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4"/>
  </p:handoutMasterIdLst>
  <p:sldIdLst>
    <p:sldId id="256" r:id="rId2"/>
    <p:sldId id="268" r:id="rId3"/>
    <p:sldId id="269" r:id="rId4"/>
    <p:sldId id="270" r:id="rId5"/>
    <p:sldId id="273" r:id="rId6"/>
    <p:sldId id="272" r:id="rId7"/>
    <p:sldId id="259" r:id="rId8"/>
    <p:sldId id="257" r:id="rId9"/>
    <p:sldId id="258" r:id="rId10"/>
    <p:sldId id="274" r:id="rId11"/>
    <p:sldId id="276" r:id="rId12"/>
    <p:sldId id="275" r:id="rId13"/>
    <p:sldId id="277" r:id="rId14"/>
    <p:sldId id="278" r:id="rId15"/>
    <p:sldId id="279" r:id="rId16"/>
    <p:sldId id="260" r:id="rId17"/>
    <p:sldId id="280" r:id="rId18"/>
    <p:sldId id="262" r:id="rId19"/>
    <p:sldId id="281" r:id="rId20"/>
    <p:sldId id="261" r:id="rId21"/>
    <p:sldId id="263" r:id="rId22"/>
    <p:sldId id="271" r:id="rId23"/>
    <p:sldId id="282" r:id="rId24"/>
    <p:sldId id="283" r:id="rId25"/>
    <p:sldId id="284" r:id="rId26"/>
    <p:sldId id="285" r:id="rId27"/>
    <p:sldId id="286" r:id="rId28"/>
    <p:sldId id="287" r:id="rId29"/>
    <p:sldId id="288" r:id="rId30"/>
    <p:sldId id="264" r:id="rId31"/>
    <p:sldId id="289" r:id="rId32"/>
    <p:sldId id="266" r:id="rId33"/>
    <p:sldId id="265" r:id="rId34"/>
    <p:sldId id="267" r:id="rId35"/>
    <p:sldId id="290" r:id="rId36"/>
    <p:sldId id="291" r:id="rId37"/>
    <p:sldId id="295" r:id="rId38"/>
    <p:sldId id="293" r:id="rId39"/>
    <p:sldId id="294" r:id="rId40"/>
    <p:sldId id="292" r:id="rId41"/>
    <p:sldId id="297" r:id="rId42"/>
    <p:sldId id="296" r:id="rId43"/>
  </p:sldIdLst>
  <p:sldSz cx="9144000" cy="6858000" type="screen4x3"/>
  <p:notesSz cx="9947275" cy="6858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71" autoAdjust="0"/>
    <p:restoredTop sz="94660"/>
  </p:normalViewPr>
  <p:slideViewPr>
    <p:cSldViewPr>
      <p:cViewPr varScale="1">
        <p:scale>
          <a:sx n="70" d="100"/>
          <a:sy n="70" d="100"/>
        </p:scale>
        <p:origin x="1350"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4310486" cy="344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634487" y="1"/>
            <a:ext cx="4310486" cy="344091"/>
          </a:xfrm>
          <a:prstGeom prst="rect">
            <a:avLst/>
          </a:prstGeom>
        </p:spPr>
        <p:txBody>
          <a:bodyPr vert="horz" lIns="91440" tIns="45720" rIns="91440" bIns="45720" rtlCol="0"/>
          <a:lstStyle>
            <a:lvl1pPr algn="r">
              <a:defRPr sz="1200"/>
            </a:lvl1pPr>
          </a:lstStyle>
          <a:p>
            <a:fld id="{6BB0B90C-7D00-4B7B-87B1-4DFB8DEE979C}" type="datetimeFigureOut">
              <a:rPr lang="tr-TR" smtClean="0"/>
              <a:t>5.5.2015</a:t>
            </a:fld>
            <a:endParaRPr lang="tr-TR"/>
          </a:p>
        </p:txBody>
      </p:sp>
      <p:sp>
        <p:nvSpPr>
          <p:cNvPr id="4" name="Altbilgi Yer Tutucusu 3"/>
          <p:cNvSpPr>
            <a:spLocks noGrp="1"/>
          </p:cNvSpPr>
          <p:nvPr>
            <p:ph type="ftr" sz="quarter" idx="2"/>
          </p:nvPr>
        </p:nvSpPr>
        <p:spPr>
          <a:xfrm>
            <a:off x="0" y="6513910"/>
            <a:ext cx="4310486" cy="344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634487" y="6513910"/>
            <a:ext cx="4310486" cy="344090"/>
          </a:xfrm>
          <a:prstGeom prst="rect">
            <a:avLst/>
          </a:prstGeom>
        </p:spPr>
        <p:txBody>
          <a:bodyPr vert="horz" lIns="91440" tIns="45720" rIns="91440" bIns="45720" rtlCol="0" anchor="b"/>
          <a:lstStyle>
            <a:lvl1pPr algn="r">
              <a:defRPr sz="1200"/>
            </a:lvl1pPr>
          </a:lstStyle>
          <a:p>
            <a:fld id="{3C4502AC-83C2-4000-B153-5C2F0FF778AC}" type="slidenum">
              <a:rPr lang="tr-TR" smtClean="0"/>
              <a:t>‹#›</a:t>
            </a:fld>
            <a:endParaRPr lang="tr-TR"/>
          </a:p>
        </p:txBody>
      </p:sp>
    </p:spTree>
    <p:extLst>
      <p:ext uri="{BB962C8B-B14F-4D97-AF65-F5344CB8AC3E}">
        <p14:creationId xmlns:p14="http://schemas.microsoft.com/office/powerpoint/2010/main" val="6782215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7 Dikdörtgen"/>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Başlık"/>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30 Veri Yer Tutucusu"/>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D9F75050-0E15-4C5B-92B0-66D068882F1F}" type="datetimeFigureOut">
              <a:rPr lang="tr-TR" smtClean="0"/>
              <a:pPr/>
              <a:t>5.5.2015</a:t>
            </a:fld>
            <a:endParaRPr lang="tr-TR"/>
          </a:p>
        </p:txBody>
      </p:sp>
      <p:sp>
        <p:nvSpPr>
          <p:cNvPr id="18" name="17 Altbilgi Yer Tutucusu"/>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28 Slayt Numarası Yer Tutucusu"/>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242816" y="6557946"/>
            <a:ext cx="2002464" cy="226902"/>
          </a:xfrm>
        </p:spPr>
        <p:txBody>
          <a:bodyPr/>
          <a:lstStyle>
            <a:extLst/>
          </a:lstStyle>
          <a:p>
            <a:fld id="{D9F75050-0E15-4C5B-92B0-66D068882F1F}" type="datetimeFigureOut">
              <a:rPr lang="tr-TR" smtClean="0"/>
              <a:pPr/>
              <a:t>5.5.2015</a:t>
            </a:fld>
            <a:endParaRPr lang="tr-TR"/>
          </a:p>
        </p:txBody>
      </p:sp>
      <p:sp>
        <p:nvSpPr>
          <p:cNvPr id="5" name="4 Altbilgi Yer Tutucusu"/>
          <p:cNvSpPr>
            <a:spLocks noGrp="1"/>
          </p:cNvSpPr>
          <p:nvPr>
            <p:ph type="ftr" sz="quarter" idx="11"/>
          </p:nvPr>
        </p:nvSpPr>
        <p:spPr>
          <a:xfrm>
            <a:off x="457200" y="6556248"/>
            <a:ext cx="3657600" cy="228600"/>
          </a:xfrm>
        </p:spPr>
        <p:txBody>
          <a:bodyPr/>
          <a:lstStyle>
            <a:extLst/>
          </a:lstStyle>
          <a:p>
            <a:endParaRPr lang="tr-TR"/>
          </a:p>
        </p:txBody>
      </p:sp>
      <p:sp>
        <p:nvSpPr>
          <p:cNvPr id="6" name="5 Slayt Numarası Yer Tutucusu"/>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extLst/>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5" name="4 Altbilgi Yer Tutucusu"/>
          <p:cNvSpPr>
            <a:spLocks noGrp="1"/>
          </p:cNvSpPr>
          <p:nvPr>
            <p:ph type="ftr" sz="quarter" idx="11"/>
          </p:nvPr>
        </p:nvSpPr>
        <p:spPr/>
        <p:txBody>
          <a:bodyPr/>
          <a:lstStyle>
            <a:extLst/>
          </a:lstStyle>
          <a:p>
            <a:endParaRPr lang="tr-TR"/>
          </a:p>
        </p:txBody>
      </p:sp>
      <p:sp>
        <p:nvSpPr>
          <p:cNvPr id="6" name="5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D9F75050-0E15-4C5B-92B0-66D068882F1F}" type="datetimeFigureOut">
              <a:rPr lang="tr-TR" smtClean="0"/>
              <a:pPr/>
              <a:t>5.5.2015</a:t>
            </a:fld>
            <a:endParaRPr lang="tr-TR"/>
          </a:p>
        </p:txBody>
      </p:sp>
      <p:sp>
        <p:nvSpPr>
          <p:cNvPr id="5" name="4 Altbilgi Yer Tutucusu"/>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5 Slayt Numarası Yer Tutucusu"/>
          <p:cNvSpPr>
            <a:spLocks noGrp="1"/>
          </p:cNvSpPr>
          <p:nvPr>
            <p:ph type="sldNum" sz="quarter" idx="12"/>
          </p:nvPr>
        </p:nvSpPr>
        <p:spPr>
          <a:xfrm>
            <a:off x="6733952" y="6555112"/>
            <a:ext cx="588336" cy="228600"/>
          </a:xfrm>
        </p:spPr>
        <p:txBody>
          <a:bodyPr/>
          <a:lstStyle>
            <a:extLst/>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8" name="7 Altbilgi Yer Tutucusu"/>
          <p:cNvSpPr>
            <a:spLocks noGrp="1"/>
          </p:cNvSpPr>
          <p:nvPr>
            <p:ph type="ftr" sz="quarter" idx="11"/>
          </p:nvPr>
        </p:nvSpPr>
        <p:spPr/>
        <p:txBody>
          <a:bodyPr/>
          <a:lstStyle>
            <a:extLst/>
          </a:lstStyle>
          <a:p>
            <a:endParaRPr lang="tr-TR"/>
          </a:p>
        </p:txBody>
      </p:sp>
      <p:sp>
        <p:nvSpPr>
          <p:cNvPr id="9" name="8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4" name="3 Altbilgi Yer Tutucusu"/>
          <p:cNvSpPr>
            <a:spLocks noGrp="1"/>
          </p:cNvSpPr>
          <p:nvPr>
            <p:ph type="ftr" sz="quarter" idx="11"/>
          </p:nvPr>
        </p:nvSpPr>
        <p:spPr/>
        <p:txBody>
          <a:bodyPr/>
          <a:lstStyle>
            <a:extLst/>
          </a:lstStyle>
          <a:p>
            <a:endParaRPr lang="tr-TR"/>
          </a:p>
        </p:txBody>
      </p:sp>
      <p:sp>
        <p:nvSpPr>
          <p:cNvPr id="5" name="4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solidFill>
                  <a:schemeClr val="tx2"/>
                </a:solidFill>
              </a:defRPr>
            </a:lvl1pPr>
            <a:extLst/>
          </a:lstStyle>
          <a:p>
            <a:fld id="{D9F75050-0E15-4C5B-92B0-66D068882F1F}" type="datetimeFigureOut">
              <a:rPr lang="tr-TR" smtClean="0"/>
              <a:pPr/>
              <a:t>5.5.2015</a:t>
            </a:fld>
            <a:endParaRPr lang="tr-TR"/>
          </a:p>
        </p:txBody>
      </p:sp>
      <p:sp>
        <p:nvSpPr>
          <p:cNvPr id="3" name="2 Altbilgi Yer Tutucusu"/>
          <p:cNvSpPr>
            <a:spLocks noGrp="1"/>
          </p:cNvSpPr>
          <p:nvPr>
            <p:ph type="ftr" sz="quarter" idx="11"/>
          </p:nvPr>
        </p:nvSpPr>
        <p:spPr/>
        <p:txBody>
          <a:bodyPr/>
          <a:lstStyle>
            <a:lvl1pPr>
              <a:defRPr>
                <a:solidFill>
                  <a:schemeClr val="tx2"/>
                </a:solidFill>
              </a:defRPr>
            </a:lvl1pPr>
            <a:extLst/>
          </a:lstStyle>
          <a:p>
            <a:endParaRPr lang="tr-TR"/>
          </a:p>
        </p:txBody>
      </p:sp>
      <p:sp>
        <p:nvSpPr>
          <p:cNvPr id="4" name="3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7 Dikdörtgen"/>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Dikdörtgen"/>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Başlık"/>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4 Veri Yer Tutucusu"/>
          <p:cNvSpPr>
            <a:spLocks noGrp="1"/>
          </p:cNvSpPr>
          <p:nvPr>
            <p:ph type="dt" sz="half" idx="10"/>
          </p:nvPr>
        </p:nvSpPr>
        <p:spPr/>
        <p:txBody>
          <a:bodyPr/>
          <a:lstStyle>
            <a:extLst/>
          </a:lstStyle>
          <a:p>
            <a:fld id="{D9F75050-0E15-4C5B-92B0-66D068882F1F}" type="datetimeFigureOut">
              <a:rPr lang="tr-TR" smtClean="0"/>
              <a:pPr/>
              <a:t>5.5.2015</a:t>
            </a:fld>
            <a:endParaRPr lang="tr-TR"/>
          </a:p>
        </p:txBody>
      </p:sp>
      <p:sp>
        <p:nvSpPr>
          <p:cNvPr id="6" name="5 Altbilgi Yer Tutucusu"/>
          <p:cNvSpPr>
            <a:spLocks noGrp="1"/>
          </p:cNvSpPr>
          <p:nvPr>
            <p:ph type="ftr" sz="quarter" idx="11"/>
          </p:nvPr>
        </p:nvSpPr>
        <p:spPr/>
        <p:txBody>
          <a:bodyPr/>
          <a:lstStyle>
            <a:extLst/>
          </a:lstStyle>
          <a:p>
            <a:endParaRPr lang="tr-TR"/>
          </a:p>
        </p:txBody>
      </p:sp>
      <p:sp>
        <p:nvSpPr>
          <p:cNvPr id="7" name="6 Slayt Numarası Yer Tutucusu"/>
          <p:cNvSpPr>
            <a:spLocks noGrp="1"/>
          </p:cNvSpPr>
          <p:nvPr>
            <p:ph type="sldNum" sz="quarter" idx="12"/>
          </p:nvPr>
        </p:nvSpPr>
        <p:spPr/>
        <p:txBody>
          <a:bodyPr/>
          <a:lstStyle>
            <a:extLst/>
          </a:lstStyle>
          <a:p>
            <a:fld id="{B1DEFA8C-F947-479F-BE07-76B6B3F80BF1}" type="slidenum">
              <a:rPr lang="tr-TR" smtClean="0"/>
              <a:pPr/>
              <a:t>‹#›</a:t>
            </a:fld>
            <a:endParaRPr lang="tr-T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Başlık Yer Tutucusu"/>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30 Metin Yer Tutucusu"/>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26 Veri Yer Tutucusu"/>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D9F75050-0E15-4C5B-92B0-66D068882F1F}" type="datetimeFigureOut">
              <a:rPr lang="tr-TR" smtClean="0"/>
              <a:pPr/>
              <a:t>5.5.2015</a:t>
            </a:fld>
            <a:endParaRPr lang="tr-TR"/>
          </a:p>
        </p:txBody>
      </p:sp>
      <p:sp>
        <p:nvSpPr>
          <p:cNvPr id="4" name="3 Altbilgi Yer Tutucusu"/>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15 Slayt Numarası Yer Tutucusu"/>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sz="8800" dirty="0" err="1" smtClean="0"/>
              <a:t>Feminism</a:t>
            </a:r>
            <a:endParaRPr lang="tr-TR" sz="8800" dirty="0"/>
          </a:p>
        </p:txBody>
      </p:sp>
      <p:sp>
        <p:nvSpPr>
          <p:cNvPr id="3" name="2 Alt Başlık"/>
          <p:cNvSpPr>
            <a:spLocks noGrp="1"/>
          </p:cNvSpPr>
          <p:nvPr>
            <p:ph type="subTitle" idx="1"/>
          </p:nvPr>
        </p:nvSpPr>
        <p:spPr/>
        <p:txBody>
          <a:bodyPr/>
          <a:lstStyle/>
          <a:p>
            <a:endParaRPr lang="tr-TR"/>
          </a:p>
        </p:txBody>
      </p:sp>
      <p:pic>
        <p:nvPicPr>
          <p:cNvPr id="1026" name="Picture 2" descr="C:\Users\seçil\Desktop\virginia-woolf.jpg"/>
          <p:cNvPicPr>
            <a:picLocks noChangeAspect="1" noChangeArrowheads="1"/>
          </p:cNvPicPr>
          <p:nvPr/>
        </p:nvPicPr>
        <p:blipFill>
          <a:blip r:embed="rId2" cstate="print"/>
          <a:srcRect/>
          <a:stretch>
            <a:fillRect/>
          </a:stretch>
        </p:blipFill>
        <p:spPr bwMode="auto">
          <a:xfrm>
            <a:off x="0" y="0"/>
            <a:ext cx="2298788" cy="2420888"/>
          </a:xfrm>
          <a:prstGeom prst="rect">
            <a:avLst/>
          </a:prstGeom>
          <a:noFill/>
        </p:spPr>
      </p:pic>
      <p:pic>
        <p:nvPicPr>
          <p:cNvPr id="1027" name="Picture 3" descr="C:\Users\seçil\Desktop\MTE4MDAzNDEwNDk3MjA5ODcw.jpg"/>
          <p:cNvPicPr>
            <a:picLocks noChangeAspect="1" noChangeArrowheads="1"/>
          </p:cNvPicPr>
          <p:nvPr/>
        </p:nvPicPr>
        <p:blipFill>
          <a:blip r:embed="rId3" cstate="print"/>
          <a:srcRect/>
          <a:stretch>
            <a:fillRect/>
          </a:stretch>
        </p:blipFill>
        <p:spPr bwMode="auto">
          <a:xfrm>
            <a:off x="827584" y="1844824"/>
            <a:ext cx="2046213" cy="2046213"/>
          </a:xfrm>
          <a:prstGeom prst="rect">
            <a:avLst/>
          </a:prstGeom>
          <a:noFill/>
        </p:spPr>
      </p:pic>
      <p:pic>
        <p:nvPicPr>
          <p:cNvPr id="1028" name="Picture 4" descr="C:\Users\seçil\Desktop\images.jpg"/>
          <p:cNvPicPr>
            <a:picLocks noChangeAspect="1" noChangeArrowheads="1"/>
          </p:cNvPicPr>
          <p:nvPr/>
        </p:nvPicPr>
        <p:blipFill>
          <a:blip r:embed="rId4" cstate="print"/>
          <a:srcRect/>
          <a:stretch>
            <a:fillRect/>
          </a:stretch>
        </p:blipFill>
        <p:spPr bwMode="auto">
          <a:xfrm>
            <a:off x="0" y="3284984"/>
            <a:ext cx="1457448" cy="2190154"/>
          </a:xfrm>
          <a:prstGeom prst="rect">
            <a:avLst/>
          </a:prstGeom>
          <a:noFill/>
        </p:spPr>
      </p:pic>
      <p:pic>
        <p:nvPicPr>
          <p:cNvPr id="1029" name="Picture 5" descr="C:\Users\seçil\Desktop\elaine-showalter-1000648.jpg"/>
          <p:cNvPicPr>
            <a:picLocks noChangeAspect="1" noChangeArrowheads="1"/>
          </p:cNvPicPr>
          <p:nvPr/>
        </p:nvPicPr>
        <p:blipFill>
          <a:blip r:embed="rId5" cstate="print"/>
          <a:srcRect/>
          <a:stretch>
            <a:fillRect/>
          </a:stretch>
        </p:blipFill>
        <p:spPr bwMode="auto">
          <a:xfrm>
            <a:off x="1259632" y="4440784"/>
            <a:ext cx="1859397" cy="2417216"/>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2844" y="116632"/>
            <a:ext cx="7696200" cy="914360"/>
          </a:xfrm>
        </p:spPr>
        <p:txBody>
          <a:bodyPr>
            <a:normAutofit/>
          </a:bodyPr>
          <a:lstStyle/>
          <a:p>
            <a:r>
              <a:rPr lang="tr-TR" dirty="0" smtClean="0"/>
              <a:t>Virginia woolf</a:t>
            </a:r>
            <a:endParaRPr lang="tr-TR" dirty="0"/>
          </a:p>
        </p:txBody>
      </p:sp>
      <p:sp>
        <p:nvSpPr>
          <p:cNvPr id="3" name="Content Placeholder 2"/>
          <p:cNvSpPr>
            <a:spLocks noGrp="1"/>
          </p:cNvSpPr>
          <p:nvPr>
            <p:ph idx="1"/>
          </p:nvPr>
        </p:nvSpPr>
        <p:spPr>
          <a:xfrm>
            <a:off x="0" y="1030992"/>
            <a:ext cx="8172400" cy="5827008"/>
          </a:xfrm>
        </p:spPr>
        <p:txBody>
          <a:bodyPr>
            <a:normAutofit fontScale="92500"/>
          </a:bodyPr>
          <a:lstStyle/>
          <a:p>
            <a:pPr marL="0" indent="0">
              <a:buNone/>
            </a:pPr>
            <a:r>
              <a:rPr lang="en-US" dirty="0" smtClean="0"/>
              <a:t>“A WOMAN MUST HAVE MONEY AND A ROOM OF HER OWN IF SHE IS TO WRITE FICTION.”</a:t>
            </a:r>
            <a:endParaRPr lang="tr-TR" dirty="0" smtClean="0"/>
          </a:p>
          <a:p>
            <a:pPr marL="0" indent="0">
              <a:buNone/>
            </a:pPr>
            <a:endParaRPr lang="tr-TR" dirty="0" smtClean="0"/>
          </a:p>
          <a:p>
            <a:r>
              <a:rPr lang="en-US" dirty="0" smtClean="0"/>
              <a:t>In </a:t>
            </a:r>
            <a:r>
              <a:rPr lang="en-US" dirty="0" smtClean="0"/>
              <a:t>1919, the British scholar and teacher Virginia Woolf (1882-1941) developed and enlarged Mary Wollstonecraft's ideas, laying the foundation for present-day feminist criticism in her seminal work A Room of One's Own(1929)</a:t>
            </a:r>
            <a:r>
              <a:rPr lang="tr-TR" dirty="0" smtClean="0"/>
              <a:t>.</a:t>
            </a:r>
          </a:p>
          <a:p>
            <a:r>
              <a:rPr lang="en-US" dirty="0" smtClean="0"/>
              <a:t> Women,  Woolf declares, must reject  the  social construct of female­ness and  establish and  define  for themselves  their  own identity.  To  do  so, they must challenge the prevailing, false cultural notions about their gender identity and  develop a  female discourse that will  accurately portray their relationship "to the world of reality and not to the world of men."</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a:xfrm>
            <a:off x="214282" y="1609416"/>
            <a:ext cx="7481918" cy="3105468"/>
          </a:xfrm>
        </p:spPr>
        <p:txBody>
          <a:bodyPr>
            <a:normAutofit/>
          </a:bodyPr>
          <a:lstStyle/>
          <a:p>
            <a:r>
              <a:rPr lang="en-US" sz="3200" dirty="0" smtClean="0"/>
              <a:t>Societal and world calamities such as the Great Depression of the 1930s and World War II in the 1940s, however,  changed  the focus  of humankind's  attention and  delayed the advancement of these feminist ideals.</a:t>
            </a:r>
            <a:endParaRPr lang="tr-TR"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404664"/>
            <a:ext cx="7346504" cy="710952"/>
          </a:xfrm>
        </p:spPr>
        <p:txBody>
          <a:bodyPr/>
          <a:lstStyle/>
          <a:p>
            <a:r>
              <a:rPr lang="tr-TR" dirty="0" smtClean="0"/>
              <a:t>Simone de beauvoir</a:t>
            </a:r>
            <a:endParaRPr lang="tr-TR" dirty="0"/>
          </a:p>
        </p:txBody>
      </p:sp>
      <p:sp>
        <p:nvSpPr>
          <p:cNvPr id="3" name="Content Placeholder 2"/>
          <p:cNvSpPr>
            <a:spLocks noGrp="1"/>
          </p:cNvSpPr>
          <p:nvPr>
            <p:ph idx="1"/>
          </p:nvPr>
        </p:nvSpPr>
        <p:spPr>
          <a:xfrm>
            <a:off x="457200" y="1609416"/>
            <a:ext cx="7643192" cy="4846320"/>
          </a:xfrm>
        </p:spPr>
        <p:txBody>
          <a:bodyPr>
            <a:normAutofit fontScale="92500" lnSpcReduction="10000"/>
          </a:bodyPr>
          <a:lstStyle/>
          <a:p>
            <a:pPr marL="0" indent="0">
              <a:buNone/>
            </a:pPr>
            <a:r>
              <a:rPr lang="tr-TR" dirty="0" smtClean="0"/>
              <a:t>«</a:t>
            </a:r>
            <a:r>
              <a:rPr lang="en-US" dirty="0" smtClean="0"/>
              <a:t>ONE IS NOT BORN A WOMAN,</a:t>
            </a:r>
            <a:r>
              <a:rPr lang="tr-TR" dirty="0" smtClean="0"/>
              <a:t>BUT RATHER</a:t>
            </a:r>
            <a:r>
              <a:rPr lang="en-US" dirty="0" smtClean="0"/>
              <a:t> BECOMES ONE</a:t>
            </a:r>
            <a:r>
              <a:rPr lang="tr-TR" dirty="0" smtClean="0"/>
              <a:t>»</a:t>
            </a:r>
          </a:p>
          <a:p>
            <a:pPr marL="0" indent="0">
              <a:buNone/>
            </a:pPr>
            <a:r>
              <a:rPr lang="en-US" dirty="0" smtClean="0"/>
              <a:t> </a:t>
            </a:r>
            <a:endParaRPr lang="tr-TR" dirty="0" smtClean="0"/>
          </a:p>
          <a:p>
            <a:r>
              <a:rPr lang="en-US" dirty="0" smtClean="0"/>
              <a:t>After </a:t>
            </a:r>
            <a:r>
              <a:rPr lang="en-US" dirty="0" smtClean="0"/>
              <a:t>World War II and the 1949 publication of </a:t>
            </a:r>
            <a:r>
              <a:rPr lang="en-US" i="1" dirty="0" smtClean="0"/>
              <a:t>The Second Sex</a:t>
            </a:r>
            <a:r>
              <a:rPr lang="tr-TR" i="1" dirty="0" smtClean="0"/>
              <a:t> </a:t>
            </a:r>
            <a:r>
              <a:rPr lang="en-US" dirty="0" smtClean="0"/>
              <a:t>by the French writer Simone de Beauvoir  (1908-1986),  feminist concerns  once again sur­faced.</a:t>
            </a:r>
            <a:endParaRPr lang="tr-TR" dirty="0" smtClean="0"/>
          </a:p>
          <a:p>
            <a:r>
              <a:rPr lang="en-US" dirty="0" smtClean="0"/>
              <a:t>Like Woolf before her, Beauvoir believes</a:t>
            </a:r>
            <a:r>
              <a:rPr lang="tr-TR" dirty="0" smtClean="0"/>
              <a:t> </a:t>
            </a:r>
            <a:r>
              <a:rPr lang="en-US" dirty="0" smtClean="0"/>
              <a:t>that men define what it means to be human, including what it means to be female.</a:t>
            </a:r>
            <a:r>
              <a:rPr lang="tr-TR" dirty="0" smtClean="0"/>
              <a:t> </a:t>
            </a:r>
            <a:r>
              <a:rPr lang="en-US" dirty="0" smtClean="0"/>
              <a:t>Since the  female  is  not male,  Beauvoir</a:t>
            </a:r>
            <a:r>
              <a:rPr lang="tr-TR" dirty="0" smtClean="0"/>
              <a:t> </a:t>
            </a:r>
            <a:r>
              <a:rPr lang="en-US" dirty="0" smtClean="0"/>
              <a:t>maintains,  she becomes the Other, an object whose existence is defined and interpreted by the dominant male.</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428604"/>
            <a:ext cx="7196166" cy="6027132"/>
          </a:xfrm>
        </p:spPr>
        <p:txBody>
          <a:bodyPr>
            <a:normAutofit/>
          </a:bodyPr>
          <a:lstStyle/>
          <a:p>
            <a:r>
              <a:rPr lang="en-US" dirty="0" smtClean="0"/>
              <a:t>Beauvoir believes that women must break  the bonds  of their patriarchal society and  define themselves if they wish to become  a  significant  human being in their own right, and they must defy male classification as the Other. </a:t>
            </a:r>
            <a:endParaRPr lang="tr-TR" dirty="0" smtClean="0"/>
          </a:p>
          <a:p>
            <a:r>
              <a:rPr lang="en-US" dirty="0" smtClean="0"/>
              <a:t>Beauvoir insists that women must see themselves as autonomous beings. Women, she maintains, must reject the</a:t>
            </a:r>
            <a:r>
              <a:rPr lang="tr-TR" dirty="0" smtClean="0"/>
              <a:t> </a:t>
            </a:r>
            <a:r>
              <a:rPr lang="en-US" dirty="0" smtClean="0"/>
              <a:t>societal construct that men are the sub­ject or the absolute and women are  the Other.</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Kate millett</a:t>
            </a:r>
            <a:endParaRPr lang="tr-TR" dirty="0"/>
          </a:p>
        </p:txBody>
      </p:sp>
      <p:sp>
        <p:nvSpPr>
          <p:cNvPr id="3" name="Content Placeholder 2"/>
          <p:cNvSpPr>
            <a:spLocks noGrp="1"/>
          </p:cNvSpPr>
          <p:nvPr>
            <p:ph idx="1"/>
          </p:nvPr>
        </p:nvSpPr>
        <p:spPr/>
        <p:txBody>
          <a:bodyPr/>
          <a:lstStyle/>
          <a:p>
            <a:r>
              <a:rPr lang="en-US" dirty="0" smtClean="0"/>
              <a:t>With Millett's publication of  Sexual Politics</a:t>
            </a:r>
            <a:r>
              <a:rPr lang="tr-TR" dirty="0" smtClean="0"/>
              <a:t> </a:t>
            </a:r>
            <a:r>
              <a:rPr lang="en-US" dirty="0" smtClean="0"/>
              <a:t>in 1969, a new wave of feminism begins. Millett is one of the first to challenge the ideological characteristics of both the male and  the female. </a:t>
            </a:r>
            <a:endParaRPr lang="tr-TR" dirty="0" smtClean="0"/>
          </a:p>
          <a:p>
            <a:r>
              <a:rPr lang="en-US" dirty="0" smtClean="0"/>
              <a:t>She argues  that a female is born, but a woman is created. In other words, one's sex is determined at  birth,  but  one's  gender  is  a  social  construct  created  by  cultural  norms. </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1500174"/>
            <a:ext cx="7410480" cy="4214842"/>
          </a:xfrm>
        </p:spPr>
        <p:txBody>
          <a:bodyPr>
            <a:normAutofit fontScale="92500" lnSpcReduction="20000"/>
          </a:bodyPr>
          <a:lstStyle/>
          <a:p>
            <a:r>
              <a:rPr lang="en-US" sz="3200" dirty="0" smtClean="0"/>
              <a:t>Boys,  for example, should be aggressive, self- assertive, and domineering, but girls should be passive, meek, and humble. Such cultural expectations are transmitted through media, including television, movies, songs, and literature.</a:t>
            </a:r>
            <a:r>
              <a:rPr lang="tr-TR" sz="3200" dirty="0" smtClean="0"/>
              <a:t> </a:t>
            </a:r>
            <a:r>
              <a:rPr lang="en-US" sz="3200" dirty="0" smtClean="0"/>
              <a:t>Conforming to these prescribed sex roles dictated by society is what Millett calls sexual politics, or the operations of power rela­tions in society.</a:t>
            </a:r>
            <a:endParaRPr lang="tr-TR"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642918"/>
            <a:ext cx="8286776" cy="5812818"/>
          </a:xfrm>
        </p:spPr>
        <p:txBody>
          <a:bodyPr/>
          <a:lstStyle/>
          <a:p>
            <a:endParaRPr lang="tr-TR" dirty="0" smtClean="0"/>
          </a:p>
          <a:p>
            <a:pPr>
              <a:buNone/>
            </a:pPr>
            <a:r>
              <a:rPr lang="tr-TR" sz="3200" b="1" dirty="0" smtClean="0"/>
              <a:t>FEMINISM IN THE 1960s, 1970s AND 1980s</a:t>
            </a:r>
          </a:p>
          <a:p>
            <a:endParaRPr lang="tr-TR" dirty="0" smtClean="0"/>
          </a:p>
          <a:p>
            <a:r>
              <a:rPr lang="en-US" dirty="0" smtClean="0"/>
              <a:t>The feminist literary criticism of today is the direct product of the “women’s movement” of 1960s. It realized the significance of the images of women </a:t>
            </a:r>
            <a:r>
              <a:rPr lang="tr-TR" dirty="0" smtClean="0"/>
              <a:t>depic</a:t>
            </a:r>
            <a:r>
              <a:rPr lang="en-US" dirty="0" smtClean="0"/>
              <a:t>ted by literature, and saw it as vital to combat them and question their authority and coherence.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428604"/>
            <a:ext cx="7643866" cy="6027132"/>
          </a:xfrm>
        </p:spPr>
        <p:txBody>
          <a:bodyPr>
            <a:normAutofit/>
          </a:bodyPr>
          <a:lstStyle/>
          <a:p>
            <a:r>
              <a:rPr lang="en-US" sz="2800" dirty="0" smtClean="0"/>
              <a:t>In  1963,  two  works  help  bring  feminist  concerns  into  the  public  arena: </a:t>
            </a:r>
            <a:r>
              <a:rPr lang="en-US" sz="2800" i="1" dirty="0" smtClean="0"/>
              <a:t>American  Women</a:t>
            </a:r>
            <a:r>
              <a:rPr lang="en-US" sz="2800" dirty="0" smtClean="0"/>
              <a:t>,</a:t>
            </a:r>
            <a:r>
              <a:rPr lang="tr-TR" sz="2800" dirty="0" smtClean="0"/>
              <a:t> </a:t>
            </a:r>
            <a:r>
              <a:rPr lang="en-US" sz="2800" dirty="0" smtClean="0"/>
              <a:t>edited by Frances Bagley Kaplan and Margaret Mead, and </a:t>
            </a:r>
            <a:r>
              <a:rPr lang="en-US" sz="2800" i="1" dirty="0" smtClean="0"/>
              <a:t>The Feminine Mystique</a:t>
            </a:r>
            <a:r>
              <a:rPr lang="tr-TR" sz="2800" i="1" dirty="0" smtClean="0"/>
              <a:t> </a:t>
            </a:r>
            <a:r>
              <a:rPr lang="en-US" sz="2800" dirty="0" smtClean="0"/>
              <a:t>by Betty Freidan.</a:t>
            </a:r>
            <a:r>
              <a:rPr lang="tr-TR" sz="2800" dirty="0" smtClean="0"/>
              <a:t> </a:t>
            </a:r>
            <a:r>
              <a:rPr lang="en-US" sz="2800" i="1" dirty="0" smtClean="0"/>
              <a:t>American  Women </a:t>
            </a:r>
            <a:r>
              <a:rPr lang="en-US" sz="2800" dirty="0" smtClean="0"/>
              <a:t>details the great inequality between men and women in the workplace, education, and society as a whole.</a:t>
            </a:r>
            <a:r>
              <a:rPr lang="tr-TR" sz="2800" dirty="0" smtClean="0"/>
              <a:t>Whereas,</a:t>
            </a:r>
            <a:r>
              <a:rPr lang="en-US" sz="2800" dirty="0" smtClean="0"/>
              <a:t> Friedan articulated and helped popularize two central questions of feminist criticism that soon became popular:  "A woman has got to be able to say, and not feel guilty,  'Who am I,</a:t>
            </a:r>
            <a:r>
              <a:rPr lang="tr-TR" sz="2800" dirty="0" smtClean="0"/>
              <a:t> </a:t>
            </a:r>
            <a:r>
              <a:rPr lang="en-US" sz="2800" dirty="0" smtClean="0"/>
              <a:t>and  What do I want out of life?'</a:t>
            </a:r>
            <a:endParaRPr lang="tr-TR"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smtClean="0"/>
              <a:t>Feminists pointed out, for instance, that in 19th century fiction very few women work for a living, unless they are driven to it by dire necessity. Instead, the focus of interest is  on the heroine’s choice of marriage partner, which will decide her ultimate social position and exclusively determine her happiness and </a:t>
            </a:r>
            <a:r>
              <a:rPr lang="en-US" dirty="0" smtClean="0"/>
              <a:t>fulfilment </a:t>
            </a:r>
            <a:r>
              <a:rPr lang="en-US" dirty="0" smtClean="0"/>
              <a:t>in life, or her lack of these.</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smtClean="0"/>
              <a:t>During this time and throughout the 1970s, feminist theorists and critics began to  examine the traditional literary canon,  discovering copious exam­ples  of  male  dominance  and  prejudice  that  supported  Beauvoir's  and Millett's assertion that males consider the female "the Other."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1142984"/>
            <a:ext cx="7481918" cy="5715016"/>
          </a:xfrm>
        </p:spPr>
        <p:txBody>
          <a:bodyPr>
            <a:normAutofit/>
          </a:bodyPr>
          <a:lstStyle/>
          <a:p>
            <a:pPr>
              <a:buNone/>
            </a:pPr>
            <a:r>
              <a:rPr lang="tr-TR" i="1" dirty="0" smtClean="0"/>
              <a:t>   </a:t>
            </a:r>
          </a:p>
          <a:p>
            <a:pPr>
              <a:buNone/>
            </a:pPr>
            <a:r>
              <a:rPr lang="tr-TR" i="1" dirty="0" smtClean="0"/>
              <a:t>“</a:t>
            </a:r>
            <a:r>
              <a:rPr lang="en-US" i="1" dirty="0" smtClean="0"/>
              <a:t>Plato  thanks the gods for two  blessings:  that he </a:t>
            </a:r>
            <a:r>
              <a:rPr lang="en-US" i="1" dirty="0" smtClean="0"/>
              <a:t>had </a:t>
            </a:r>
            <a:r>
              <a:rPr lang="en-US" i="1" dirty="0" smtClean="0"/>
              <a:t>not been  born a slave and  that</a:t>
            </a:r>
            <a:r>
              <a:rPr lang="tr-TR" i="1" dirty="0" smtClean="0"/>
              <a:t> </a:t>
            </a:r>
            <a:r>
              <a:rPr lang="en-US" i="1" dirty="0" smtClean="0"/>
              <a:t>he </a:t>
            </a:r>
            <a:r>
              <a:rPr lang="en-US" i="1" dirty="0" smtClean="0"/>
              <a:t>had </a:t>
            </a:r>
            <a:r>
              <a:rPr lang="en-US" i="1" dirty="0" smtClean="0"/>
              <a:t>not been </a:t>
            </a:r>
            <a:r>
              <a:rPr lang="en-US" i="1" dirty="0" err="1" smtClean="0"/>
              <a:t>bo</a:t>
            </a:r>
            <a:r>
              <a:rPr lang="tr-TR" i="1" dirty="0" smtClean="0"/>
              <a:t>rn</a:t>
            </a:r>
            <a:r>
              <a:rPr lang="en-US" i="1" dirty="0" smtClean="0"/>
              <a:t> a woman.</a:t>
            </a:r>
            <a:r>
              <a:rPr lang="tr-TR" i="1" dirty="0" smtClean="0"/>
              <a:t>”</a:t>
            </a:r>
            <a:endParaRPr lang="en-US" i="1" dirty="0" smtClean="0"/>
          </a:p>
          <a:p>
            <a:pPr>
              <a:buNone/>
            </a:pPr>
            <a:r>
              <a:rPr lang="tr-TR" dirty="0" smtClean="0"/>
              <a:t>				</a:t>
            </a:r>
            <a:r>
              <a:rPr lang="en-US" dirty="0" smtClean="0"/>
              <a:t>Plato (c. 427-c.  347 </a:t>
            </a:r>
            <a:r>
              <a:rPr lang="en-US" dirty="0" err="1" smtClean="0"/>
              <a:t>b.c.e</a:t>
            </a:r>
            <a:r>
              <a:rPr lang="en-US" dirty="0" smtClean="0"/>
              <a:t>.)</a:t>
            </a:r>
            <a:endParaRPr lang="tr-TR" dirty="0" smtClean="0"/>
          </a:p>
          <a:p>
            <a:pPr>
              <a:buNone/>
            </a:pPr>
            <a:r>
              <a:rPr lang="tr-TR" dirty="0" smtClean="0"/>
              <a:t>	“</a:t>
            </a:r>
            <a:r>
              <a:rPr lang="en-US" dirty="0" smtClean="0"/>
              <a:t>The male is by nature superior, and the female</a:t>
            </a:r>
            <a:r>
              <a:rPr lang="tr-TR" dirty="0" smtClean="0"/>
              <a:t> </a:t>
            </a:r>
            <a:r>
              <a:rPr lang="en-US" dirty="0" smtClean="0"/>
              <a:t>inferior; and the one rules and the</a:t>
            </a:r>
            <a:r>
              <a:rPr lang="tr-TR" dirty="0" smtClean="0"/>
              <a:t> </a:t>
            </a:r>
            <a:r>
              <a:rPr lang="en-US" dirty="0" smtClean="0"/>
              <a:t>other is ruled</a:t>
            </a:r>
            <a:r>
              <a:rPr lang="en-US" dirty="0" smtClean="0"/>
              <a:t>.</a:t>
            </a:r>
            <a:r>
              <a:rPr lang="tr-TR" dirty="0" smtClean="0"/>
              <a:t> </a:t>
            </a:r>
            <a:r>
              <a:rPr lang="en-US" dirty="0" smtClean="0"/>
              <a:t>Woman  </a:t>
            </a:r>
            <a:r>
              <a:rPr lang="en-US" dirty="0" smtClean="0"/>
              <a:t>"is matter, waiting to be formed  by the active male principle....Man</a:t>
            </a:r>
            <a:r>
              <a:rPr lang="tr-TR" dirty="0" smtClean="0"/>
              <a:t> </a:t>
            </a:r>
            <a:r>
              <a:rPr lang="en-US" dirty="0" smtClean="0"/>
              <a:t>consequently plays a major </a:t>
            </a:r>
            <a:r>
              <a:rPr lang="en-US" dirty="0" smtClean="0"/>
              <a:t>part</a:t>
            </a:r>
            <a:r>
              <a:rPr lang="tr-TR" dirty="0" smtClean="0"/>
              <a:t> </a:t>
            </a:r>
            <a:r>
              <a:rPr lang="en-US" dirty="0" smtClean="0"/>
              <a:t>in </a:t>
            </a:r>
            <a:r>
              <a:rPr lang="en-US" dirty="0" smtClean="0"/>
              <a:t>reproduction; the woman is merely the passive</a:t>
            </a:r>
            <a:r>
              <a:rPr lang="tr-TR" dirty="0" smtClean="0"/>
              <a:t> </a:t>
            </a:r>
            <a:r>
              <a:rPr lang="en-US" dirty="0" smtClean="0"/>
              <a:t>incubator of his seed.</a:t>
            </a:r>
            <a:r>
              <a:rPr lang="tr-TR" dirty="0" smtClean="0"/>
              <a:t>”</a:t>
            </a:r>
          </a:p>
          <a:p>
            <a:pPr>
              <a:buNone/>
            </a:pPr>
            <a:r>
              <a:rPr lang="tr-TR" dirty="0" smtClean="0"/>
              <a:t>				    </a:t>
            </a:r>
            <a:r>
              <a:rPr lang="fi-FI" dirty="0" smtClean="0"/>
              <a:t>Aristotle (384-322 b. c. e.)</a:t>
            </a:r>
            <a:endParaRPr lang="tr-TR" dirty="0"/>
          </a:p>
        </p:txBody>
      </p:sp>
      <p:sp>
        <p:nvSpPr>
          <p:cNvPr id="4" name="TextBox 3"/>
          <p:cNvSpPr txBox="1"/>
          <p:nvPr/>
        </p:nvSpPr>
        <p:spPr>
          <a:xfrm>
            <a:off x="214282" y="285728"/>
            <a:ext cx="8143932" cy="1077218"/>
          </a:xfrm>
          <a:prstGeom prst="rect">
            <a:avLst/>
          </a:prstGeom>
          <a:noFill/>
        </p:spPr>
        <p:txBody>
          <a:bodyPr wrap="square" rtlCol="0">
            <a:spAutoFit/>
          </a:bodyPr>
          <a:lstStyle/>
          <a:p>
            <a:r>
              <a:rPr lang="tr-TR" sz="3200" dirty="0" smtClean="0"/>
              <a:t>Patriarchal vision that has been established in the literary Canon</a:t>
            </a:r>
            <a:r>
              <a:rPr lang="tr-TR" sz="2400" dirty="0" smtClean="0"/>
              <a:t>:</a:t>
            </a:r>
            <a:endParaRPr lang="tr-TR" sz="24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642918"/>
            <a:ext cx="7339042" cy="5812818"/>
          </a:xfrm>
        </p:spPr>
        <p:txBody>
          <a:bodyPr>
            <a:normAutofit/>
          </a:bodyPr>
          <a:lstStyle/>
          <a:p>
            <a:r>
              <a:rPr lang="en-US" sz="2800" dirty="0" smtClean="0"/>
              <a:t>Stereotypes of women abounded in  the canon:  Women were sex maniacs,</a:t>
            </a:r>
            <a:r>
              <a:rPr lang="tr-TR" sz="2800" dirty="0" smtClean="0"/>
              <a:t> </a:t>
            </a:r>
            <a:r>
              <a:rPr lang="en-US" sz="2800" dirty="0" smtClean="0"/>
              <a:t>goddesses  of beauty,  mindless  entities,  or old  spinsters. Similarly, the roles of female, fictionalized characters were often  limited  to minor characters  whose  chief traits  reinforced  the male's stereotypical image of women. Female theorists, critics, and scholars such as Woolf and de Beauvoir were simply ignored, their writings seldom, if ever, referred to by the male crafters of the literary canon.</a:t>
            </a:r>
            <a:endParaRPr lang="tr-TR" sz="2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en-US" dirty="0" smtClean="0"/>
              <a:t>Thus, in feminist criticism in the 1970s the major effort went into exposing what might be called the mechanism of patriarchy, that is, the cultural ‘mind-set’ in men and women which perpetuated sexual inequality. Critical attention was given to books by male writers in which influential or typical images of women were constructed.</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8"/>
            <a:ext cx="7481918" cy="820122"/>
          </a:xfrm>
        </p:spPr>
        <p:txBody>
          <a:bodyPr/>
          <a:lstStyle/>
          <a:p>
            <a:r>
              <a:rPr lang="tr-TR" dirty="0" smtClean="0"/>
              <a:t>Elaine showalter</a:t>
            </a:r>
            <a:endParaRPr lang="tr-TR" dirty="0"/>
          </a:p>
        </p:txBody>
      </p:sp>
      <p:sp>
        <p:nvSpPr>
          <p:cNvPr id="3" name="Content Placeholder 2"/>
          <p:cNvSpPr>
            <a:spLocks noGrp="1"/>
          </p:cNvSpPr>
          <p:nvPr>
            <p:ph idx="1"/>
          </p:nvPr>
        </p:nvSpPr>
        <p:spPr>
          <a:xfrm>
            <a:off x="357158" y="1357298"/>
            <a:ext cx="7239000" cy="4846320"/>
          </a:xfrm>
        </p:spPr>
        <p:txBody>
          <a:bodyPr>
            <a:noAutofit/>
          </a:bodyPr>
          <a:lstStyle/>
          <a:p>
            <a:r>
              <a:rPr lang="en-US" sz="3200" dirty="0" smtClean="0"/>
              <a:t>A leading voice of feminist criticism throughout the late 1970s and through the next several decades is that of Elaine Showalter. In her text </a:t>
            </a:r>
            <a:r>
              <a:rPr lang="en-US" sz="3200" i="1" dirty="0" smtClean="0"/>
              <a:t>A Literature of Their</a:t>
            </a:r>
            <a:r>
              <a:rPr lang="tr-TR" sz="3200" i="1" dirty="0" smtClean="0"/>
              <a:t> </a:t>
            </a:r>
            <a:r>
              <a:rPr lang="en-US" sz="3200" i="1" dirty="0" smtClean="0"/>
              <a:t>Own(1977), </a:t>
            </a:r>
            <a:r>
              <a:rPr lang="en-US" sz="3200" dirty="0" smtClean="0"/>
              <a:t>Showalter chronicles three historical phases of female writing: the </a:t>
            </a:r>
            <a:r>
              <a:rPr lang="tr-TR" sz="3200" dirty="0" smtClean="0"/>
              <a:t>“</a:t>
            </a:r>
            <a:r>
              <a:rPr lang="en-US" sz="3200" dirty="0" smtClean="0"/>
              <a:t>feminine phase</a:t>
            </a:r>
            <a:r>
              <a:rPr lang="tr-TR" sz="3200" dirty="0" smtClean="0"/>
              <a:t>”</a:t>
            </a:r>
            <a:r>
              <a:rPr lang="en-US" sz="3200" dirty="0" smtClean="0"/>
              <a:t> (1840-1880), the </a:t>
            </a:r>
            <a:r>
              <a:rPr lang="tr-TR" sz="3200" dirty="0" smtClean="0"/>
              <a:t>“</a:t>
            </a:r>
            <a:r>
              <a:rPr lang="en-US" sz="3200" dirty="0" smtClean="0"/>
              <a:t>feminist phase</a:t>
            </a:r>
            <a:r>
              <a:rPr lang="tr-TR" sz="3200" dirty="0" smtClean="0"/>
              <a:t>”</a:t>
            </a:r>
            <a:r>
              <a:rPr lang="en-US" sz="3200" dirty="0" smtClean="0"/>
              <a:t> (1880-1920), and the </a:t>
            </a:r>
            <a:r>
              <a:rPr lang="tr-TR" sz="3200" dirty="0" smtClean="0"/>
              <a:t>“</a:t>
            </a:r>
            <a:r>
              <a:rPr lang="en-US" sz="3200" dirty="0" smtClean="0"/>
              <a:t>female phase</a:t>
            </a:r>
            <a:r>
              <a:rPr lang="tr-TR" sz="3200" dirty="0" smtClean="0"/>
              <a:t>”</a:t>
            </a:r>
            <a:r>
              <a:rPr lang="en-US" sz="3200" dirty="0" smtClean="0"/>
              <a:t> (1970-present).</a:t>
            </a:r>
            <a:endParaRPr lang="tr-TR" sz="32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214290"/>
            <a:ext cx="7410480" cy="820122"/>
          </a:xfrm>
        </p:spPr>
        <p:txBody>
          <a:bodyPr/>
          <a:lstStyle/>
          <a:p>
            <a:r>
              <a:rPr lang="tr-TR" dirty="0" smtClean="0"/>
              <a:t>Feminine phase (1840-1880)</a:t>
            </a:r>
            <a:endParaRPr lang="tr-TR" dirty="0"/>
          </a:p>
        </p:txBody>
      </p:sp>
      <p:sp>
        <p:nvSpPr>
          <p:cNvPr id="3" name="Content Placeholder 2"/>
          <p:cNvSpPr>
            <a:spLocks noGrp="1"/>
          </p:cNvSpPr>
          <p:nvPr>
            <p:ph idx="1"/>
          </p:nvPr>
        </p:nvSpPr>
        <p:spPr>
          <a:xfrm>
            <a:off x="457200" y="1609416"/>
            <a:ext cx="7400948" cy="3962724"/>
          </a:xfrm>
        </p:spPr>
        <p:txBody>
          <a:bodyPr>
            <a:normAutofit/>
          </a:bodyPr>
          <a:lstStyle/>
          <a:p>
            <a:r>
              <a:rPr lang="tr-TR" sz="2800" dirty="0" smtClean="0"/>
              <a:t>W</a:t>
            </a:r>
            <a:r>
              <a:rPr lang="en-US" sz="2800" dirty="0" err="1" smtClean="0"/>
              <a:t>riters</a:t>
            </a:r>
            <a:r>
              <a:rPr lang="en-US" sz="2800" dirty="0" smtClean="0"/>
              <a:t> such as Charlotte Bronte, George Eliot,  and  George Sand  accepted  the prevailing social con­structs that defined  women. Accordingly,  these authors wrote under male pseudonyms so that their works, like their male counterparts, would first be published and then recognized for their intellectual and artistic achievements.</a:t>
            </a:r>
            <a:endParaRPr lang="tr-TR" sz="2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Feminist phase (1880-1920)</a:t>
            </a:r>
            <a:endParaRPr lang="tr-TR" dirty="0"/>
          </a:p>
        </p:txBody>
      </p:sp>
      <p:sp>
        <p:nvSpPr>
          <p:cNvPr id="3" name="Content Placeholder 2"/>
          <p:cNvSpPr>
            <a:spLocks noGrp="1"/>
          </p:cNvSpPr>
          <p:nvPr>
            <p:ph idx="1"/>
          </p:nvPr>
        </p:nvSpPr>
        <p:spPr>
          <a:xfrm>
            <a:off x="428596" y="2285992"/>
            <a:ext cx="7239000" cy="3391220"/>
          </a:xfrm>
        </p:spPr>
        <p:txBody>
          <a:bodyPr>
            <a:noAutofit/>
          </a:bodyPr>
          <a:lstStyle/>
          <a:p>
            <a:r>
              <a:rPr lang="en-US" sz="3200" dirty="0" smtClean="0"/>
              <a:t>During the "feminist"  or second phase, female writers helped dramatize the plight of the "slighted" woman, depicting the harsh and often cruel treatment of female characters at the hands of their more powerful male creations.</a:t>
            </a:r>
            <a:endParaRPr lang="tr-TR" sz="32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357166"/>
            <a:ext cx="7481918" cy="891560"/>
          </a:xfrm>
        </p:spPr>
        <p:txBody>
          <a:bodyPr>
            <a:normAutofit/>
          </a:bodyPr>
          <a:lstStyle/>
          <a:p>
            <a:r>
              <a:rPr lang="tr-TR" dirty="0" smtClean="0"/>
              <a:t>Female phase (1920-present)</a:t>
            </a:r>
            <a:endParaRPr lang="tr-TR" dirty="0"/>
          </a:p>
        </p:txBody>
      </p:sp>
      <p:sp>
        <p:nvSpPr>
          <p:cNvPr id="3" name="Content Placeholder 2"/>
          <p:cNvSpPr>
            <a:spLocks noGrp="1"/>
          </p:cNvSpPr>
          <p:nvPr>
            <p:ph idx="1"/>
          </p:nvPr>
        </p:nvSpPr>
        <p:spPr>
          <a:xfrm>
            <a:off x="357158" y="1928802"/>
            <a:ext cx="7239000" cy="2819716"/>
          </a:xfrm>
        </p:spPr>
        <p:txBody>
          <a:bodyPr>
            <a:noAutofit/>
          </a:bodyPr>
          <a:lstStyle/>
          <a:p>
            <a:r>
              <a:rPr lang="en-US" sz="3200" dirty="0" smtClean="0"/>
              <a:t>In the third or  "female"  phase,  female writers reject both  the feminine social con­structs</a:t>
            </a:r>
            <a:r>
              <a:rPr lang="tr-TR" sz="3200" dirty="0" smtClean="0"/>
              <a:t> </a:t>
            </a:r>
            <a:r>
              <a:rPr lang="en-US" sz="3200" dirty="0" smtClean="0"/>
              <a:t>prominent  during  the  "feminine"  phase and  the secondary or minor position of female characters that dominated the "feminist" phase.</a:t>
            </a:r>
            <a:endParaRPr lang="tr-TR" sz="32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smtClean="0"/>
              <a:t>Showalter observes  that feminist theorists and critics now concerned  themselves with developing a peculiarly female understanding of the female experience in art, including a feminine analysis of literary forms and  techniques. Such a task necessarily includes the uncovering of misogyny in texts, a  term Showalter uses to describe the male hatred of women.</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en-US" dirty="0" smtClean="0"/>
              <a:t>In her influential essay "Toward a Feminist Poetics"  (1997), Showalter asserts that feminist theorists must "construct a female framework for analy­sis  of women's  literature  to  develop  new  models  based  on  the  study  of female experience, rather than to adapt to male models and theories," a pro­cess </a:t>
            </a:r>
            <a:r>
              <a:rPr lang="en-US" dirty="0" smtClean="0"/>
              <a:t>she </a:t>
            </a:r>
            <a:r>
              <a:rPr lang="en-US" dirty="0" smtClean="0"/>
              <a:t>names </a:t>
            </a:r>
            <a:r>
              <a:rPr lang="en-US" b="1" i="1" dirty="0" err="1" smtClean="0"/>
              <a:t>gynocriticism</a:t>
            </a:r>
            <a:r>
              <a:rPr lang="en-US" dirty="0" smtClean="0"/>
              <a:t>.</a:t>
            </a:r>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428604"/>
            <a:ext cx="7339042" cy="6027132"/>
          </a:xfrm>
        </p:spPr>
        <p:txBody>
          <a:bodyPr>
            <a:normAutofit/>
          </a:bodyPr>
          <a:lstStyle/>
          <a:p>
            <a:r>
              <a:rPr lang="tr-TR" sz="2800" dirty="0" err="1" smtClean="0"/>
              <a:t>G</a:t>
            </a:r>
            <a:r>
              <a:rPr lang="en-US" sz="2800" dirty="0" err="1" smtClean="0"/>
              <a:t>ynocriticism</a:t>
            </a:r>
            <a:r>
              <a:rPr lang="en-US" sz="2800" dirty="0" smtClean="0"/>
              <a:t> provide</a:t>
            </a:r>
            <a:r>
              <a:rPr lang="tr-TR" sz="2800" dirty="0" smtClean="0"/>
              <a:t>s</a:t>
            </a:r>
            <a:r>
              <a:rPr lang="en-US" sz="2800" dirty="0" smtClean="0"/>
              <a:t> critics with  four models  that address  the nature of women's writing:  the biological,  the lin­guistic, the psychoanalytic, and the cultural.</a:t>
            </a:r>
            <a:endParaRPr lang="tr-TR" sz="2800" dirty="0" smtClean="0"/>
          </a:p>
          <a:p>
            <a:r>
              <a:rPr lang="en-US" sz="2800" b="1" dirty="0" smtClean="0"/>
              <a:t>The biological model </a:t>
            </a:r>
            <a:r>
              <a:rPr lang="en-US" sz="2800" dirty="0" smtClean="0"/>
              <a:t>emphasizes how the female body marks itself upon a text by providing a host of literary images along with a personal,  intimate  tone.</a:t>
            </a:r>
            <a:endParaRPr lang="tr-TR" sz="2800" dirty="0" smtClean="0"/>
          </a:p>
          <a:p>
            <a:r>
              <a:rPr lang="en-US" sz="2800" b="1" dirty="0" smtClean="0"/>
              <a:t>The linguistic  model </a:t>
            </a:r>
            <a:r>
              <a:rPr lang="en-US" sz="2800" dirty="0" smtClean="0"/>
              <a:t>addresses  the need  for  a  female  discourse,  investigating  the  differences  between  how women and  men  use  language.</a:t>
            </a:r>
            <a:endParaRPr lang="tr-TR" sz="2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000108"/>
            <a:ext cx="7410480" cy="4857784"/>
          </a:xfrm>
        </p:spPr>
        <p:txBody>
          <a:bodyPr/>
          <a:lstStyle/>
          <a:p>
            <a:r>
              <a:rPr lang="en-US" dirty="0" smtClean="0"/>
              <a:t>The  </a:t>
            </a:r>
            <a:r>
              <a:rPr lang="en-US" b="1" dirty="0" smtClean="0"/>
              <a:t>psychoanalytic model </a:t>
            </a:r>
            <a:r>
              <a:rPr lang="en-US" dirty="0" smtClean="0"/>
              <a:t>analyzes  the  female psyche and  demonstrates how such an analysis affects the writing process, emphasizing the flux and fluidity of female writ­ing  as  opposed  to  male  writing's  rigidity  and  structure.</a:t>
            </a:r>
            <a:endParaRPr lang="tr-TR" dirty="0" smtClean="0"/>
          </a:p>
          <a:p>
            <a:endParaRPr lang="tr-TR" dirty="0" smtClean="0"/>
          </a:p>
          <a:p>
            <a:r>
              <a:rPr lang="en-US" dirty="0" smtClean="0"/>
              <a:t>The  last  of Showalter's  </a:t>
            </a:r>
            <a:r>
              <a:rPr lang="en-US" b="1" dirty="0" smtClean="0"/>
              <a:t>models/the  cultural model, </a:t>
            </a:r>
            <a:r>
              <a:rPr lang="en-US" dirty="0" smtClean="0"/>
              <a:t>investigates  how society  shapes</a:t>
            </a:r>
            <a:r>
              <a:rPr lang="tr-TR" dirty="0" smtClean="0"/>
              <a:t> </a:t>
            </a:r>
            <a:r>
              <a:rPr lang="en-US" dirty="0" smtClean="0"/>
              <a:t>women's goals, responses, and points of view.</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285728"/>
            <a:ext cx="7339042" cy="6170008"/>
          </a:xfrm>
        </p:spPr>
        <p:txBody>
          <a:bodyPr/>
          <a:lstStyle/>
          <a:p>
            <a:pPr>
              <a:buNone/>
            </a:pPr>
            <a:r>
              <a:rPr lang="tr-TR" dirty="0" smtClean="0"/>
              <a:t>“</a:t>
            </a:r>
            <a:r>
              <a:rPr lang="en-US" dirty="0" smtClean="0"/>
              <a:t>Nature intended women  to be our slaves.. .</a:t>
            </a:r>
            <a:r>
              <a:rPr lang="tr-TR" dirty="0" smtClean="0"/>
              <a:t> </a:t>
            </a:r>
            <a:r>
              <a:rPr lang="en-US" dirty="0" smtClean="0"/>
              <a:t>They are our property.. ..  What a</a:t>
            </a:r>
            <a:r>
              <a:rPr lang="tr-TR" dirty="0" smtClean="0"/>
              <a:t> </a:t>
            </a:r>
            <a:r>
              <a:rPr lang="en-US" dirty="0" smtClean="0"/>
              <a:t>mad idea to demand equality for women!</a:t>
            </a:r>
            <a:r>
              <a:rPr lang="tr-TR" dirty="0" smtClean="0"/>
              <a:t>”</a:t>
            </a:r>
            <a:endParaRPr lang="en-US" dirty="0" smtClean="0"/>
          </a:p>
          <a:p>
            <a:pPr>
              <a:buNone/>
            </a:pPr>
            <a:r>
              <a:rPr lang="tr-TR" dirty="0" smtClean="0"/>
              <a:t>			</a:t>
            </a:r>
            <a:r>
              <a:rPr lang="en-US" dirty="0" smtClean="0"/>
              <a:t>Napoleon Bonaparte  (1769-1821)</a:t>
            </a:r>
            <a:endParaRPr lang="tr-TR" dirty="0" smtClean="0"/>
          </a:p>
          <a:p>
            <a:pPr>
              <a:buNone/>
            </a:pPr>
            <a:endParaRPr lang="tr-TR" dirty="0" smtClean="0"/>
          </a:p>
          <a:p>
            <a:pPr>
              <a:buNone/>
            </a:pPr>
            <a:r>
              <a:rPr lang="tr-TR" dirty="0" smtClean="0"/>
              <a:t>“</a:t>
            </a:r>
            <a:r>
              <a:rPr lang="en-US" dirty="0" smtClean="0"/>
              <a:t>Jane Austen is entirely impossible to read. It</a:t>
            </a:r>
            <a:r>
              <a:rPr lang="tr-TR" dirty="0" smtClean="0"/>
              <a:t> </a:t>
            </a:r>
            <a:r>
              <a:rPr lang="en-US" dirty="0" smtClean="0"/>
              <a:t>seems a great pity that they allowed</a:t>
            </a:r>
            <a:r>
              <a:rPr lang="tr-TR" dirty="0" smtClean="0"/>
              <a:t> </a:t>
            </a:r>
            <a:r>
              <a:rPr lang="en-US" dirty="0" smtClean="0"/>
              <a:t>her to die a natural death.</a:t>
            </a:r>
            <a:r>
              <a:rPr lang="tr-TR" dirty="0" smtClean="0"/>
              <a:t>”</a:t>
            </a:r>
            <a:endParaRPr lang="en-US" dirty="0" smtClean="0"/>
          </a:p>
          <a:p>
            <a:pPr>
              <a:buNone/>
            </a:pPr>
            <a:r>
              <a:rPr lang="tr-TR" dirty="0" smtClean="0"/>
              <a:t>					</a:t>
            </a:r>
            <a:r>
              <a:rPr lang="en-US" dirty="0" smtClean="0"/>
              <a:t>Mark Twain (1835-1910)</a:t>
            </a:r>
            <a:endParaRPr lang="tr-TR" dirty="0" smtClean="0"/>
          </a:p>
          <a:p>
            <a:pPr>
              <a:buNone/>
            </a:pPr>
            <a:endParaRPr lang="tr-TR" dirty="0" smtClean="0"/>
          </a:p>
          <a:p>
            <a:pPr>
              <a:buNone/>
            </a:pPr>
            <a:r>
              <a:rPr lang="tr-TR" dirty="0" smtClean="0"/>
              <a:t>“</a:t>
            </a:r>
            <a:r>
              <a:rPr lang="en-US" dirty="0" smtClean="0"/>
              <a:t>Educating a woman is like pouring honey over a</a:t>
            </a:r>
            <a:r>
              <a:rPr lang="tr-TR" dirty="0" smtClean="0"/>
              <a:t> </a:t>
            </a:r>
            <a:r>
              <a:rPr lang="en-US" dirty="0" smtClean="0"/>
              <a:t>fine Swiss watch. It stops working.</a:t>
            </a:r>
            <a:r>
              <a:rPr lang="tr-TR" dirty="0" smtClean="0"/>
              <a:t>”</a:t>
            </a:r>
            <a:endParaRPr lang="en-US" dirty="0" smtClean="0"/>
          </a:p>
          <a:p>
            <a:pPr>
              <a:buNone/>
            </a:pPr>
            <a:r>
              <a:rPr lang="tr-TR" dirty="0" smtClean="0"/>
              <a:t>				</a:t>
            </a:r>
            <a:r>
              <a:rPr lang="en-US" dirty="0" smtClean="0"/>
              <a:t>Kurt Vonnegut, Jr.  (1922—)</a:t>
            </a:r>
            <a:endParaRPr lang="tr-TR"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500042"/>
            <a:ext cx="8301608" cy="6120680"/>
          </a:xfrm>
        </p:spPr>
        <p:txBody>
          <a:bodyPr>
            <a:normAutofit lnSpcReduction="10000"/>
          </a:bodyPr>
          <a:lstStyle/>
          <a:p>
            <a:pPr>
              <a:buNone/>
            </a:pPr>
            <a:r>
              <a:rPr lang="tr-TR" b="1" dirty="0" smtClean="0"/>
              <a:t>	</a:t>
            </a:r>
            <a:r>
              <a:rPr lang="tr-TR" sz="2800" b="1" dirty="0" smtClean="0"/>
              <a:t>	</a:t>
            </a:r>
            <a:r>
              <a:rPr lang="en-US" sz="2800" dirty="0" smtClean="0"/>
              <a:t>In the 1980s, feminism became much more eclectic drawing upon the findings and approaches of other kinds of criticism- Marxism, structuralism, linguistics, so on.</a:t>
            </a:r>
          </a:p>
          <a:p>
            <a:pPr>
              <a:buNone/>
            </a:pPr>
            <a:r>
              <a:rPr lang="en-US" sz="2800" dirty="0" smtClean="0"/>
              <a:t>		It switched its focus from attacking male versions of the world to  exploring the nature of female world and outlook and reconstruction the lost  or suppressed records of female experience.</a:t>
            </a:r>
          </a:p>
          <a:p>
            <a:pPr>
              <a:buNone/>
            </a:pPr>
            <a:r>
              <a:rPr lang="en-US" sz="2800" dirty="0" smtClean="0"/>
              <a:t>		Attention was switched to the need to construct a new canon of women’s writing by rewriting the history of the novel and of poetry in such a way that neglected women writers were given new prominence.</a:t>
            </a:r>
            <a:endParaRPr lang="en-US" sz="2800" dirty="0"/>
          </a:p>
        </p:txBody>
      </p:sp>
      <p:sp>
        <p:nvSpPr>
          <p:cNvPr id="8" name="7 Çentikli Sağ Ok"/>
          <p:cNvSpPr/>
          <p:nvPr/>
        </p:nvSpPr>
        <p:spPr>
          <a:xfrm>
            <a:off x="285720" y="642918"/>
            <a:ext cx="648072" cy="21602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8 Çentikli Sağ Ok"/>
          <p:cNvSpPr/>
          <p:nvPr/>
        </p:nvSpPr>
        <p:spPr>
          <a:xfrm>
            <a:off x="285720" y="2214554"/>
            <a:ext cx="648072" cy="21602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9 Çentikli Sağ Ok"/>
          <p:cNvSpPr/>
          <p:nvPr/>
        </p:nvSpPr>
        <p:spPr>
          <a:xfrm>
            <a:off x="285720" y="4214818"/>
            <a:ext cx="648072" cy="216024"/>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142984"/>
            <a:ext cx="7786742" cy="5429288"/>
          </a:xfrm>
        </p:spPr>
        <p:txBody>
          <a:bodyPr>
            <a:normAutofit/>
          </a:bodyPr>
          <a:lstStyle/>
          <a:p>
            <a:r>
              <a:rPr lang="tr-TR" sz="2800" dirty="0" smtClean="0"/>
              <a:t>In conclusion, </a:t>
            </a:r>
            <a:r>
              <a:rPr lang="en-US" sz="2800" dirty="0" smtClean="0"/>
              <a:t>Feminist  theorists  and  critics  want  to  correct erroneous  ways of  thinking.  Women,  they  declare,  are  individuals,  people  in  their  own right; they are not incomplete or inferior men. Despite how frequently litera­ture and society have  fictionalized  and  stereotyped  females as  angels, bar maids, bitches, whores, brainless  housewives, or old  maids, women  must define themselves and articulate their roles, values, aspirations, and place in society.</a:t>
            </a:r>
            <a:endParaRPr lang="tr-TR" sz="280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2564904"/>
            <a:ext cx="8229600" cy="1143000"/>
          </a:xfrm>
        </p:spPr>
        <p:txBody>
          <a:bodyPr/>
          <a:lstStyle/>
          <a:p>
            <a:r>
              <a:rPr lang="tr-TR" dirty="0" err="1" smtClean="0"/>
              <a:t>What</a:t>
            </a:r>
            <a:r>
              <a:rPr lang="tr-TR" dirty="0" smtClean="0"/>
              <a:t> Feminist </a:t>
            </a:r>
            <a:r>
              <a:rPr lang="tr-TR" dirty="0" err="1" smtClean="0"/>
              <a:t>Critics</a:t>
            </a:r>
            <a:r>
              <a:rPr lang="tr-TR" dirty="0" smtClean="0"/>
              <a:t> Do?</a:t>
            </a:r>
            <a:endParaRPr lang="tr-TR"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60648"/>
            <a:ext cx="8143900" cy="6597352"/>
          </a:xfrm>
        </p:spPr>
        <p:txBody>
          <a:bodyPr>
            <a:normAutofit/>
          </a:bodyPr>
          <a:lstStyle/>
          <a:p>
            <a:pPr>
              <a:buFont typeface="Wingdings" pitchFamily="2" charset="2"/>
              <a:buChar char="v"/>
            </a:pPr>
            <a:r>
              <a:rPr lang="tr-TR" dirty="0" smtClean="0"/>
              <a:t> </a:t>
            </a:r>
            <a:r>
              <a:rPr lang="tr-TR" dirty="0" err="1" smtClean="0"/>
              <a:t>Rethink</a:t>
            </a:r>
            <a:r>
              <a:rPr lang="tr-TR" dirty="0" smtClean="0"/>
              <a:t> </a:t>
            </a:r>
            <a:r>
              <a:rPr lang="tr-TR" dirty="0" err="1" smtClean="0"/>
              <a:t>the</a:t>
            </a:r>
            <a:r>
              <a:rPr lang="tr-TR" dirty="0" smtClean="0"/>
              <a:t> </a:t>
            </a:r>
            <a:r>
              <a:rPr lang="tr-TR" dirty="0" err="1" smtClean="0"/>
              <a:t>canon</a:t>
            </a:r>
            <a:r>
              <a:rPr lang="tr-TR" dirty="0" smtClean="0"/>
              <a:t>, </a:t>
            </a:r>
            <a:r>
              <a:rPr lang="tr-TR" dirty="0" err="1" smtClean="0"/>
              <a:t>aiming</a:t>
            </a:r>
            <a:r>
              <a:rPr lang="tr-TR" dirty="0" smtClean="0"/>
              <a:t> at </a:t>
            </a:r>
            <a:r>
              <a:rPr lang="tr-TR" dirty="0" err="1" smtClean="0"/>
              <a:t>the</a:t>
            </a:r>
            <a:r>
              <a:rPr lang="tr-TR" dirty="0" smtClean="0"/>
              <a:t> </a:t>
            </a:r>
            <a:r>
              <a:rPr lang="tr-TR" dirty="0" err="1" smtClean="0"/>
              <a:t>rediscovery</a:t>
            </a:r>
            <a:r>
              <a:rPr lang="tr-TR" dirty="0" smtClean="0"/>
              <a:t> of </a:t>
            </a:r>
            <a:r>
              <a:rPr lang="tr-TR" dirty="0" err="1" smtClean="0"/>
              <a:t>texts</a:t>
            </a:r>
            <a:r>
              <a:rPr lang="tr-TR" dirty="0" smtClean="0"/>
              <a:t> </a:t>
            </a:r>
            <a:r>
              <a:rPr lang="tr-TR" dirty="0" err="1" smtClean="0"/>
              <a:t>written</a:t>
            </a:r>
            <a:r>
              <a:rPr lang="tr-TR" dirty="0" smtClean="0"/>
              <a:t> </a:t>
            </a:r>
            <a:r>
              <a:rPr lang="tr-TR" dirty="0" err="1" smtClean="0"/>
              <a:t>by</a:t>
            </a:r>
            <a:r>
              <a:rPr lang="tr-TR" dirty="0" smtClean="0"/>
              <a:t> </a:t>
            </a:r>
            <a:r>
              <a:rPr lang="tr-TR" dirty="0" err="1" smtClean="0"/>
              <a:t>women</a:t>
            </a:r>
            <a:r>
              <a:rPr lang="tr-TR" dirty="0" smtClean="0"/>
              <a:t>.</a:t>
            </a:r>
          </a:p>
          <a:p>
            <a:pPr>
              <a:buFont typeface="Wingdings" pitchFamily="2" charset="2"/>
              <a:buChar char="v"/>
            </a:pPr>
            <a:r>
              <a:rPr lang="tr-TR" dirty="0" err="1" smtClean="0"/>
              <a:t>Revalue</a:t>
            </a:r>
            <a:r>
              <a:rPr lang="tr-TR" dirty="0" smtClean="0"/>
              <a:t> </a:t>
            </a:r>
            <a:r>
              <a:rPr lang="tr-TR" dirty="0" err="1" smtClean="0"/>
              <a:t>women’s</a:t>
            </a:r>
            <a:r>
              <a:rPr lang="tr-TR" dirty="0" smtClean="0"/>
              <a:t> </a:t>
            </a:r>
            <a:r>
              <a:rPr lang="tr-TR" dirty="0" err="1" smtClean="0"/>
              <a:t>experience</a:t>
            </a:r>
            <a:r>
              <a:rPr lang="tr-TR" dirty="0" smtClean="0"/>
              <a:t>.</a:t>
            </a:r>
          </a:p>
          <a:p>
            <a:pPr>
              <a:buFont typeface="Wingdings" pitchFamily="2" charset="2"/>
              <a:buChar char="v"/>
            </a:pPr>
            <a:r>
              <a:rPr lang="tr-TR" dirty="0" err="1" smtClean="0"/>
              <a:t>Examine</a:t>
            </a:r>
            <a:r>
              <a:rPr lang="tr-TR" dirty="0" smtClean="0"/>
              <a:t> </a:t>
            </a:r>
            <a:r>
              <a:rPr lang="tr-TR" dirty="0" err="1" smtClean="0"/>
              <a:t>representations</a:t>
            </a:r>
            <a:r>
              <a:rPr lang="tr-TR" dirty="0" smtClean="0"/>
              <a:t> of </a:t>
            </a:r>
            <a:r>
              <a:rPr lang="tr-TR" dirty="0" err="1" smtClean="0"/>
              <a:t>women</a:t>
            </a:r>
            <a:r>
              <a:rPr lang="tr-TR" dirty="0" smtClean="0"/>
              <a:t> in </a:t>
            </a:r>
            <a:r>
              <a:rPr lang="tr-TR" dirty="0" err="1" smtClean="0"/>
              <a:t>literature</a:t>
            </a:r>
            <a:r>
              <a:rPr lang="tr-TR" dirty="0" smtClean="0"/>
              <a:t> </a:t>
            </a:r>
            <a:r>
              <a:rPr lang="tr-TR" dirty="0" err="1" smtClean="0"/>
              <a:t>by</a:t>
            </a:r>
            <a:r>
              <a:rPr lang="tr-TR" dirty="0" smtClean="0"/>
              <a:t> men </a:t>
            </a:r>
            <a:r>
              <a:rPr lang="tr-TR" dirty="0" err="1" smtClean="0"/>
              <a:t>and</a:t>
            </a:r>
            <a:r>
              <a:rPr lang="tr-TR" dirty="0" smtClean="0"/>
              <a:t> </a:t>
            </a:r>
            <a:r>
              <a:rPr lang="tr-TR" dirty="0" err="1" smtClean="0"/>
              <a:t>women</a:t>
            </a:r>
            <a:r>
              <a:rPr lang="tr-TR" dirty="0" smtClean="0"/>
              <a:t>.</a:t>
            </a:r>
          </a:p>
          <a:p>
            <a:pPr>
              <a:buFont typeface="Wingdings" pitchFamily="2" charset="2"/>
              <a:buChar char="v"/>
            </a:pPr>
            <a:r>
              <a:rPr lang="tr-TR" dirty="0" err="1" smtClean="0"/>
              <a:t>Challange</a:t>
            </a:r>
            <a:r>
              <a:rPr lang="tr-TR" dirty="0" smtClean="0"/>
              <a:t> </a:t>
            </a:r>
            <a:r>
              <a:rPr lang="tr-TR" dirty="0" err="1" smtClean="0"/>
              <a:t>representations</a:t>
            </a:r>
            <a:r>
              <a:rPr lang="tr-TR" dirty="0" smtClean="0"/>
              <a:t> of </a:t>
            </a:r>
            <a:r>
              <a:rPr lang="tr-TR" dirty="0" err="1" smtClean="0"/>
              <a:t>women</a:t>
            </a:r>
            <a:r>
              <a:rPr lang="tr-TR" dirty="0" smtClean="0"/>
              <a:t> as ‘</a:t>
            </a:r>
            <a:r>
              <a:rPr lang="tr-TR" dirty="0" err="1" smtClean="0"/>
              <a:t>Other</a:t>
            </a:r>
            <a:r>
              <a:rPr lang="tr-TR" dirty="0" smtClean="0"/>
              <a:t>’, as ‘</a:t>
            </a:r>
            <a:r>
              <a:rPr lang="tr-TR" dirty="0" err="1" smtClean="0"/>
              <a:t>lack</a:t>
            </a:r>
            <a:r>
              <a:rPr lang="tr-TR" dirty="0" smtClean="0"/>
              <a:t>’, as </a:t>
            </a:r>
            <a:r>
              <a:rPr lang="tr-TR" dirty="0" err="1" smtClean="0"/>
              <a:t>part</a:t>
            </a:r>
            <a:r>
              <a:rPr lang="tr-TR" dirty="0" smtClean="0"/>
              <a:t> of ‘</a:t>
            </a:r>
            <a:r>
              <a:rPr lang="tr-TR" dirty="0" err="1" smtClean="0"/>
              <a:t>nature</a:t>
            </a:r>
            <a:r>
              <a:rPr lang="tr-TR" dirty="0" smtClean="0"/>
              <a:t>’.</a:t>
            </a:r>
          </a:p>
          <a:p>
            <a:pPr>
              <a:buFont typeface="Wingdings" pitchFamily="2" charset="2"/>
              <a:buChar char="v"/>
            </a:pPr>
            <a:r>
              <a:rPr lang="tr-TR" dirty="0" err="1" smtClean="0"/>
              <a:t>Examine</a:t>
            </a:r>
            <a:r>
              <a:rPr lang="tr-TR" dirty="0" smtClean="0"/>
              <a:t> </a:t>
            </a:r>
            <a:r>
              <a:rPr lang="tr-TR" dirty="0" err="1" smtClean="0"/>
              <a:t>power</a:t>
            </a:r>
            <a:r>
              <a:rPr lang="tr-TR" dirty="0" smtClean="0"/>
              <a:t> </a:t>
            </a:r>
            <a:r>
              <a:rPr lang="tr-TR" dirty="0" err="1" smtClean="0"/>
              <a:t>relations</a:t>
            </a:r>
            <a:r>
              <a:rPr lang="tr-TR" dirty="0" smtClean="0"/>
              <a:t> </a:t>
            </a:r>
            <a:r>
              <a:rPr lang="tr-TR" dirty="0" err="1" smtClean="0"/>
              <a:t>which</a:t>
            </a:r>
            <a:r>
              <a:rPr lang="tr-TR" dirty="0" smtClean="0"/>
              <a:t> </a:t>
            </a:r>
            <a:r>
              <a:rPr lang="tr-TR" dirty="0" err="1" smtClean="0"/>
              <a:t>obtain</a:t>
            </a:r>
            <a:r>
              <a:rPr lang="tr-TR" dirty="0" smtClean="0"/>
              <a:t> in </a:t>
            </a:r>
            <a:r>
              <a:rPr lang="tr-TR" dirty="0" err="1" smtClean="0"/>
              <a:t>texts</a:t>
            </a:r>
            <a:r>
              <a:rPr lang="tr-TR" dirty="0" smtClean="0"/>
              <a:t> </a:t>
            </a:r>
            <a:r>
              <a:rPr lang="tr-TR" dirty="0" err="1" smtClean="0"/>
              <a:t>and</a:t>
            </a:r>
            <a:r>
              <a:rPr lang="tr-TR" dirty="0" smtClean="0"/>
              <a:t> in life, </a:t>
            </a:r>
            <a:r>
              <a:rPr lang="tr-TR" dirty="0" err="1" smtClean="0"/>
              <a:t>with</a:t>
            </a:r>
            <a:r>
              <a:rPr lang="tr-TR" dirty="0" smtClean="0"/>
              <a:t> a </a:t>
            </a:r>
            <a:r>
              <a:rPr lang="tr-TR" dirty="0" err="1" smtClean="0"/>
              <a:t>view</a:t>
            </a:r>
            <a:r>
              <a:rPr lang="tr-TR" dirty="0" smtClean="0"/>
              <a:t> </a:t>
            </a:r>
            <a:r>
              <a:rPr lang="tr-TR" dirty="0" err="1" smtClean="0"/>
              <a:t>to</a:t>
            </a:r>
            <a:r>
              <a:rPr lang="tr-TR" dirty="0" smtClean="0"/>
              <a:t> </a:t>
            </a:r>
            <a:r>
              <a:rPr lang="tr-TR" dirty="0" err="1" smtClean="0"/>
              <a:t>breaking</a:t>
            </a:r>
            <a:r>
              <a:rPr lang="tr-TR" dirty="0" smtClean="0"/>
              <a:t> </a:t>
            </a:r>
            <a:r>
              <a:rPr lang="tr-TR" dirty="0" err="1" smtClean="0"/>
              <a:t>them</a:t>
            </a:r>
            <a:r>
              <a:rPr lang="tr-TR" dirty="0" smtClean="0"/>
              <a:t> </a:t>
            </a:r>
            <a:r>
              <a:rPr lang="tr-TR" dirty="0" err="1" smtClean="0"/>
              <a:t>down</a:t>
            </a:r>
            <a:r>
              <a:rPr lang="tr-TR" dirty="0" smtClean="0"/>
              <a:t>, </a:t>
            </a:r>
            <a:r>
              <a:rPr lang="tr-TR" dirty="0" err="1" smtClean="0"/>
              <a:t>seeing</a:t>
            </a:r>
            <a:r>
              <a:rPr lang="tr-TR" dirty="0" smtClean="0"/>
              <a:t>  </a:t>
            </a:r>
            <a:r>
              <a:rPr lang="tr-TR" dirty="0" err="1" smtClean="0"/>
              <a:t>reading</a:t>
            </a:r>
            <a:r>
              <a:rPr lang="tr-TR" dirty="0" smtClean="0"/>
              <a:t> as a </a:t>
            </a:r>
            <a:r>
              <a:rPr lang="tr-TR" dirty="0" err="1" smtClean="0"/>
              <a:t>political</a:t>
            </a:r>
            <a:r>
              <a:rPr lang="tr-TR" dirty="0" smtClean="0"/>
              <a:t> </a:t>
            </a:r>
            <a:r>
              <a:rPr lang="tr-TR" dirty="0" err="1" smtClean="0"/>
              <a:t>act</a:t>
            </a:r>
            <a:r>
              <a:rPr lang="tr-TR" dirty="0" smtClean="0"/>
              <a:t>, </a:t>
            </a:r>
            <a:r>
              <a:rPr lang="tr-TR" dirty="0" err="1" smtClean="0"/>
              <a:t>and</a:t>
            </a:r>
            <a:r>
              <a:rPr lang="tr-TR" dirty="0" smtClean="0"/>
              <a:t> </a:t>
            </a:r>
            <a:r>
              <a:rPr lang="tr-TR" dirty="0" err="1" smtClean="0"/>
              <a:t>showing</a:t>
            </a:r>
            <a:r>
              <a:rPr lang="tr-TR" dirty="0" smtClean="0"/>
              <a:t> </a:t>
            </a:r>
            <a:r>
              <a:rPr lang="tr-TR" dirty="0" err="1" smtClean="0"/>
              <a:t>the</a:t>
            </a:r>
            <a:r>
              <a:rPr lang="tr-TR" dirty="0" smtClean="0"/>
              <a:t> </a:t>
            </a:r>
            <a:r>
              <a:rPr lang="tr-TR" dirty="0" err="1" smtClean="0"/>
              <a:t>extent</a:t>
            </a:r>
            <a:r>
              <a:rPr lang="tr-TR" dirty="0" smtClean="0"/>
              <a:t> of </a:t>
            </a:r>
            <a:r>
              <a:rPr lang="tr-TR" dirty="0" err="1" smtClean="0"/>
              <a:t>patriarchy</a:t>
            </a:r>
            <a:r>
              <a:rPr lang="tr-TR" dirty="0" smtClean="0"/>
              <a:t>.</a:t>
            </a:r>
          </a:p>
          <a:p>
            <a:pPr>
              <a:buFont typeface="Wingdings" pitchFamily="2" charset="2"/>
              <a:buChar char="v"/>
            </a:pPr>
            <a:r>
              <a:rPr lang="tr-TR" dirty="0" err="1" smtClean="0"/>
              <a:t>Recognise</a:t>
            </a:r>
            <a:r>
              <a:rPr lang="tr-TR" dirty="0" smtClean="0"/>
              <a:t> </a:t>
            </a:r>
            <a:r>
              <a:rPr lang="tr-TR" dirty="0" err="1" smtClean="0"/>
              <a:t>the</a:t>
            </a:r>
            <a:r>
              <a:rPr lang="tr-TR" dirty="0" smtClean="0"/>
              <a:t> role of </a:t>
            </a:r>
            <a:r>
              <a:rPr lang="tr-TR" dirty="0" err="1" smtClean="0"/>
              <a:t>language</a:t>
            </a:r>
            <a:r>
              <a:rPr lang="tr-TR" dirty="0" smtClean="0"/>
              <a:t> in </a:t>
            </a:r>
            <a:r>
              <a:rPr lang="tr-TR" dirty="0" err="1" smtClean="0"/>
              <a:t>making</a:t>
            </a:r>
            <a:r>
              <a:rPr lang="tr-TR" dirty="0" smtClean="0"/>
              <a:t> </a:t>
            </a:r>
            <a:r>
              <a:rPr lang="tr-TR" dirty="0" err="1" smtClean="0"/>
              <a:t>what</a:t>
            </a:r>
            <a:r>
              <a:rPr lang="tr-TR" dirty="0" smtClean="0"/>
              <a:t> is </a:t>
            </a:r>
            <a:r>
              <a:rPr lang="tr-TR" dirty="0" err="1" smtClean="0"/>
              <a:t>social</a:t>
            </a:r>
            <a:r>
              <a:rPr lang="tr-TR" dirty="0" smtClean="0"/>
              <a:t> </a:t>
            </a:r>
            <a:r>
              <a:rPr lang="tr-TR" dirty="0" err="1" smtClean="0"/>
              <a:t>and</a:t>
            </a:r>
            <a:r>
              <a:rPr lang="tr-TR" dirty="0" smtClean="0"/>
              <a:t> </a:t>
            </a:r>
            <a:r>
              <a:rPr lang="tr-TR" dirty="0" err="1" smtClean="0"/>
              <a:t>constructed</a:t>
            </a:r>
            <a:r>
              <a:rPr lang="tr-TR" dirty="0" smtClean="0"/>
              <a:t> </a:t>
            </a:r>
            <a:r>
              <a:rPr lang="tr-TR" dirty="0" err="1" smtClean="0"/>
              <a:t>seem</a:t>
            </a:r>
            <a:r>
              <a:rPr lang="tr-TR" dirty="0" smtClean="0"/>
              <a:t> </a:t>
            </a:r>
            <a:r>
              <a:rPr lang="tr-TR" dirty="0" err="1" smtClean="0"/>
              <a:t>transparent</a:t>
            </a:r>
            <a:r>
              <a:rPr lang="tr-TR" dirty="0" smtClean="0"/>
              <a:t> </a:t>
            </a:r>
            <a:r>
              <a:rPr lang="tr-TR" dirty="0" err="1" smtClean="0"/>
              <a:t>and</a:t>
            </a:r>
            <a:r>
              <a:rPr lang="tr-TR" dirty="0" smtClean="0"/>
              <a:t> ‘</a:t>
            </a:r>
            <a:r>
              <a:rPr lang="tr-TR" dirty="0" err="1" smtClean="0"/>
              <a:t>natural</a:t>
            </a:r>
            <a:r>
              <a:rPr lang="tr-TR" dirty="0" smtClean="0"/>
              <a:t>’.</a:t>
            </a:r>
          </a:p>
          <a:p>
            <a:pPr>
              <a:buFont typeface="Wingdings" pitchFamily="2" charset="2"/>
              <a:buChar char="v"/>
            </a:pPr>
            <a:endParaRPr lang="tr-TR" dirty="0" smtClean="0"/>
          </a:p>
          <a:p>
            <a:pPr>
              <a:buNone/>
            </a:pPr>
            <a:endParaRPr lang="tr-TR" dirty="0" smtClean="0"/>
          </a:p>
          <a:p>
            <a:endParaRPr lang="tr-TR"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260648"/>
            <a:ext cx="8215338" cy="6597352"/>
          </a:xfrm>
        </p:spPr>
        <p:txBody>
          <a:bodyPr>
            <a:normAutofit/>
          </a:bodyPr>
          <a:lstStyle/>
          <a:p>
            <a:pPr>
              <a:buFont typeface="Wingdings" pitchFamily="2" charset="2"/>
              <a:buChar char="v"/>
            </a:pPr>
            <a:r>
              <a:rPr lang="tr-TR" dirty="0" smtClean="0"/>
              <a:t>Raise the question of whether men and women are ‘essentially’ different because of biology, or are socially constructed as different.</a:t>
            </a:r>
          </a:p>
          <a:p>
            <a:pPr>
              <a:buFont typeface="Wingdings" pitchFamily="2" charset="2"/>
              <a:buChar char="v"/>
            </a:pPr>
            <a:r>
              <a:rPr lang="tr-TR" dirty="0" err="1" smtClean="0"/>
              <a:t>Explore</a:t>
            </a:r>
            <a:r>
              <a:rPr lang="tr-TR" dirty="0" smtClean="0"/>
              <a:t> </a:t>
            </a:r>
            <a:r>
              <a:rPr lang="tr-TR" dirty="0" err="1" smtClean="0"/>
              <a:t>the</a:t>
            </a:r>
            <a:r>
              <a:rPr lang="tr-TR" dirty="0" smtClean="0"/>
              <a:t> </a:t>
            </a:r>
            <a:r>
              <a:rPr lang="tr-TR" dirty="0" err="1" smtClean="0"/>
              <a:t>question</a:t>
            </a:r>
            <a:r>
              <a:rPr lang="tr-TR" dirty="0" smtClean="0"/>
              <a:t> of </a:t>
            </a:r>
            <a:r>
              <a:rPr lang="tr-TR" dirty="0" err="1" smtClean="0"/>
              <a:t>whether</a:t>
            </a:r>
            <a:r>
              <a:rPr lang="tr-TR" dirty="0" smtClean="0"/>
              <a:t> </a:t>
            </a:r>
            <a:r>
              <a:rPr lang="tr-TR" dirty="0" err="1" smtClean="0"/>
              <a:t>there</a:t>
            </a:r>
            <a:r>
              <a:rPr lang="tr-TR" dirty="0" smtClean="0"/>
              <a:t> is a </a:t>
            </a:r>
            <a:r>
              <a:rPr lang="tr-TR" dirty="0" err="1" smtClean="0"/>
              <a:t>female</a:t>
            </a:r>
            <a:r>
              <a:rPr lang="tr-TR" dirty="0" smtClean="0"/>
              <a:t> </a:t>
            </a:r>
            <a:r>
              <a:rPr lang="tr-TR" dirty="0" err="1" smtClean="0"/>
              <a:t>language</a:t>
            </a:r>
            <a:r>
              <a:rPr lang="tr-TR" dirty="0" smtClean="0"/>
              <a:t>, an </a:t>
            </a:r>
            <a:r>
              <a:rPr lang="tr-TR" dirty="0" err="1" smtClean="0"/>
              <a:t>ecriture</a:t>
            </a:r>
            <a:r>
              <a:rPr lang="tr-TR" dirty="0" smtClean="0"/>
              <a:t> </a:t>
            </a:r>
            <a:r>
              <a:rPr lang="tr-TR" dirty="0" err="1" smtClean="0"/>
              <a:t>feminine</a:t>
            </a:r>
            <a:r>
              <a:rPr lang="tr-TR" dirty="0" smtClean="0"/>
              <a:t>, </a:t>
            </a:r>
            <a:r>
              <a:rPr lang="tr-TR" dirty="0" err="1" smtClean="0"/>
              <a:t>and</a:t>
            </a:r>
            <a:r>
              <a:rPr lang="tr-TR" dirty="0" smtClean="0"/>
              <a:t> </a:t>
            </a:r>
            <a:r>
              <a:rPr lang="tr-TR" dirty="0" err="1" smtClean="0"/>
              <a:t>whether</a:t>
            </a:r>
            <a:r>
              <a:rPr lang="tr-TR" dirty="0" smtClean="0"/>
              <a:t> </a:t>
            </a:r>
            <a:r>
              <a:rPr lang="tr-TR" dirty="0" err="1" smtClean="0"/>
              <a:t>this</a:t>
            </a:r>
            <a:r>
              <a:rPr lang="tr-TR" dirty="0" smtClean="0"/>
              <a:t> is </a:t>
            </a:r>
            <a:r>
              <a:rPr lang="tr-TR" dirty="0" err="1" smtClean="0"/>
              <a:t>also</a:t>
            </a:r>
            <a:r>
              <a:rPr lang="tr-TR" dirty="0" smtClean="0"/>
              <a:t> </a:t>
            </a:r>
            <a:r>
              <a:rPr lang="tr-TR" dirty="0" err="1" smtClean="0"/>
              <a:t>available</a:t>
            </a:r>
            <a:r>
              <a:rPr lang="tr-TR" dirty="0" smtClean="0"/>
              <a:t> </a:t>
            </a:r>
            <a:r>
              <a:rPr lang="tr-TR" dirty="0" err="1" smtClean="0"/>
              <a:t>to</a:t>
            </a:r>
            <a:r>
              <a:rPr lang="tr-TR" dirty="0" smtClean="0"/>
              <a:t> men.</a:t>
            </a:r>
          </a:p>
          <a:p>
            <a:pPr>
              <a:buFont typeface="Wingdings" pitchFamily="2" charset="2"/>
              <a:buChar char="v"/>
            </a:pPr>
            <a:r>
              <a:rPr lang="tr-TR" dirty="0" err="1" smtClean="0"/>
              <a:t>Reread</a:t>
            </a:r>
            <a:r>
              <a:rPr lang="tr-TR" dirty="0" smtClean="0"/>
              <a:t> </a:t>
            </a:r>
            <a:r>
              <a:rPr lang="tr-TR" dirty="0" err="1" smtClean="0"/>
              <a:t>psychoanalysis</a:t>
            </a:r>
            <a:r>
              <a:rPr lang="tr-TR" dirty="0" smtClean="0"/>
              <a:t> </a:t>
            </a:r>
            <a:r>
              <a:rPr lang="tr-TR" dirty="0" err="1" smtClean="0"/>
              <a:t>to</a:t>
            </a:r>
            <a:r>
              <a:rPr lang="tr-TR" dirty="0" smtClean="0"/>
              <a:t> </a:t>
            </a:r>
            <a:r>
              <a:rPr lang="tr-TR" dirty="0" err="1" smtClean="0"/>
              <a:t>further</a:t>
            </a:r>
            <a:r>
              <a:rPr lang="tr-TR" dirty="0" smtClean="0"/>
              <a:t> </a:t>
            </a:r>
            <a:r>
              <a:rPr lang="tr-TR" dirty="0" err="1" smtClean="0"/>
              <a:t>explore</a:t>
            </a:r>
            <a:r>
              <a:rPr lang="tr-TR" dirty="0" smtClean="0"/>
              <a:t> </a:t>
            </a:r>
            <a:r>
              <a:rPr lang="tr-TR" dirty="0" err="1" smtClean="0"/>
              <a:t>the</a:t>
            </a:r>
            <a:r>
              <a:rPr lang="tr-TR" dirty="0" smtClean="0"/>
              <a:t> </a:t>
            </a:r>
            <a:r>
              <a:rPr lang="tr-TR" dirty="0" err="1" smtClean="0"/>
              <a:t>issue</a:t>
            </a:r>
            <a:r>
              <a:rPr lang="tr-TR" dirty="0" smtClean="0"/>
              <a:t> </a:t>
            </a:r>
            <a:r>
              <a:rPr lang="tr-TR" dirty="0" err="1" smtClean="0"/>
              <a:t>to</a:t>
            </a:r>
            <a:r>
              <a:rPr lang="tr-TR" dirty="0" smtClean="0"/>
              <a:t> </a:t>
            </a:r>
            <a:r>
              <a:rPr lang="tr-TR" dirty="0" err="1" smtClean="0"/>
              <a:t>female</a:t>
            </a:r>
            <a:r>
              <a:rPr lang="tr-TR" dirty="0" smtClean="0"/>
              <a:t> </a:t>
            </a:r>
            <a:r>
              <a:rPr lang="tr-TR" dirty="0" err="1" smtClean="0"/>
              <a:t>and</a:t>
            </a:r>
            <a:r>
              <a:rPr lang="tr-TR" dirty="0" smtClean="0"/>
              <a:t> </a:t>
            </a:r>
            <a:r>
              <a:rPr lang="tr-TR" dirty="0" err="1" smtClean="0"/>
              <a:t>male</a:t>
            </a:r>
            <a:r>
              <a:rPr lang="tr-TR" dirty="0" smtClean="0"/>
              <a:t> </a:t>
            </a:r>
            <a:r>
              <a:rPr lang="tr-TR" dirty="0" err="1" smtClean="0"/>
              <a:t>identity</a:t>
            </a:r>
            <a:r>
              <a:rPr lang="tr-TR" dirty="0" smtClean="0"/>
              <a:t>.</a:t>
            </a:r>
          </a:p>
          <a:p>
            <a:pPr>
              <a:buFont typeface="Wingdings" pitchFamily="2" charset="2"/>
              <a:buChar char="v"/>
            </a:pPr>
            <a:r>
              <a:rPr lang="tr-TR" dirty="0" err="1" smtClean="0"/>
              <a:t>Question</a:t>
            </a:r>
            <a:r>
              <a:rPr lang="tr-TR" dirty="0" smtClean="0"/>
              <a:t> </a:t>
            </a:r>
            <a:r>
              <a:rPr lang="tr-TR" dirty="0" err="1" smtClean="0"/>
              <a:t>the</a:t>
            </a:r>
            <a:r>
              <a:rPr lang="tr-TR" dirty="0" smtClean="0"/>
              <a:t> popular </a:t>
            </a:r>
            <a:r>
              <a:rPr lang="tr-TR" dirty="0" err="1" smtClean="0"/>
              <a:t>notion</a:t>
            </a:r>
            <a:r>
              <a:rPr lang="tr-TR" dirty="0" smtClean="0"/>
              <a:t> of </a:t>
            </a:r>
            <a:r>
              <a:rPr lang="tr-TR" dirty="0" err="1" smtClean="0"/>
              <a:t>the</a:t>
            </a:r>
            <a:r>
              <a:rPr lang="tr-TR" dirty="0" smtClean="0"/>
              <a:t> </a:t>
            </a:r>
            <a:r>
              <a:rPr lang="tr-TR" dirty="0" err="1" smtClean="0"/>
              <a:t>death</a:t>
            </a:r>
            <a:r>
              <a:rPr lang="tr-TR" dirty="0" smtClean="0"/>
              <a:t> of </a:t>
            </a:r>
            <a:r>
              <a:rPr lang="tr-TR" dirty="0" err="1" smtClean="0"/>
              <a:t>the</a:t>
            </a:r>
            <a:r>
              <a:rPr lang="tr-TR" dirty="0" smtClean="0"/>
              <a:t> </a:t>
            </a:r>
            <a:r>
              <a:rPr lang="tr-TR" dirty="0" err="1" smtClean="0"/>
              <a:t>author</a:t>
            </a:r>
            <a:r>
              <a:rPr lang="tr-TR" dirty="0" smtClean="0"/>
              <a:t>, </a:t>
            </a:r>
            <a:r>
              <a:rPr lang="tr-TR" dirty="0" err="1" smtClean="0"/>
              <a:t>asking</a:t>
            </a:r>
            <a:r>
              <a:rPr lang="tr-TR" dirty="0" smtClean="0"/>
              <a:t> </a:t>
            </a:r>
            <a:r>
              <a:rPr lang="tr-TR" dirty="0" err="1" smtClean="0"/>
              <a:t>whether</a:t>
            </a:r>
            <a:r>
              <a:rPr lang="tr-TR" dirty="0" smtClean="0"/>
              <a:t> </a:t>
            </a:r>
            <a:r>
              <a:rPr lang="tr-TR" dirty="0" err="1" smtClean="0"/>
              <a:t>there</a:t>
            </a:r>
            <a:r>
              <a:rPr lang="tr-TR" dirty="0" smtClean="0"/>
              <a:t> </a:t>
            </a:r>
            <a:r>
              <a:rPr lang="tr-TR" dirty="0" err="1" smtClean="0"/>
              <a:t>are</a:t>
            </a:r>
            <a:r>
              <a:rPr lang="tr-TR" dirty="0" smtClean="0"/>
              <a:t> </a:t>
            </a:r>
            <a:r>
              <a:rPr lang="tr-TR" dirty="0" err="1" smtClean="0"/>
              <a:t>only</a:t>
            </a:r>
            <a:r>
              <a:rPr lang="tr-TR" dirty="0" smtClean="0"/>
              <a:t> ‘</a:t>
            </a:r>
            <a:r>
              <a:rPr lang="tr-TR" dirty="0" err="1" smtClean="0"/>
              <a:t>subject</a:t>
            </a:r>
            <a:r>
              <a:rPr lang="tr-TR" dirty="0" smtClean="0"/>
              <a:t> </a:t>
            </a:r>
            <a:r>
              <a:rPr lang="tr-TR" dirty="0" err="1" smtClean="0"/>
              <a:t>positions</a:t>
            </a:r>
            <a:r>
              <a:rPr lang="tr-TR" dirty="0" smtClean="0"/>
              <a:t>… </a:t>
            </a:r>
            <a:r>
              <a:rPr lang="tr-TR" dirty="0" err="1" smtClean="0"/>
              <a:t>constructed</a:t>
            </a:r>
            <a:r>
              <a:rPr lang="tr-TR" dirty="0" smtClean="0"/>
              <a:t> in </a:t>
            </a:r>
            <a:r>
              <a:rPr lang="tr-TR" dirty="0" err="1" smtClean="0"/>
              <a:t>disourse</a:t>
            </a:r>
            <a:r>
              <a:rPr lang="tr-TR" dirty="0" smtClean="0"/>
              <a:t>’, </a:t>
            </a:r>
            <a:r>
              <a:rPr lang="tr-TR" dirty="0" err="1" smtClean="0"/>
              <a:t>or</a:t>
            </a:r>
            <a:r>
              <a:rPr lang="tr-TR" dirty="0" smtClean="0"/>
              <a:t> </a:t>
            </a:r>
            <a:r>
              <a:rPr lang="tr-TR" dirty="0" err="1" smtClean="0"/>
              <a:t>whether</a:t>
            </a:r>
            <a:r>
              <a:rPr lang="tr-TR" dirty="0" smtClean="0"/>
              <a:t>, on </a:t>
            </a:r>
            <a:r>
              <a:rPr lang="tr-TR" dirty="0" err="1" smtClean="0"/>
              <a:t>the</a:t>
            </a:r>
            <a:r>
              <a:rPr lang="tr-TR" dirty="0" smtClean="0"/>
              <a:t> </a:t>
            </a:r>
            <a:r>
              <a:rPr lang="tr-TR" dirty="0" err="1" smtClean="0"/>
              <a:t>contrary</a:t>
            </a:r>
            <a:r>
              <a:rPr lang="tr-TR" dirty="0" smtClean="0"/>
              <a:t>, </a:t>
            </a:r>
            <a:r>
              <a:rPr lang="tr-TR" dirty="0" err="1" smtClean="0"/>
              <a:t>the</a:t>
            </a:r>
            <a:r>
              <a:rPr lang="tr-TR" dirty="0" smtClean="0"/>
              <a:t> </a:t>
            </a:r>
            <a:r>
              <a:rPr lang="tr-TR" dirty="0" err="1" smtClean="0"/>
              <a:t>experience</a:t>
            </a:r>
            <a:r>
              <a:rPr lang="tr-TR" dirty="0" smtClean="0"/>
              <a:t> is </a:t>
            </a:r>
            <a:r>
              <a:rPr lang="tr-TR" dirty="0" err="1" smtClean="0"/>
              <a:t>central</a:t>
            </a:r>
            <a:r>
              <a:rPr lang="tr-TR" dirty="0" smtClean="0"/>
              <a:t>.</a:t>
            </a:r>
          </a:p>
          <a:p>
            <a:pPr>
              <a:buFont typeface="Wingdings" pitchFamily="2" charset="2"/>
              <a:buChar char="v"/>
            </a:pPr>
            <a:r>
              <a:rPr lang="tr-TR" dirty="0" err="1" smtClean="0"/>
              <a:t>Make</a:t>
            </a:r>
            <a:r>
              <a:rPr lang="tr-TR" dirty="0" smtClean="0"/>
              <a:t> </a:t>
            </a:r>
            <a:r>
              <a:rPr lang="tr-TR" dirty="0" err="1" smtClean="0"/>
              <a:t>clear</a:t>
            </a:r>
            <a:r>
              <a:rPr lang="tr-TR" dirty="0" smtClean="0"/>
              <a:t> </a:t>
            </a:r>
            <a:r>
              <a:rPr lang="tr-TR" dirty="0" err="1" smtClean="0"/>
              <a:t>the</a:t>
            </a:r>
            <a:r>
              <a:rPr lang="tr-TR" dirty="0" smtClean="0"/>
              <a:t> </a:t>
            </a:r>
            <a:r>
              <a:rPr lang="tr-TR" dirty="0" err="1" smtClean="0"/>
              <a:t>ideological</a:t>
            </a:r>
            <a:r>
              <a:rPr lang="tr-TR" dirty="0" smtClean="0"/>
              <a:t> </a:t>
            </a:r>
            <a:r>
              <a:rPr lang="tr-TR" dirty="0" err="1" smtClean="0"/>
              <a:t>base</a:t>
            </a:r>
            <a:r>
              <a:rPr lang="tr-TR" dirty="0" smtClean="0"/>
              <a:t> </a:t>
            </a:r>
            <a:r>
              <a:rPr lang="tr-TR" dirty="0" err="1" smtClean="0"/>
              <a:t>supposedly</a:t>
            </a:r>
            <a:r>
              <a:rPr lang="tr-TR" dirty="0" smtClean="0"/>
              <a:t> ‘</a:t>
            </a:r>
            <a:r>
              <a:rPr lang="tr-TR" dirty="0" err="1" smtClean="0"/>
              <a:t>neutral</a:t>
            </a:r>
            <a:r>
              <a:rPr lang="tr-TR" dirty="0" smtClean="0"/>
              <a:t>’ </a:t>
            </a:r>
            <a:r>
              <a:rPr lang="tr-TR" dirty="0" err="1" smtClean="0"/>
              <a:t>or</a:t>
            </a:r>
            <a:r>
              <a:rPr lang="tr-TR" dirty="0" smtClean="0"/>
              <a:t> ‘</a:t>
            </a:r>
            <a:r>
              <a:rPr lang="tr-TR" dirty="0" err="1" smtClean="0"/>
              <a:t>mainstream</a:t>
            </a:r>
            <a:r>
              <a:rPr lang="tr-TR" dirty="0" smtClean="0"/>
              <a:t>’ </a:t>
            </a:r>
            <a:r>
              <a:rPr lang="tr-TR" dirty="0" err="1" smtClean="0"/>
              <a:t>literary</a:t>
            </a:r>
            <a:r>
              <a:rPr lang="tr-TR" dirty="0" smtClean="0"/>
              <a:t> </a:t>
            </a:r>
            <a:r>
              <a:rPr lang="tr-TR" dirty="0" err="1" smtClean="0"/>
              <a:t>interpretations</a:t>
            </a:r>
            <a:r>
              <a:rPr lang="tr-TR" dirty="0" smtClean="0"/>
              <a:t>.</a:t>
            </a:r>
          </a:p>
          <a:p>
            <a:pPr>
              <a:buFont typeface="Wingdings" pitchFamily="2" charset="2"/>
              <a:buChar char="v"/>
            </a:pPr>
            <a:endParaRPr lang="tr-TR" dirty="0" smtClean="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285728"/>
            <a:ext cx="7339042" cy="677246"/>
          </a:xfrm>
        </p:spPr>
        <p:txBody>
          <a:bodyPr>
            <a:normAutofit/>
          </a:bodyPr>
          <a:lstStyle/>
          <a:p>
            <a:r>
              <a:rPr lang="tr-TR" dirty="0" smtClean="0"/>
              <a:t>Questions for analysis</a:t>
            </a:r>
            <a:endParaRPr lang="tr-TR" dirty="0"/>
          </a:p>
        </p:txBody>
      </p:sp>
      <p:sp>
        <p:nvSpPr>
          <p:cNvPr id="3" name="Content Placeholder 2"/>
          <p:cNvSpPr>
            <a:spLocks noGrp="1"/>
          </p:cNvSpPr>
          <p:nvPr>
            <p:ph idx="1"/>
          </p:nvPr>
        </p:nvSpPr>
        <p:spPr>
          <a:xfrm>
            <a:off x="428596" y="1214422"/>
            <a:ext cx="7267604" cy="5241314"/>
          </a:xfrm>
        </p:spPr>
        <p:txBody>
          <a:bodyPr>
            <a:normAutofit/>
          </a:bodyPr>
          <a:lstStyle/>
          <a:p>
            <a:r>
              <a:rPr lang="en-US" dirty="0" smtClean="0"/>
              <a:t> Is the author male or female?</a:t>
            </a:r>
          </a:p>
          <a:p>
            <a:r>
              <a:rPr lang="en-US" dirty="0" smtClean="0"/>
              <a:t> Is the text narrated by a male or female?</a:t>
            </a:r>
          </a:p>
          <a:p>
            <a:r>
              <a:rPr lang="en-US" dirty="0" smtClean="0"/>
              <a:t>What types of roles do women have in the text?</a:t>
            </a:r>
          </a:p>
          <a:p>
            <a:r>
              <a:rPr lang="en-US" dirty="0" smtClean="0"/>
              <a:t> Are the female characters the protagonists or secondary and minor characters?</a:t>
            </a:r>
          </a:p>
          <a:p>
            <a:r>
              <a:rPr lang="en-US" dirty="0" smtClean="0"/>
              <a:t> Do any stereotypical characterizations of women appear?</a:t>
            </a:r>
          </a:p>
          <a:p>
            <a:r>
              <a:rPr lang="en-US" dirty="0" smtClean="0"/>
              <a:t>What are the attitudes toward women held by the male characters?</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158" y="785794"/>
            <a:ext cx="7339042" cy="5669942"/>
          </a:xfrm>
        </p:spPr>
        <p:txBody>
          <a:bodyPr>
            <a:normAutofit/>
          </a:bodyPr>
          <a:lstStyle/>
          <a:p>
            <a:r>
              <a:rPr lang="en-US" dirty="0" smtClean="0"/>
              <a:t>What is the author's attitude toward women in society?</a:t>
            </a:r>
          </a:p>
          <a:p>
            <a:r>
              <a:rPr lang="en-US" dirty="0" smtClean="0"/>
              <a:t> How does the author's culture influence her or his attitude?</a:t>
            </a:r>
          </a:p>
          <a:p>
            <a:r>
              <a:rPr lang="en-US" dirty="0" smtClean="0"/>
              <a:t> Is feminine imagery used? If so, what is the significance of such imagery?</a:t>
            </a:r>
          </a:p>
          <a:p>
            <a:r>
              <a:rPr lang="en-US" dirty="0" smtClean="0"/>
              <a:t> Do  the  female  characters  speak  differently  than  the  male  characters?  In  your</a:t>
            </a:r>
            <a:r>
              <a:rPr lang="tr-TR" dirty="0" smtClean="0"/>
              <a:t> </a:t>
            </a:r>
            <a:r>
              <a:rPr lang="en-US" dirty="0" smtClean="0"/>
              <a:t>investigation, compare the frequency of speech for the male characters to the fre­quency of speech for  the female characters.</a:t>
            </a:r>
            <a:endParaRPr lang="tr-TR" dirty="0" smtClean="0"/>
          </a:p>
          <a:p>
            <a:endParaRPr lang="tr-T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Shakespeare’s sonnet 144</a:t>
            </a:r>
            <a:endParaRPr lang="tr-TR" dirty="0"/>
          </a:p>
        </p:txBody>
      </p:sp>
      <p:sp>
        <p:nvSpPr>
          <p:cNvPr id="3" name="Content Placeholder 2"/>
          <p:cNvSpPr>
            <a:spLocks noGrp="1"/>
          </p:cNvSpPr>
          <p:nvPr>
            <p:ph idx="1"/>
          </p:nvPr>
        </p:nvSpPr>
        <p:spPr/>
        <p:txBody>
          <a:bodyPr>
            <a:normAutofit fontScale="92500" lnSpcReduction="10000"/>
          </a:bodyPr>
          <a:lstStyle/>
          <a:p>
            <a:r>
              <a:rPr lang="en-US" dirty="0" smtClean="0"/>
              <a:t>Two loves I have of comfort and despair,</a:t>
            </a:r>
            <a:br>
              <a:rPr lang="en-US" dirty="0" smtClean="0"/>
            </a:br>
            <a:r>
              <a:rPr lang="en-US" dirty="0" smtClean="0"/>
              <a:t>Which like two spirits do suggest me still;</a:t>
            </a:r>
            <a:br>
              <a:rPr lang="en-US" dirty="0" smtClean="0"/>
            </a:br>
            <a:r>
              <a:rPr lang="en-US" dirty="0" smtClean="0"/>
              <a:t>The better angel is a man right fair, </a:t>
            </a:r>
            <a:br>
              <a:rPr lang="en-US" dirty="0" smtClean="0"/>
            </a:br>
            <a:r>
              <a:rPr lang="en-US" dirty="0" smtClean="0"/>
              <a:t>The </a:t>
            </a:r>
            <a:r>
              <a:rPr lang="en-US" dirty="0" err="1" smtClean="0"/>
              <a:t>worser</a:t>
            </a:r>
            <a:r>
              <a:rPr lang="en-US" dirty="0" smtClean="0"/>
              <a:t> spirit a woman </a:t>
            </a:r>
            <a:r>
              <a:rPr lang="en-US" dirty="0" err="1" smtClean="0"/>
              <a:t>colour'd</a:t>
            </a:r>
            <a:r>
              <a:rPr lang="en-US" dirty="0" smtClean="0"/>
              <a:t> ill. </a:t>
            </a:r>
            <a:br>
              <a:rPr lang="en-US" dirty="0" smtClean="0"/>
            </a:br>
            <a:r>
              <a:rPr lang="en-US" dirty="0" smtClean="0"/>
              <a:t>To win me soon to hell, my female evil </a:t>
            </a:r>
            <a:br>
              <a:rPr lang="en-US" dirty="0" smtClean="0"/>
            </a:br>
            <a:r>
              <a:rPr lang="en-US" dirty="0" err="1" smtClean="0"/>
              <a:t>Tempteth</a:t>
            </a:r>
            <a:r>
              <a:rPr lang="en-US" dirty="0" smtClean="0"/>
              <a:t> my better angel from my side, </a:t>
            </a:r>
            <a:br>
              <a:rPr lang="en-US" dirty="0" smtClean="0"/>
            </a:br>
            <a:r>
              <a:rPr lang="en-US" dirty="0" smtClean="0"/>
              <a:t>And would corrupt my saint to be a devil, </a:t>
            </a:r>
            <a:br>
              <a:rPr lang="en-US" dirty="0" smtClean="0"/>
            </a:br>
            <a:r>
              <a:rPr lang="en-US" dirty="0" smtClean="0"/>
              <a:t>Wooing his purity with her foul pride. </a:t>
            </a:r>
            <a:br>
              <a:rPr lang="en-US" dirty="0" smtClean="0"/>
            </a:br>
            <a:r>
              <a:rPr lang="en-US" dirty="0" smtClean="0"/>
              <a:t>And whether that my angel be </a:t>
            </a:r>
            <a:r>
              <a:rPr lang="en-US" dirty="0" err="1" smtClean="0"/>
              <a:t>turn'd</a:t>
            </a:r>
            <a:r>
              <a:rPr lang="en-US" dirty="0" smtClean="0"/>
              <a:t> fiend </a:t>
            </a:r>
            <a:br>
              <a:rPr lang="en-US" dirty="0" smtClean="0"/>
            </a:br>
            <a:r>
              <a:rPr lang="en-US" dirty="0" smtClean="0"/>
              <a:t>Suspect I may, but not directly tell; </a:t>
            </a:r>
            <a:br>
              <a:rPr lang="en-US" dirty="0" smtClean="0"/>
            </a:br>
            <a:r>
              <a:rPr lang="en-US" dirty="0" smtClean="0"/>
              <a:t>But being both from me, both to each friend,</a:t>
            </a:r>
            <a:br>
              <a:rPr lang="en-US" dirty="0" smtClean="0"/>
            </a:br>
            <a:r>
              <a:rPr lang="en-US" dirty="0" smtClean="0"/>
              <a:t>I guess one angel in another's hell: </a:t>
            </a:r>
            <a:br>
              <a:rPr lang="en-US" dirty="0" smtClean="0"/>
            </a:br>
            <a:r>
              <a:rPr lang="en-US" dirty="0" smtClean="0"/>
              <a:t>Yet this shall I ne'er know, but live in doubt,</a:t>
            </a:r>
            <a:br>
              <a:rPr lang="en-US" dirty="0" smtClean="0"/>
            </a:br>
            <a:r>
              <a:rPr lang="en-US" dirty="0" smtClean="0"/>
              <a:t>Till my bad angel fire my good one out. </a:t>
            </a:r>
            <a:endParaRPr lang="tr-TR" dirty="0" smtClean="0"/>
          </a:p>
          <a:p>
            <a:endParaRPr lang="tr-TR"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Feminist criticism of </a:t>
            </a:r>
            <a:br>
              <a:rPr lang="tr-TR" dirty="0" smtClean="0"/>
            </a:br>
            <a:r>
              <a:rPr lang="tr-TR" dirty="0" smtClean="0"/>
              <a:t>“Shakespeare’s sonnet 144”</a:t>
            </a:r>
            <a:endParaRPr lang="tr-TR" dirty="0"/>
          </a:p>
        </p:txBody>
      </p:sp>
      <p:sp>
        <p:nvSpPr>
          <p:cNvPr id="3" name="Content Placeholder 2"/>
          <p:cNvSpPr>
            <a:spLocks noGrp="1"/>
          </p:cNvSpPr>
          <p:nvPr>
            <p:ph idx="1"/>
          </p:nvPr>
        </p:nvSpPr>
        <p:spPr/>
        <p:txBody>
          <a:bodyPr>
            <a:normAutofit/>
          </a:bodyPr>
          <a:lstStyle/>
          <a:p>
            <a:pPr>
              <a:buNone/>
            </a:pPr>
            <a:r>
              <a:rPr lang="en-US" dirty="0" smtClean="0"/>
              <a:t> </a:t>
            </a:r>
            <a:endParaRPr lang="tr-TR" dirty="0" smtClean="0"/>
          </a:p>
          <a:p>
            <a:r>
              <a:rPr lang="tr-TR" dirty="0" smtClean="0"/>
              <a:t>I</a:t>
            </a:r>
            <a:r>
              <a:rPr lang="en-US" dirty="0" smtClean="0"/>
              <a:t>n Sonnet 144, which is the only sonnet bringing the young boy and the Dark Lady together in the sonnet sequence, he portrays the Dark Lady as “</a:t>
            </a:r>
            <a:r>
              <a:rPr lang="en-US" dirty="0" err="1" smtClean="0"/>
              <a:t>worser</a:t>
            </a:r>
            <a:r>
              <a:rPr lang="en-US" dirty="0" smtClean="0"/>
              <a:t> spirit”, “female evil” and “bad angel”</a:t>
            </a:r>
            <a:r>
              <a:rPr lang="tr-TR" dirty="0" smtClean="0"/>
              <a:t>. In this sense, t</a:t>
            </a:r>
            <a:r>
              <a:rPr lang="en-US" dirty="0" smtClean="0"/>
              <a:t>he Dark Lady is “dark” in terms of not only her skin color but also her personality. For the lover/poet, she is a ‘wicked seductress’ that steals this beloved young man.  </a:t>
            </a:r>
            <a:endParaRPr lang="tr-TR"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857232"/>
            <a:ext cx="7786742" cy="5262979"/>
          </a:xfrm>
          <a:prstGeom prst="rect">
            <a:avLst/>
          </a:prstGeom>
        </p:spPr>
        <p:txBody>
          <a:bodyPr wrap="square">
            <a:spAutoFit/>
          </a:bodyPr>
          <a:lstStyle/>
          <a:p>
            <a:r>
              <a:rPr lang="en-US" sz="2800" dirty="0" smtClean="0"/>
              <a:t>The sonnet explicitly shows that the lover/poet prefers the love and companionship of the young man to the love of the Dark Lady, thus, he blames the Dark Lady for the love affair between her and the fair young man</a:t>
            </a:r>
            <a:r>
              <a:rPr lang="tr-TR" sz="2800" dirty="0" smtClean="0"/>
              <a:t>. </a:t>
            </a:r>
            <a:r>
              <a:rPr lang="en-US" sz="2800" dirty="0" smtClean="0"/>
              <a:t>Within this context, like other sonnet heroines, it is the Dark Lady who is attributed to all evil traits. As is the case with Eve who leads Adam to fall from the heaven, the Dark Lady is responsible of all the troubles of the lover/poet taking the young boy to her hell with herself. </a:t>
            </a:r>
            <a:endParaRPr lang="tr-T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642918"/>
            <a:ext cx="7643866" cy="5812818"/>
          </a:xfrm>
        </p:spPr>
        <p:txBody>
          <a:bodyPr>
            <a:noAutofit/>
          </a:bodyPr>
          <a:lstStyle/>
          <a:p>
            <a:pPr>
              <a:buNone/>
            </a:pPr>
            <a:r>
              <a:rPr lang="en-US" sz="3200" dirty="0" smtClean="0"/>
              <a:t>Feminist literary criticism challenges such patriarchal statements  with </a:t>
            </a:r>
            <a:r>
              <a:rPr lang="tr-TR" sz="3200" dirty="0" smtClean="0"/>
              <a:t> </a:t>
            </a:r>
            <a:r>
              <a:rPr lang="en-US" sz="3200" dirty="0" smtClean="0"/>
              <a:t>their</a:t>
            </a:r>
            <a:r>
              <a:rPr lang="tr-TR" sz="3200" dirty="0" smtClean="0"/>
              <a:t> </a:t>
            </a:r>
            <a:r>
              <a:rPr lang="en-US" sz="3200" dirty="0" smtClean="0"/>
              <a:t>accompanying  male-dominated,</a:t>
            </a:r>
            <a:r>
              <a:rPr lang="tr-TR" sz="3200" dirty="0" smtClean="0"/>
              <a:t> </a:t>
            </a:r>
            <a:r>
              <a:rPr lang="en-US" sz="3200" dirty="0" smtClean="0"/>
              <a:t>philosophical assumptions  and  such gender-biased  criticism.  Feminist criticism argues  that literature should be free from such biases because of race, class, or gender, and provides a variety of theoretical frameworks and approaches to interpretation that values each member of society.</a:t>
            </a:r>
            <a:endParaRPr lang="tr-TR" sz="32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Feminist criticism of Bronte’s jane eyre</a:t>
            </a:r>
            <a:endParaRPr lang="tr-TR" dirty="0"/>
          </a:p>
        </p:txBody>
      </p:sp>
      <p:sp>
        <p:nvSpPr>
          <p:cNvPr id="3" name="Content Placeholder 2"/>
          <p:cNvSpPr>
            <a:spLocks noGrp="1"/>
          </p:cNvSpPr>
          <p:nvPr>
            <p:ph idx="1"/>
          </p:nvPr>
        </p:nvSpPr>
        <p:spPr>
          <a:xfrm>
            <a:off x="0" y="1453446"/>
            <a:ext cx="8460432" cy="5404553"/>
          </a:xfrm>
        </p:spPr>
        <p:txBody>
          <a:bodyPr>
            <a:normAutofit lnSpcReduction="10000"/>
          </a:bodyPr>
          <a:lstStyle/>
          <a:p>
            <a:endParaRPr lang="tr-TR" dirty="0"/>
          </a:p>
          <a:p>
            <a:r>
              <a:rPr lang="en-US" dirty="0" smtClean="0"/>
              <a:t>The </a:t>
            </a:r>
            <a:r>
              <a:rPr lang="en-US" dirty="0"/>
              <a:t>detailed exploration of a strong female character's consciousness has made readers in recent decades </a:t>
            </a:r>
            <a:r>
              <a:rPr lang="en-US" dirty="0" smtClean="0"/>
              <a:t>consider</a:t>
            </a:r>
            <a:r>
              <a:rPr lang="tr-TR" dirty="0" smtClean="0"/>
              <a:t> </a:t>
            </a:r>
            <a:r>
              <a:rPr lang="en-US" i="1" dirty="0" smtClean="0"/>
              <a:t>Jane </a:t>
            </a:r>
            <a:r>
              <a:rPr lang="en-US" i="1" dirty="0"/>
              <a:t>Eyre</a:t>
            </a:r>
            <a:r>
              <a:rPr lang="en-US" dirty="0"/>
              <a:t> as an influential feminist text. The novel works both as the absorbing story of an individual woman's quest and as a narrative of the dilemmas that confront so many </a:t>
            </a:r>
            <a:r>
              <a:rPr lang="en-US" dirty="0" smtClean="0"/>
              <a:t>women</a:t>
            </a:r>
            <a:r>
              <a:rPr lang="tr-TR" dirty="0" smtClean="0"/>
              <a:t>. </a:t>
            </a:r>
            <a:r>
              <a:rPr lang="en-US" dirty="0" smtClean="0"/>
              <a:t>In</a:t>
            </a:r>
            <a:r>
              <a:rPr lang="en-US" dirty="0"/>
              <a:t> </a:t>
            </a:r>
            <a:r>
              <a:rPr lang="en-US" i="1" dirty="0"/>
              <a:t>Jane Eyre</a:t>
            </a:r>
            <a:r>
              <a:rPr lang="en-US" dirty="0"/>
              <a:t>, Charlotte </a:t>
            </a:r>
            <a:r>
              <a:rPr lang="en-US" dirty="0" err="1"/>
              <a:t>Brontë</a:t>
            </a:r>
            <a:r>
              <a:rPr lang="en-US" dirty="0"/>
              <a:t> created a fully imagined character defined by her strength of will. Though Jane is nothing more than an impoverished governess, she can retort to her haughty employer Rochester: "Do you think, because I am poor, obscure, plain, and little, I am soulless and heartless?</a:t>
            </a:r>
            <a:r>
              <a:rPr lang="en-US" b="1" dirty="0"/>
              <a:t>—</a:t>
            </a:r>
            <a:r>
              <a:rPr lang="en-US" dirty="0"/>
              <a:t>You think wrong!" (p. 284</a:t>
            </a:r>
            <a:r>
              <a:rPr lang="en-US" dirty="0" smtClean="0"/>
              <a:t>).</a:t>
            </a:r>
            <a:endParaRPr lang="tr-TR" dirty="0"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88640"/>
            <a:ext cx="7776864" cy="6552728"/>
          </a:xfrm>
        </p:spPr>
        <p:txBody>
          <a:bodyPr>
            <a:normAutofit/>
          </a:bodyPr>
          <a:lstStyle/>
          <a:p>
            <a:r>
              <a:rPr lang="en-US" dirty="0"/>
              <a:t>As an adult, Jane faces the romantic prospects of a young woman lacking the social advantages of family, money, and beauty, and therefore especially vulnerable to the allure of admiration and security. By creating two suitors who exemplify opposing threats to Jane's selfhood, </a:t>
            </a:r>
            <a:r>
              <a:rPr lang="en-US" dirty="0" err="1"/>
              <a:t>Brontë</a:t>
            </a:r>
            <a:r>
              <a:rPr lang="en-US" dirty="0"/>
              <a:t> dramatizes Jane's internal struggles against competing temptations, and Jane's efforts to resist both </a:t>
            </a:r>
            <a:r>
              <a:rPr lang="en-US" dirty="0" smtClean="0"/>
              <a:t>St</a:t>
            </a:r>
            <a:r>
              <a:rPr lang="en-US" dirty="0"/>
              <a:t>. John Rivers </a:t>
            </a:r>
            <a:r>
              <a:rPr lang="en-US" dirty="0" smtClean="0"/>
              <a:t>and Rochester</a:t>
            </a:r>
            <a:r>
              <a:rPr lang="tr-TR" dirty="0" smtClean="0"/>
              <a:t>.</a:t>
            </a:r>
            <a:r>
              <a:rPr lang="en-US" dirty="0" smtClean="0"/>
              <a:t> </a:t>
            </a:r>
            <a:r>
              <a:rPr lang="en-US" dirty="0"/>
              <a:t>In Jane, </a:t>
            </a:r>
            <a:r>
              <a:rPr lang="en-US" dirty="0" err="1"/>
              <a:t>Brontë</a:t>
            </a:r>
            <a:r>
              <a:rPr lang="en-US" dirty="0"/>
              <a:t> gives us a character able to withstand St. John's missionary call to self-immolation in a marriage to serve humanity and Rochester's attempts to persuade her to indulge her sexual and romantic desires at the expense of her own moral code.</a:t>
            </a:r>
            <a:endParaRPr lang="tr-TR" dirty="0"/>
          </a:p>
        </p:txBody>
      </p:sp>
    </p:spTree>
    <p:extLst>
      <p:ext uri="{BB962C8B-B14F-4D97-AF65-F5344CB8AC3E}">
        <p14:creationId xmlns:p14="http://schemas.microsoft.com/office/powerpoint/2010/main" val="16080590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 </a:t>
            </a:r>
            <a:endParaRPr lang="tr-TR" dirty="0"/>
          </a:p>
        </p:txBody>
      </p:sp>
      <p:sp>
        <p:nvSpPr>
          <p:cNvPr id="3" name="İçerik Yer Tutucusu 2"/>
          <p:cNvSpPr>
            <a:spLocks noGrp="1"/>
          </p:cNvSpPr>
          <p:nvPr>
            <p:ph idx="1"/>
          </p:nvPr>
        </p:nvSpPr>
        <p:spPr>
          <a:xfrm>
            <a:off x="0" y="188640"/>
            <a:ext cx="8172400" cy="6669360"/>
          </a:xfrm>
        </p:spPr>
        <p:txBody>
          <a:bodyPr>
            <a:normAutofit/>
          </a:bodyPr>
          <a:lstStyle/>
          <a:p>
            <a:r>
              <a:rPr lang="en-US" sz="2800" dirty="0"/>
              <a:t> </a:t>
            </a:r>
            <a:r>
              <a:rPr lang="en-US" sz="2800" i="1" dirty="0"/>
              <a:t>Jane Eyre </a:t>
            </a:r>
            <a:r>
              <a:rPr lang="en-US" sz="2800" dirty="0"/>
              <a:t>was a representative work reflecting women’s call for </a:t>
            </a:r>
            <a:r>
              <a:rPr lang="en-US" sz="2800" dirty="0" smtClean="0"/>
              <a:t>equality</a:t>
            </a:r>
            <a:r>
              <a:rPr lang="tr-TR" sz="2800" dirty="0" smtClean="0"/>
              <a:t> </a:t>
            </a:r>
            <a:r>
              <a:rPr lang="tr-TR" sz="2800" dirty="0" err="1" smtClean="0"/>
              <a:t>which</a:t>
            </a:r>
            <a:r>
              <a:rPr lang="tr-TR" sz="2800" dirty="0" smtClean="0"/>
              <a:t> is </a:t>
            </a:r>
            <a:r>
              <a:rPr lang="tr-TR" sz="2800" dirty="0" err="1" smtClean="0"/>
              <a:t>explicitly</a:t>
            </a:r>
            <a:r>
              <a:rPr lang="tr-TR" sz="2800" dirty="0" smtClean="0"/>
              <a:t> </a:t>
            </a:r>
            <a:r>
              <a:rPr lang="tr-TR" sz="2800" dirty="0" err="1" smtClean="0"/>
              <a:t>revealed</a:t>
            </a:r>
            <a:r>
              <a:rPr lang="tr-TR" sz="2800" dirty="0" smtClean="0"/>
              <a:t> at </a:t>
            </a:r>
            <a:r>
              <a:rPr lang="tr-TR" sz="2800" dirty="0" err="1" smtClean="0"/>
              <a:t>the</a:t>
            </a:r>
            <a:r>
              <a:rPr lang="tr-TR" sz="2800" dirty="0" smtClean="0"/>
              <a:t> </a:t>
            </a:r>
            <a:r>
              <a:rPr lang="tr-TR" sz="2800" dirty="0" err="1" smtClean="0"/>
              <a:t>end</a:t>
            </a:r>
            <a:r>
              <a:rPr lang="tr-TR" sz="2800" dirty="0" smtClean="0"/>
              <a:t> of </a:t>
            </a:r>
            <a:r>
              <a:rPr lang="tr-TR" sz="2800" dirty="0" err="1" smtClean="0"/>
              <a:t>the</a:t>
            </a:r>
            <a:r>
              <a:rPr lang="tr-TR" sz="2800" dirty="0" smtClean="0"/>
              <a:t> </a:t>
            </a:r>
            <a:r>
              <a:rPr lang="tr-TR" sz="2800" dirty="0" err="1" smtClean="0"/>
              <a:t>novel</a:t>
            </a:r>
            <a:r>
              <a:rPr lang="en-US" sz="2800" dirty="0" smtClean="0"/>
              <a:t>.</a:t>
            </a:r>
            <a:r>
              <a:rPr lang="tr-TR" sz="2800" dirty="0" smtClean="0"/>
              <a:t> </a:t>
            </a:r>
            <a:r>
              <a:rPr lang="tr-TR" sz="2800" dirty="0" err="1" smtClean="0"/>
              <a:t>In</a:t>
            </a:r>
            <a:r>
              <a:rPr lang="tr-TR" sz="2800" dirty="0" smtClean="0"/>
              <a:t> </a:t>
            </a:r>
            <a:r>
              <a:rPr lang="tr-TR" sz="2800" dirty="0" err="1" smtClean="0"/>
              <a:t>this</a:t>
            </a:r>
            <a:r>
              <a:rPr lang="tr-TR" sz="2800" dirty="0" smtClean="0"/>
              <a:t> sense, </a:t>
            </a:r>
            <a:r>
              <a:rPr lang="tr-TR" sz="2800" dirty="0" err="1" smtClean="0"/>
              <a:t>Jane</a:t>
            </a:r>
            <a:r>
              <a:rPr lang="tr-TR" sz="2800" dirty="0" smtClean="0"/>
              <a:t> </a:t>
            </a:r>
            <a:r>
              <a:rPr lang="tr-TR" sz="2800" dirty="0" err="1" smtClean="0"/>
              <a:t>makes</a:t>
            </a:r>
            <a:r>
              <a:rPr lang="tr-TR" sz="2800" dirty="0" smtClean="0"/>
              <a:t> </a:t>
            </a:r>
            <a:r>
              <a:rPr lang="tr-TR" sz="2800" dirty="0" err="1" smtClean="0"/>
              <a:t>declaration</a:t>
            </a:r>
            <a:r>
              <a:rPr lang="tr-TR" sz="2800" dirty="0" smtClean="0"/>
              <a:t> </a:t>
            </a:r>
            <a:r>
              <a:rPr lang="tr-TR" sz="2800" dirty="0" err="1" smtClean="0"/>
              <a:t>to</a:t>
            </a:r>
            <a:r>
              <a:rPr lang="tr-TR" sz="2800" dirty="0" smtClean="0"/>
              <a:t> Rochester: </a:t>
            </a:r>
            <a:r>
              <a:rPr lang="en-US" sz="2800" dirty="0"/>
              <a:t>"'I told you I am independent, sir, as well as rich: I am my own mistress'" (458). Her choice of words signals to Rochester (after his long search for a good mistress, in either sense of the word) that she is not his inferior. </a:t>
            </a:r>
            <a:r>
              <a:rPr lang="en-US" sz="2800" dirty="0" smtClean="0"/>
              <a:t>If </a:t>
            </a:r>
            <a:r>
              <a:rPr lang="en-US" sz="2800" dirty="0"/>
              <a:t>she is her "own mistress," then she must be economically dependent on herself </a:t>
            </a:r>
            <a:r>
              <a:rPr lang="en-US" sz="2800" dirty="0" smtClean="0"/>
              <a:t>alone</a:t>
            </a:r>
            <a:r>
              <a:rPr lang="tr-TR" sz="2800" dirty="0" smtClean="0"/>
              <a:t>.</a:t>
            </a:r>
            <a:r>
              <a:rPr lang="tr-TR" sz="2800" dirty="0" err="1" smtClean="0"/>
              <a:t>Likewise</a:t>
            </a:r>
            <a:r>
              <a:rPr lang="tr-TR" sz="2800" dirty="0" smtClean="0"/>
              <a:t>, </a:t>
            </a:r>
            <a:r>
              <a:rPr lang="tr-TR" sz="2800" dirty="0" err="1" smtClean="0"/>
              <a:t>she</a:t>
            </a:r>
            <a:r>
              <a:rPr lang="en-US" sz="2800" dirty="0" smtClean="0"/>
              <a:t> </a:t>
            </a:r>
            <a:r>
              <a:rPr lang="tr-TR" sz="2800" dirty="0" err="1" smtClean="0"/>
              <a:t>marries</a:t>
            </a:r>
            <a:r>
              <a:rPr lang="tr-TR" sz="2800" dirty="0" smtClean="0"/>
              <a:t> Rochester </a:t>
            </a:r>
            <a:r>
              <a:rPr lang="tr-TR" sz="2800" dirty="0" err="1" smtClean="0"/>
              <a:t>when</a:t>
            </a:r>
            <a:r>
              <a:rPr lang="tr-TR" sz="2800" dirty="0" smtClean="0"/>
              <a:t> </a:t>
            </a:r>
            <a:r>
              <a:rPr lang="tr-TR" sz="2800" dirty="0" err="1" smtClean="0"/>
              <a:t>they</a:t>
            </a:r>
            <a:r>
              <a:rPr lang="tr-TR" sz="2800" dirty="0" smtClean="0"/>
              <a:t> </a:t>
            </a:r>
            <a:r>
              <a:rPr lang="tr-TR" sz="2800" dirty="0" err="1" smtClean="0"/>
              <a:t>are</a:t>
            </a:r>
            <a:r>
              <a:rPr lang="tr-TR" sz="2800" dirty="0" smtClean="0"/>
              <a:t> on </a:t>
            </a:r>
            <a:r>
              <a:rPr lang="tr-TR" sz="2800" dirty="0" err="1" smtClean="0"/>
              <a:t>equal</a:t>
            </a:r>
            <a:r>
              <a:rPr lang="tr-TR" sz="2800" dirty="0" smtClean="0"/>
              <a:t> </a:t>
            </a:r>
            <a:r>
              <a:rPr lang="tr-TR" sz="2800" dirty="0" err="1" smtClean="0"/>
              <a:t>terms</a:t>
            </a:r>
            <a:r>
              <a:rPr lang="tr-TR" sz="2800" dirty="0" smtClean="0"/>
              <a:t> </a:t>
            </a:r>
            <a:r>
              <a:rPr lang="tr-TR" sz="2800" dirty="0" err="1" smtClean="0"/>
              <a:t>with</a:t>
            </a:r>
            <a:r>
              <a:rPr lang="tr-TR" sz="2800" dirty="0" smtClean="0"/>
              <a:t> </a:t>
            </a:r>
            <a:r>
              <a:rPr lang="tr-TR" sz="2800" dirty="0" err="1" smtClean="0"/>
              <a:t>Jane’s</a:t>
            </a:r>
            <a:r>
              <a:rPr lang="tr-TR" sz="2800" dirty="0" smtClean="0"/>
              <a:t> </a:t>
            </a:r>
            <a:r>
              <a:rPr lang="tr-TR" sz="2800" dirty="0" err="1" smtClean="0"/>
              <a:t>gaining</a:t>
            </a:r>
            <a:r>
              <a:rPr lang="tr-TR" sz="2800" dirty="0" smtClean="0"/>
              <a:t> </a:t>
            </a:r>
            <a:r>
              <a:rPr lang="tr-TR" sz="2800" dirty="0" err="1" smtClean="0"/>
              <a:t>financial</a:t>
            </a:r>
            <a:r>
              <a:rPr lang="tr-TR" sz="2800" dirty="0" smtClean="0"/>
              <a:t> </a:t>
            </a:r>
            <a:r>
              <a:rPr lang="tr-TR" sz="2800" dirty="0" err="1" smtClean="0"/>
              <a:t>independence</a:t>
            </a:r>
            <a:r>
              <a:rPr lang="tr-TR" sz="2800" dirty="0" smtClean="0"/>
              <a:t> </a:t>
            </a:r>
            <a:r>
              <a:rPr lang="tr-TR" sz="2800" dirty="0" err="1" smtClean="0"/>
              <a:t>via</a:t>
            </a:r>
            <a:r>
              <a:rPr lang="tr-TR" sz="2800" dirty="0" smtClean="0"/>
              <a:t> </a:t>
            </a:r>
            <a:r>
              <a:rPr lang="tr-TR" sz="2800" dirty="0" err="1" smtClean="0"/>
              <a:t>inheritance</a:t>
            </a:r>
            <a:r>
              <a:rPr lang="tr-TR" sz="2800" dirty="0" smtClean="0"/>
              <a:t> </a:t>
            </a:r>
            <a:r>
              <a:rPr lang="tr-TR" sz="2800" dirty="0" err="1" smtClean="0"/>
              <a:t>and</a:t>
            </a:r>
            <a:r>
              <a:rPr lang="tr-TR" sz="2800" dirty="0" smtClean="0"/>
              <a:t> </a:t>
            </a:r>
            <a:r>
              <a:rPr lang="tr-TR" sz="2800" dirty="0" err="1" smtClean="0"/>
              <a:t>Rochester’s</a:t>
            </a:r>
            <a:r>
              <a:rPr lang="tr-TR" sz="2800" dirty="0" smtClean="0"/>
              <a:t> </a:t>
            </a:r>
            <a:r>
              <a:rPr lang="tr-TR" sz="2800" dirty="0" err="1" smtClean="0"/>
              <a:t>physical</a:t>
            </a:r>
            <a:r>
              <a:rPr lang="tr-TR" sz="2800" dirty="0" smtClean="0"/>
              <a:t> </a:t>
            </a:r>
            <a:r>
              <a:rPr lang="tr-TR" sz="2800" dirty="0" err="1" smtClean="0"/>
              <a:t>disabilities</a:t>
            </a:r>
            <a:r>
              <a:rPr lang="tr-TR" sz="2800" dirty="0" smtClean="0"/>
              <a:t>.</a:t>
            </a:r>
          </a:p>
          <a:p>
            <a:pPr marL="0" indent="0">
              <a:buNone/>
            </a:pPr>
            <a:endParaRPr lang="tr-TR" dirty="0"/>
          </a:p>
        </p:txBody>
      </p:sp>
    </p:spTree>
    <p:extLst>
      <p:ext uri="{BB962C8B-B14F-4D97-AF65-F5344CB8AC3E}">
        <p14:creationId xmlns:p14="http://schemas.microsoft.com/office/powerpoint/2010/main" val="2052146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2643182"/>
            <a:ext cx="7643866" cy="1428760"/>
          </a:xfrm>
        </p:spPr>
        <p:txBody>
          <a:bodyPr>
            <a:noAutofit/>
          </a:bodyPr>
          <a:lstStyle/>
          <a:p>
            <a:r>
              <a:rPr lang="tr-TR" sz="6000" dirty="0" smtClean="0"/>
              <a:t>Historical  development</a:t>
            </a:r>
            <a:endParaRPr lang="tr-TR" sz="6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2844" y="500042"/>
            <a:ext cx="7553356" cy="5955694"/>
          </a:xfrm>
        </p:spPr>
        <p:txBody>
          <a:bodyPr>
            <a:normAutofit lnSpcReduction="10000"/>
          </a:bodyPr>
          <a:lstStyle/>
          <a:p>
            <a:r>
              <a:rPr lang="tr-TR" dirty="0" smtClean="0"/>
              <a:t>According to feminist criticism, the roots of prejudice against women has long been embeded in Western culture. The Ancient Greek, for instance, declare the male to be the superior and the female inferior.</a:t>
            </a:r>
          </a:p>
          <a:p>
            <a:pPr>
              <a:buNone/>
            </a:pPr>
            <a:endParaRPr lang="tr-TR" dirty="0" smtClean="0"/>
          </a:p>
          <a:p>
            <a:r>
              <a:rPr lang="en-US" dirty="0" smtClean="0"/>
              <a:t>Some scholars believe that the first major work of feminist criticism challenging male voices  was  that authored by Christine  de </a:t>
            </a:r>
            <a:r>
              <a:rPr lang="en-US" dirty="0" err="1" smtClean="0"/>
              <a:t>Pisan</a:t>
            </a:r>
            <a:r>
              <a:rPr lang="en-US" dirty="0" smtClean="0"/>
              <a:t>  in  the fourteenth  century</a:t>
            </a:r>
            <a:r>
              <a:rPr lang="en-US" i="1" dirty="0" smtClean="0"/>
              <a:t>, </a:t>
            </a:r>
            <a:r>
              <a:rPr lang="en-US" i="1" dirty="0" err="1" smtClean="0"/>
              <a:t>Epistre</a:t>
            </a:r>
            <a:r>
              <a:rPr lang="en-US" i="1" dirty="0" smtClean="0"/>
              <a:t> au </a:t>
            </a:r>
            <a:r>
              <a:rPr lang="en-US" i="1" dirty="0" err="1" smtClean="0"/>
              <a:t>Dieu</a:t>
            </a:r>
            <a:r>
              <a:rPr lang="en-US" i="1" dirty="0" smtClean="0"/>
              <a:t> </a:t>
            </a:r>
            <a:r>
              <a:rPr lang="en-US" i="1" dirty="0" err="1" smtClean="0"/>
              <a:t>D'amours</a:t>
            </a:r>
            <a:r>
              <a:rPr lang="en-US" i="1" dirty="0" smtClean="0"/>
              <a:t> </a:t>
            </a:r>
            <a:r>
              <a:rPr lang="en-US" dirty="0" smtClean="0"/>
              <a:t>(1399).  In this work, </a:t>
            </a:r>
            <a:r>
              <a:rPr lang="en-US" dirty="0" err="1" smtClean="0"/>
              <a:t>Pisan</a:t>
            </a:r>
            <a:r>
              <a:rPr lang="en-US" dirty="0" smtClean="0"/>
              <a:t> critiques Jean de </a:t>
            </a:r>
            <a:r>
              <a:rPr lang="en-US" dirty="0" err="1" smtClean="0"/>
              <a:t>Meun's</a:t>
            </a:r>
            <a:r>
              <a:rPr lang="en-US" dirty="0" smtClean="0"/>
              <a:t> biased</a:t>
            </a:r>
            <a:r>
              <a:rPr lang="tr-TR" dirty="0" smtClean="0"/>
              <a:t> </a:t>
            </a:r>
            <a:r>
              <a:rPr lang="en-US" dirty="0" smtClean="0"/>
              <a:t>representation of the nature of woman in his text  </a:t>
            </a:r>
            <a:r>
              <a:rPr lang="en-US" i="1" dirty="0" smtClean="0"/>
              <a:t>Roman  de La Rose</a:t>
            </a:r>
            <a:r>
              <a:rPr lang="en-US" dirty="0" smtClean="0"/>
              <a:t>.</a:t>
            </a:r>
            <a:r>
              <a:rPr lang="tr-TR" dirty="0" smtClean="0"/>
              <a:t> </a:t>
            </a:r>
            <a:r>
              <a:rPr lang="en-US" dirty="0" smtClean="0"/>
              <a:t>In another work, La </a:t>
            </a:r>
            <a:r>
              <a:rPr lang="en-US" dirty="0" err="1" smtClean="0"/>
              <a:t>Citedes</a:t>
            </a:r>
            <a:r>
              <a:rPr lang="en-US" dirty="0" smtClean="0"/>
              <a:t> Dames(1405), </a:t>
            </a:r>
            <a:r>
              <a:rPr lang="en-US" dirty="0" err="1" smtClean="0"/>
              <a:t>Pisan</a:t>
            </a:r>
            <a:r>
              <a:rPr lang="en-US" dirty="0" smtClean="0"/>
              <a:t> declares that God created men and women as equal beings.</a:t>
            </a:r>
            <a:endParaRPr lang="tr-TR" dirty="0" smtClean="0"/>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428604"/>
            <a:ext cx="7339042" cy="6027132"/>
          </a:xfrm>
        </p:spPr>
        <p:txBody>
          <a:bodyPr>
            <a:normAutofit fontScale="92500" lnSpcReduction="10000"/>
          </a:bodyPr>
          <a:lstStyle/>
          <a:p>
            <a:r>
              <a:rPr lang="en-US" sz="3200" dirty="0" smtClean="0"/>
              <a:t>But it was not until the late 1700s that voice arose in opposition to</a:t>
            </a:r>
            <a:r>
              <a:rPr lang="tr-TR" sz="3200" dirty="0" smtClean="0"/>
              <a:t> </a:t>
            </a:r>
            <a:r>
              <a:rPr lang="en-US" sz="3200" dirty="0" smtClean="0"/>
              <a:t>patriarchal  beliefs  and  statements.</a:t>
            </a:r>
            <a:endParaRPr lang="tr-TR" sz="3200" dirty="0" smtClean="0"/>
          </a:p>
          <a:p>
            <a:endParaRPr lang="tr-TR" sz="3200" dirty="0" smtClean="0"/>
          </a:p>
          <a:p>
            <a:r>
              <a:rPr lang="tr-TR" sz="3200" dirty="0" smtClean="0"/>
              <a:t>T</a:t>
            </a:r>
            <a:r>
              <a:rPr lang="en-US" sz="3200" dirty="0" smtClean="0"/>
              <a:t>he first major published work that acknowledges an awareness  of women's struggles  for equal rights</a:t>
            </a:r>
            <a:r>
              <a:rPr lang="tr-TR" sz="3200" dirty="0" smtClean="0"/>
              <a:t> is regarded as </a:t>
            </a:r>
            <a:r>
              <a:rPr lang="en-US" sz="3200" i="1" dirty="0" smtClean="0"/>
              <a:t>A Vindication of the</a:t>
            </a:r>
            <a:r>
              <a:rPr lang="tr-TR" sz="3200" i="1" dirty="0" smtClean="0"/>
              <a:t> </a:t>
            </a:r>
            <a:r>
              <a:rPr lang="en-US" sz="3200" i="1" dirty="0" smtClean="0"/>
              <a:t>Rights of Women</a:t>
            </a:r>
            <a:r>
              <a:rPr lang="en-US" sz="3200" dirty="0" smtClean="0"/>
              <a:t>(1792)</a:t>
            </a:r>
            <a:r>
              <a:rPr lang="tr-TR" sz="3200" dirty="0" smtClean="0"/>
              <a:t> authored by Mary Wollstonecraft  (1759-1797) through which she asserts that women should define for themselves what it means to be a “woman”. </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714356"/>
            <a:ext cx="7929618" cy="5884256"/>
          </a:xfrm>
        </p:spPr>
        <p:txBody>
          <a:bodyPr>
            <a:normAutofit/>
          </a:bodyPr>
          <a:lstStyle/>
          <a:p>
            <a:r>
              <a:rPr lang="en-US" sz="3200" dirty="0" smtClean="0"/>
              <a:t>It was  not until  the  Progressive Era  of the  early  1900s,  however,  that major  concerns  of feminist  criticism  took  root.  During  this  time, women gained the right to vote and became prominent activists in the social issues of the day, such as health  care, education, politics, and  literature, but equality with men in these arenas still remained outside their grasp.</a:t>
            </a:r>
            <a:endParaRPr lang="en-US" sz="3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57158" y="714356"/>
            <a:ext cx="7500990" cy="5143536"/>
          </a:xfrm>
        </p:spPr>
        <p:txBody>
          <a:bodyPr>
            <a:normAutofit/>
          </a:bodyPr>
          <a:lstStyle/>
          <a:p>
            <a:r>
              <a:rPr lang="tr-TR" dirty="0" smtClean="0"/>
              <a:t>During this period prominent women writers appeared with their works dealing with the perception of “woman” in the society. </a:t>
            </a:r>
            <a:r>
              <a:rPr lang="en-US" dirty="0" smtClean="0"/>
              <a:t>Virginia Woolf’s </a:t>
            </a:r>
            <a:r>
              <a:rPr lang="en-US" i="1" dirty="0" smtClean="0"/>
              <a:t>A Room of One’s Own </a:t>
            </a:r>
            <a:r>
              <a:rPr lang="en-US" dirty="0" smtClean="0"/>
              <a:t>(1929) vividly portrays the unequal treatment given to women seeking education and alternatives to marriage and motherhood; and Simone de Beauvoir’s </a:t>
            </a:r>
            <a:r>
              <a:rPr lang="tr-TR" i="1" dirty="0" smtClean="0"/>
              <a:t>T</a:t>
            </a:r>
            <a:r>
              <a:rPr lang="en-US" i="1" dirty="0" smtClean="0"/>
              <a:t>he Second Sex </a:t>
            </a:r>
            <a:r>
              <a:rPr lang="en-US" dirty="0" smtClean="0"/>
              <a:t>(1949), has an important section on the portrayal of women in the novels of D.H. Lawrence</a:t>
            </a:r>
            <a:r>
              <a:rPr lang="tr-TR" dirty="0" smtClean="0"/>
              <a:t>; Kate Millett’s </a:t>
            </a:r>
            <a:r>
              <a:rPr lang="tr-TR" i="1" dirty="0" smtClean="0"/>
              <a:t>Sexual Politics</a:t>
            </a:r>
            <a:r>
              <a:rPr lang="tr-TR" dirty="0" smtClean="0"/>
              <a:t> (1969) points out that gender is  constructed by society.</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Opulent</Template>
  <TotalTime>730</TotalTime>
  <Words>2664</Words>
  <Application>Microsoft Office PowerPoint</Application>
  <PresentationFormat>Ekran Gösterisi (4:3)</PresentationFormat>
  <Paragraphs>107</Paragraphs>
  <Slides>42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42</vt:i4>
      </vt:variant>
    </vt:vector>
  </HeadingPairs>
  <TitlesOfParts>
    <vt:vector size="47" baseType="lpstr">
      <vt:lpstr>Calibri</vt:lpstr>
      <vt:lpstr>Trebuchet MS</vt:lpstr>
      <vt:lpstr>Wingdings</vt:lpstr>
      <vt:lpstr>Wingdings 2</vt:lpstr>
      <vt:lpstr>Zengin</vt:lpstr>
      <vt:lpstr>Feminism</vt:lpstr>
      <vt:lpstr>PowerPoint Sunusu</vt:lpstr>
      <vt:lpstr>PowerPoint Sunusu</vt:lpstr>
      <vt:lpstr>PowerPoint Sunusu</vt:lpstr>
      <vt:lpstr>Historical  development</vt:lpstr>
      <vt:lpstr>PowerPoint Sunusu</vt:lpstr>
      <vt:lpstr>PowerPoint Sunusu</vt:lpstr>
      <vt:lpstr>PowerPoint Sunusu</vt:lpstr>
      <vt:lpstr>PowerPoint Sunusu</vt:lpstr>
      <vt:lpstr>Virginia woolf</vt:lpstr>
      <vt:lpstr>PowerPoint Sunusu</vt:lpstr>
      <vt:lpstr>Simone de beauvoir</vt:lpstr>
      <vt:lpstr>PowerPoint Sunusu</vt:lpstr>
      <vt:lpstr>Kate millett</vt:lpstr>
      <vt:lpstr>PowerPoint Sunusu</vt:lpstr>
      <vt:lpstr>PowerPoint Sunusu</vt:lpstr>
      <vt:lpstr>PowerPoint Sunusu</vt:lpstr>
      <vt:lpstr>PowerPoint Sunusu</vt:lpstr>
      <vt:lpstr>PowerPoint Sunusu</vt:lpstr>
      <vt:lpstr>PowerPoint Sunusu</vt:lpstr>
      <vt:lpstr>PowerPoint Sunusu</vt:lpstr>
      <vt:lpstr>Elaine showalter</vt:lpstr>
      <vt:lpstr>Feminine phase (1840-1880)</vt:lpstr>
      <vt:lpstr>Feminist phase (1880-1920)</vt:lpstr>
      <vt:lpstr>Female phase (1920-present)</vt:lpstr>
      <vt:lpstr>PowerPoint Sunusu</vt:lpstr>
      <vt:lpstr>PowerPoint Sunusu</vt:lpstr>
      <vt:lpstr>PowerPoint Sunusu</vt:lpstr>
      <vt:lpstr>PowerPoint Sunusu</vt:lpstr>
      <vt:lpstr>PowerPoint Sunusu</vt:lpstr>
      <vt:lpstr>PowerPoint Sunusu</vt:lpstr>
      <vt:lpstr>What Feminist Critics Do?</vt:lpstr>
      <vt:lpstr>PowerPoint Sunusu</vt:lpstr>
      <vt:lpstr>PowerPoint Sunusu</vt:lpstr>
      <vt:lpstr>Questions for analysis</vt:lpstr>
      <vt:lpstr>PowerPoint Sunusu</vt:lpstr>
      <vt:lpstr>Shakespeare’s sonnet 144</vt:lpstr>
      <vt:lpstr>Feminist criticism of  “Shakespeare’s sonnet 144”</vt:lpstr>
      <vt:lpstr>PowerPoint Sunusu</vt:lpstr>
      <vt:lpstr>Feminist criticism of Bronte’s jane eyre</vt:lpstr>
      <vt:lpstr>PowerPoint Sunusu</vt:lpstr>
      <vt:lpstr>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Feminism</dc:title>
  <dc:creator>seçil</dc:creator>
  <cp:lastModifiedBy>secil karani</cp:lastModifiedBy>
  <cp:revision>87</cp:revision>
  <cp:lastPrinted>2015-05-05T19:28:33Z</cp:lastPrinted>
  <dcterms:created xsi:type="dcterms:W3CDTF">2014-12-18T21:05:58Z</dcterms:created>
  <dcterms:modified xsi:type="dcterms:W3CDTF">2015-05-05T20:38:14Z</dcterms:modified>
</cp:coreProperties>
</file>