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0FC6-A660-43AF-B4D4-51A07ECA45CF}" type="datetimeFigureOut">
              <a:rPr lang="tr-TR" smtClean="0"/>
              <a:pPr/>
              <a:t>28.9.2016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CA1A-3679-48FD-9FF3-3A69E7B5EB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0FC6-A660-43AF-B4D4-51A07ECA45CF}" type="datetimeFigureOut">
              <a:rPr lang="tr-TR" smtClean="0"/>
              <a:pPr/>
              <a:t>28.9.2016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CA1A-3679-48FD-9FF3-3A69E7B5EB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0FC6-A660-43AF-B4D4-51A07ECA45CF}" type="datetimeFigureOut">
              <a:rPr lang="tr-TR" smtClean="0"/>
              <a:pPr/>
              <a:t>28.9.2016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CA1A-3679-48FD-9FF3-3A69E7B5EB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0FC6-A660-43AF-B4D4-51A07ECA45CF}" type="datetimeFigureOut">
              <a:rPr lang="tr-TR" smtClean="0"/>
              <a:pPr/>
              <a:t>28.9.2016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CA1A-3679-48FD-9FF3-3A69E7B5EB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0FC6-A660-43AF-B4D4-51A07ECA45CF}" type="datetimeFigureOut">
              <a:rPr lang="tr-TR" smtClean="0"/>
              <a:pPr/>
              <a:t>28.9.2016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CA1A-3679-48FD-9FF3-3A69E7B5EB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0FC6-A660-43AF-B4D4-51A07ECA45CF}" type="datetimeFigureOut">
              <a:rPr lang="tr-TR" smtClean="0"/>
              <a:pPr/>
              <a:t>28.9.2016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CA1A-3679-48FD-9FF3-3A69E7B5EB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0FC6-A660-43AF-B4D4-51A07ECA45CF}" type="datetimeFigureOut">
              <a:rPr lang="tr-TR" smtClean="0"/>
              <a:pPr/>
              <a:t>28.9.2016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CA1A-3679-48FD-9FF3-3A69E7B5EB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0FC6-A660-43AF-B4D4-51A07ECA45CF}" type="datetimeFigureOut">
              <a:rPr lang="tr-TR" smtClean="0"/>
              <a:pPr/>
              <a:t>28.9.2016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CA1A-3679-48FD-9FF3-3A69E7B5EB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0FC6-A660-43AF-B4D4-51A07ECA45CF}" type="datetimeFigureOut">
              <a:rPr lang="tr-TR" smtClean="0"/>
              <a:pPr/>
              <a:t>28.9.2016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CA1A-3679-48FD-9FF3-3A69E7B5EB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0FC6-A660-43AF-B4D4-51A07ECA45CF}" type="datetimeFigureOut">
              <a:rPr lang="tr-TR" smtClean="0"/>
              <a:pPr/>
              <a:t>28.9.2016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CA1A-3679-48FD-9FF3-3A69E7B5EB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0FC6-A660-43AF-B4D4-51A07ECA45CF}" type="datetimeFigureOut">
              <a:rPr lang="tr-TR" smtClean="0"/>
              <a:pPr/>
              <a:t>28.9.2016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8CA1A-3679-48FD-9FF3-3A69E7B5EB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B0FC6-A660-43AF-B4D4-51A07ECA45CF}" type="datetimeFigureOut">
              <a:rPr lang="tr-TR" smtClean="0"/>
              <a:pPr/>
              <a:t>28.9.2016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8CA1A-3679-48FD-9FF3-3A69E7B5EB8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s://www.diabetesmine.com/wp-content/uploads/2012/04/genetic_test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509" y="0"/>
            <a:ext cx="9156509" cy="6861502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95536" y="5085185"/>
            <a:ext cx="8496944" cy="1080120"/>
          </a:xfrm>
        </p:spPr>
        <p:txBody>
          <a:bodyPr>
            <a:noAutofit/>
          </a:bodyPr>
          <a:lstStyle/>
          <a:p>
            <a:r>
              <a:rPr lang="tr-TR" sz="5000" dirty="0" smtClean="0">
                <a:solidFill>
                  <a:schemeClr val="bg1"/>
                </a:solidFill>
              </a:rPr>
              <a:t>GENETİK</a:t>
            </a:r>
            <a:br>
              <a:rPr lang="tr-TR" sz="5000" dirty="0" smtClean="0">
                <a:solidFill>
                  <a:schemeClr val="bg1"/>
                </a:solidFill>
              </a:rPr>
            </a:br>
            <a:r>
              <a:rPr lang="tr-TR" sz="5000" dirty="0" smtClean="0">
                <a:solidFill>
                  <a:schemeClr val="bg1"/>
                </a:solidFill>
              </a:rPr>
              <a:t>Prof</a:t>
            </a:r>
            <a:r>
              <a:rPr lang="tr-TR" sz="5000" dirty="0" smtClean="0">
                <a:solidFill>
                  <a:schemeClr val="bg1"/>
                </a:solidFill>
              </a:rPr>
              <a:t>. </a:t>
            </a:r>
            <a:r>
              <a:rPr lang="tr-TR" sz="5000" dirty="0" smtClean="0">
                <a:solidFill>
                  <a:schemeClr val="bg1"/>
                </a:solidFill>
              </a:rPr>
              <a:t>Dr. Serkan YILMAZ</a:t>
            </a:r>
            <a:endParaRPr lang="tr-TR" sz="5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/>
          <a:lstStyle/>
          <a:p>
            <a:r>
              <a:rPr lang="tr-TR" dirty="0" smtClean="0"/>
              <a:t>DNA genetik bilgiyi nasıl depolar?</a:t>
            </a:r>
          </a:p>
          <a:p>
            <a:r>
              <a:rPr lang="tr-TR" dirty="0" smtClean="0"/>
              <a:t>Bir geni oluşturan bir DNA parçasında </a:t>
            </a:r>
            <a:r>
              <a:rPr lang="tr-TR" dirty="0" err="1" smtClean="0"/>
              <a:t>nükleotit</a:t>
            </a:r>
            <a:r>
              <a:rPr lang="tr-TR" dirty="0" smtClean="0"/>
              <a:t> olarak isimlendirilen kimyasal yapı taşlarının dört çeşidi vardır. Bu yapılar genetik ifadenin son ürünü olan proteinlerin kimyasal doğasını şifreler (genetik şifre).</a:t>
            </a:r>
          </a:p>
          <a:p>
            <a:endParaRPr lang="tr-TR" dirty="0"/>
          </a:p>
          <a:p>
            <a:r>
              <a:rPr lang="tr-TR" dirty="0" smtClean="0"/>
              <a:t>Genetik şifre nasıl ifade edilir?</a:t>
            </a:r>
          </a:p>
          <a:p>
            <a:r>
              <a:rPr lang="tr-TR" dirty="0" smtClean="0"/>
              <a:t>DNA’daki şifreleme bilgisi önce transkripsiyon ile </a:t>
            </a:r>
            <a:r>
              <a:rPr lang="tr-TR" dirty="0" err="1" smtClean="0"/>
              <a:t>mRNA</a:t>
            </a:r>
            <a:r>
              <a:rPr lang="tr-TR" dirty="0" smtClean="0"/>
              <a:t> olarak yazılır, sonra bu molekül ribozomda </a:t>
            </a:r>
            <a:r>
              <a:rPr lang="tr-TR" dirty="0" err="1" smtClean="0"/>
              <a:t>translasyonla</a:t>
            </a:r>
            <a:r>
              <a:rPr lang="tr-TR" dirty="0" smtClean="0"/>
              <a:t> okunur.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Bir genin son ürününün protein olmadığı durumlar var mıdır?</a:t>
            </a:r>
          </a:p>
          <a:p>
            <a:r>
              <a:rPr lang="tr-TR" dirty="0" smtClean="0"/>
              <a:t>Evet, </a:t>
            </a:r>
            <a:r>
              <a:rPr lang="tr-TR" dirty="0" err="1" smtClean="0"/>
              <a:t>rRNA</a:t>
            </a:r>
            <a:r>
              <a:rPr lang="tr-TR" dirty="0" smtClean="0"/>
              <a:t> ve </a:t>
            </a:r>
            <a:r>
              <a:rPr lang="tr-TR" dirty="0" err="1" smtClean="0"/>
              <a:t>tRNA</a:t>
            </a:r>
            <a:r>
              <a:rPr lang="tr-TR" dirty="0" smtClean="0"/>
              <a:t> </a:t>
            </a:r>
            <a:r>
              <a:rPr lang="tr-TR" dirty="0" err="1" smtClean="0"/>
              <a:t>yı</a:t>
            </a:r>
            <a:r>
              <a:rPr lang="tr-TR" dirty="0" smtClean="0"/>
              <a:t> kodlayan genler örnek olarak verilebilir.</a:t>
            </a:r>
          </a:p>
          <a:p>
            <a:endParaRPr lang="tr-TR" dirty="0"/>
          </a:p>
          <a:p>
            <a:r>
              <a:rPr lang="tr-TR" dirty="0" err="1" smtClean="0"/>
              <a:t>Öjeni</a:t>
            </a:r>
            <a:r>
              <a:rPr lang="tr-TR" dirty="0" smtClean="0"/>
              <a:t> ve </a:t>
            </a:r>
            <a:r>
              <a:rPr lang="tr-TR" dirty="0" err="1" smtClean="0"/>
              <a:t>Öfeni</a:t>
            </a:r>
            <a:endParaRPr lang="tr-TR" dirty="0" smtClean="0"/>
          </a:p>
          <a:p>
            <a:r>
              <a:rPr lang="tr-TR" dirty="0" err="1" smtClean="0"/>
              <a:t>Öjeni</a:t>
            </a:r>
            <a:r>
              <a:rPr lang="tr-TR" dirty="0" smtClean="0"/>
              <a:t> ilk kez Francis </a:t>
            </a:r>
            <a:r>
              <a:rPr lang="tr-TR" dirty="0" err="1" smtClean="0"/>
              <a:t>Galton</a:t>
            </a:r>
            <a:r>
              <a:rPr lang="tr-TR" dirty="0" smtClean="0"/>
              <a:t> tarafından savunulmuştur. </a:t>
            </a:r>
            <a:r>
              <a:rPr lang="tr-TR" dirty="0" err="1" smtClean="0"/>
              <a:t>Galton</a:t>
            </a:r>
            <a:r>
              <a:rPr lang="tr-TR" dirty="0" smtClean="0"/>
              <a:t>, eğer insanın çiftleşmesi kontrol altına alınabilirse, insanın birçok özelliğine ait kalıtımının kontrol edilebileceğine ve yapay bir seçilime tabi tutulabileceğine inanmıştır. 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İki tipi vardır. Pozitif ve negatif </a:t>
            </a:r>
            <a:r>
              <a:rPr lang="tr-TR" dirty="0" err="1" smtClean="0"/>
              <a:t>öjeni</a:t>
            </a:r>
            <a:r>
              <a:rPr lang="tr-TR" dirty="0" smtClean="0"/>
              <a:t>. Pozitif </a:t>
            </a:r>
            <a:r>
              <a:rPr lang="tr-TR" dirty="0" err="1" smtClean="0"/>
              <a:t>öjenide</a:t>
            </a:r>
            <a:r>
              <a:rPr lang="tr-TR" dirty="0" smtClean="0"/>
              <a:t> tercih edilen özelliklere sahip olan ebeveynleri (üstün zeka, sanatsal yetenek vs.) daha geniş aileler oluşturmak üzere teşvik etmektir.</a:t>
            </a:r>
          </a:p>
          <a:p>
            <a:endParaRPr lang="tr-TR" dirty="0" smtClean="0"/>
          </a:p>
          <a:p>
            <a:r>
              <a:rPr lang="tr-TR" dirty="0" smtClean="0"/>
              <a:t>Negatif </a:t>
            </a:r>
            <a:r>
              <a:rPr lang="tr-TR" dirty="0" err="1" smtClean="0"/>
              <a:t>öjeni</a:t>
            </a:r>
            <a:r>
              <a:rPr lang="tr-TR" dirty="0" smtClean="0"/>
              <a:t> ise, tercih edilmeyen özelliklere sahip olan ebeveynlerin (düşük zeka, suç oranı vs.) üremelerini kısıtlamaktır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ABD’de </a:t>
            </a:r>
            <a:r>
              <a:rPr lang="tr-TR" dirty="0" err="1" smtClean="0"/>
              <a:t>öjeni</a:t>
            </a:r>
            <a:r>
              <a:rPr lang="tr-TR" dirty="0" smtClean="0"/>
              <a:t> hareketleri önemli bir sosyal göç oluşturdu ve “genetik olarak kusurlu” sayılanların kısırlaştırılması gereğini ifade eden kanunların tasarlanmasına yol açtı.</a:t>
            </a:r>
          </a:p>
          <a:p>
            <a:endParaRPr lang="tr-TR" dirty="0" smtClean="0"/>
          </a:p>
          <a:p>
            <a:r>
              <a:rPr lang="tr-TR" dirty="0" smtClean="0"/>
              <a:t>1930’larda Nazi Almanya’sında üstün ve saf bir ırka ulaşma kavramı </a:t>
            </a:r>
            <a:r>
              <a:rPr lang="tr-TR" dirty="0" err="1" smtClean="0"/>
              <a:t>öjeni</a:t>
            </a:r>
            <a:r>
              <a:rPr lang="tr-TR" dirty="0" smtClean="0"/>
              <a:t> hareketinin bir uzantısı haline geldi. </a:t>
            </a:r>
          </a:p>
          <a:p>
            <a:endParaRPr lang="tr-TR" dirty="0" smtClean="0"/>
          </a:p>
          <a:p>
            <a:r>
              <a:rPr lang="tr-TR" dirty="0" smtClean="0"/>
              <a:t>İnsan yaşamının bu şekilde sınırlandırılması yani kısırlaştırma ve öldürme durumları bilimsel olarak hiçbir anlam taşımayan </a:t>
            </a:r>
            <a:r>
              <a:rPr lang="tr-TR" dirty="0" err="1" smtClean="0"/>
              <a:t>öjeni</a:t>
            </a:r>
            <a:r>
              <a:rPr lang="tr-TR" dirty="0" smtClean="0"/>
              <a:t> hareketinin uzun yıllar uygulandığını göstermiştir.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r>
              <a:rPr lang="tr-TR" dirty="0" smtClean="0"/>
              <a:t>Günümüzde ise </a:t>
            </a:r>
            <a:r>
              <a:rPr lang="tr-TR" dirty="0" err="1" smtClean="0"/>
              <a:t>öjeninin</a:t>
            </a:r>
            <a:r>
              <a:rPr lang="tr-TR" dirty="0" smtClean="0"/>
              <a:t> yerini </a:t>
            </a:r>
            <a:r>
              <a:rPr lang="tr-TR" dirty="0" err="1" smtClean="0"/>
              <a:t>öfeni</a:t>
            </a:r>
            <a:r>
              <a:rPr lang="tr-TR" dirty="0" smtClean="0"/>
              <a:t> almıştır. </a:t>
            </a:r>
            <a:r>
              <a:rPr lang="tr-TR" dirty="0" err="1" smtClean="0"/>
              <a:t>Öfeni</a:t>
            </a:r>
            <a:r>
              <a:rPr lang="tr-TR" dirty="0" smtClean="0"/>
              <a:t>, bireylerdeki kusurlu </a:t>
            </a:r>
            <a:r>
              <a:rPr lang="tr-TR" dirty="0" err="1" smtClean="0"/>
              <a:t>genotiplerin</a:t>
            </a:r>
            <a:r>
              <a:rPr lang="tr-TR" dirty="0" smtClean="0"/>
              <a:t> etkisini azaltmak üzere tasarlanmış tıbbi ve/veya genetik müdahaleyi ifade etmektedir.</a:t>
            </a:r>
          </a:p>
          <a:p>
            <a:endParaRPr lang="tr-TR" dirty="0" smtClean="0"/>
          </a:p>
          <a:p>
            <a:r>
              <a:rPr lang="tr-TR" dirty="0" smtClean="0"/>
              <a:t>Şeker hastalarının </a:t>
            </a:r>
            <a:r>
              <a:rPr lang="tr-TR" dirty="0" err="1" smtClean="0"/>
              <a:t>insülin</a:t>
            </a:r>
            <a:r>
              <a:rPr lang="tr-TR" dirty="0" smtClean="0"/>
              <a:t> kullanımı ve yeni doğan </a:t>
            </a:r>
            <a:r>
              <a:rPr lang="tr-TR" dirty="0" err="1" smtClean="0"/>
              <a:t>fenilketonürili</a:t>
            </a:r>
            <a:r>
              <a:rPr lang="tr-TR" dirty="0" smtClean="0"/>
              <a:t> bireylerin diyetsel kontrolü buna örnektir.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8072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tr-TR" b="1" dirty="0" smtClean="0"/>
              <a:t>Genetik Kavramlar</a:t>
            </a:r>
          </a:p>
          <a:p>
            <a:r>
              <a:rPr lang="tr-TR" b="1" dirty="0" smtClean="0"/>
              <a:t>Adaptasyon</a:t>
            </a:r>
            <a:r>
              <a:rPr lang="tr-TR" dirty="0" smtClean="0"/>
              <a:t>: Canlının yaşama ve üreme şansını artıran çevreye uyumunu sağlayan ve kalıtsal olan özellikleri. </a:t>
            </a:r>
          </a:p>
          <a:p>
            <a:r>
              <a:rPr lang="tr-TR" b="1" dirty="0" err="1" smtClean="0"/>
              <a:t>Alel</a:t>
            </a:r>
            <a:r>
              <a:rPr lang="tr-TR" dirty="0" smtClean="0"/>
              <a:t>: Bir karakter üzerinde aynı ya da farklı yönde etkili olan iki veya daha fazla genden </a:t>
            </a:r>
            <a:r>
              <a:rPr lang="tr-TR" dirty="0" err="1" smtClean="0"/>
              <a:t>herbiri</a:t>
            </a:r>
            <a:r>
              <a:rPr lang="tr-TR" dirty="0" smtClean="0"/>
              <a:t>. </a:t>
            </a:r>
          </a:p>
          <a:p>
            <a:r>
              <a:rPr lang="tr-TR" b="1" dirty="0" smtClean="0"/>
              <a:t>Aminoasit (</a:t>
            </a:r>
            <a:r>
              <a:rPr lang="tr-TR" b="1" dirty="0" err="1" smtClean="0"/>
              <a:t>aa</a:t>
            </a:r>
            <a:r>
              <a:rPr lang="tr-TR" b="1" dirty="0" smtClean="0"/>
              <a:t>)</a:t>
            </a:r>
            <a:r>
              <a:rPr lang="tr-TR" dirty="0" smtClean="0"/>
              <a:t>: Proteinlerin yapı taşıdır. </a:t>
            </a:r>
          </a:p>
          <a:p>
            <a:r>
              <a:rPr lang="tr-TR" b="1" dirty="0" err="1" smtClean="0"/>
              <a:t>Antikodon</a:t>
            </a:r>
            <a:r>
              <a:rPr lang="tr-TR" dirty="0" smtClean="0"/>
              <a:t>: </a:t>
            </a:r>
            <a:r>
              <a:rPr lang="tr-TR" dirty="0" err="1" smtClean="0"/>
              <a:t>tRNA'daki</a:t>
            </a:r>
            <a:r>
              <a:rPr lang="tr-TR" dirty="0" smtClean="0"/>
              <a:t> üçlü baz dizilişi. </a:t>
            </a:r>
          </a:p>
          <a:p>
            <a:r>
              <a:rPr lang="tr-TR" b="1" dirty="0" err="1" smtClean="0"/>
              <a:t>Crossing</a:t>
            </a:r>
            <a:r>
              <a:rPr lang="tr-TR" b="1" dirty="0" smtClean="0"/>
              <a:t>-</a:t>
            </a:r>
            <a:r>
              <a:rPr lang="tr-TR" b="1" dirty="0" err="1" smtClean="0"/>
              <a:t>over</a:t>
            </a:r>
            <a:r>
              <a:rPr lang="tr-TR" dirty="0" smtClean="0"/>
              <a:t>: Eşey ana hücrelerinde gerçekleşen mayoz bölünmenin </a:t>
            </a:r>
            <a:r>
              <a:rPr lang="tr-TR" dirty="0" err="1" smtClean="0"/>
              <a:t>profaz</a:t>
            </a:r>
            <a:r>
              <a:rPr lang="tr-TR" dirty="0" smtClean="0"/>
              <a:t>-I safhasında oluşan </a:t>
            </a:r>
            <a:r>
              <a:rPr lang="tr-TR" dirty="0" err="1" smtClean="0"/>
              <a:t>tetratların</a:t>
            </a:r>
            <a:r>
              <a:rPr lang="tr-TR" dirty="0" smtClean="0"/>
              <a:t> </a:t>
            </a:r>
            <a:r>
              <a:rPr lang="tr-TR" dirty="0" err="1" smtClean="0"/>
              <a:t>kromatitleri</a:t>
            </a:r>
            <a:r>
              <a:rPr lang="tr-TR" dirty="0" smtClean="0"/>
              <a:t> arasındaki parça değişimi. </a:t>
            </a:r>
          </a:p>
          <a:p>
            <a:r>
              <a:rPr lang="tr-TR" b="1" dirty="0" err="1" smtClean="0"/>
              <a:t>Deoksiribonukleik</a:t>
            </a:r>
            <a:r>
              <a:rPr lang="tr-TR" b="1" dirty="0" smtClean="0"/>
              <a:t> asit (DNA)</a:t>
            </a:r>
            <a:r>
              <a:rPr lang="tr-TR" dirty="0" smtClean="0"/>
              <a:t>: Canlılardaki yönetici molekül. </a:t>
            </a:r>
          </a:p>
          <a:p>
            <a:r>
              <a:rPr lang="tr-TR" b="1" dirty="0" err="1" smtClean="0"/>
              <a:t>Deoksiriboz</a:t>
            </a:r>
            <a:r>
              <a:rPr lang="tr-TR" dirty="0" smtClean="0"/>
              <a:t>: DNA'nın yapı birimlerinden biri olan şeker. Genel adı </a:t>
            </a:r>
            <a:r>
              <a:rPr lang="tr-TR" dirty="0" err="1" smtClean="0"/>
              <a:t>pentoz</a:t>
            </a:r>
            <a:r>
              <a:rPr lang="tr-TR" dirty="0" smtClean="0"/>
              <a:t> olan </a:t>
            </a:r>
            <a:r>
              <a:rPr lang="tr-TR" dirty="0" err="1" smtClean="0"/>
              <a:t>monosakkarit</a:t>
            </a:r>
            <a:r>
              <a:rPr lang="tr-TR" dirty="0" smtClean="0"/>
              <a:t>. </a:t>
            </a:r>
          </a:p>
          <a:p>
            <a:r>
              <a:rPr lang="tr-TR" b="1" dirty="0" err="1" smtClean="0"/>
              <a:t>Dihibrit</a:t>
            </a:r>
            <a:r>
              <a:rPr lang="tr-TR" dirty="0" smtClean="0"/>
              <a:t>: İki karakter bakımından melez olan bireylere verilen ad. </a:t>
            </a:r>
          </a:p>
          <a:p>
            <a:r>
              <a:rPr lang="tr-TR" b="1" dirty="0" smtClean="0"/>
              <a:t>Dominant</a:t>
            </a:r>
            <a:r>
              <a:rPr lang="tr-TR" dirty="0" smtClean="0"/>
              <a:t>: Baskın gen. </a:t>
            </a:r>
          </a:p>
          <a:p>
            <a:r>
              <a:rPr lang="tr-TR" b="1" dirty="0" smtClean="0"/>
              <a:t>Döllenme</a:t>
            </a:r>
            <a:r>
              <a:rPr lang="tr-TR" dirty="0" smtClean="0"/>
              <a:t>: Yumurta ve spermin birleşmesi.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88640"/>
            <a:ext cx="8435280" cy="6552728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smtClean="0"/>
              <a:t>Domain</a:t>
            </a:r>
            <a:r>
              <a:rPr lang="tr-TR" dirty="0" smtClean="0"/>
              <a:t>: Bir protein içerisinde bulunan ve kendine ait bir fonksiyona sahip bölüm. </a:t>
            </a:r>
          </a:p>
          <a:p>
            <a:r>
              <a:rPr lang="tr-TR" b="1" dirty="0" smtClean="0"/>
              <a:t>Enzim</a:t>
            </a:r>
            <a:r>
              <a:rPr lang="tr-TR" dirty="0" smtClean="0"/>
              <a:t>: Hücre içinde üretilen ve bütün hayat olaylarını başlatan, hızlandıran, protein yapısındaki katalizör proteinlere verilen ad. </a:t>
            </a:r>
          </a:p>
          <a:p>
            <a:r>
              <a:rPr lang="tr-TR" b="1" dirty="0" smtClean="0"/>
              <a:t>Eşeyli üreme</a:t>
            </a:r>
            <a:r>
              <a:rPr lang="tr-TR" dirty="0" smtClean="0"/>
              <a:t>: Farklı iki eşey hücresinin birleşmesiyle bir canlı oluşması. </a:t>
            </a:r>
          </a:p>
          <a:p>
            <a:r>
              <a:rPr lang="tr-TR" b="1" dirty="0" smtClean="0"/>
              <a:t>Eşeysiz üreme</a:t>
            </a:r>
            <a:r>
              <a:rPr lang="tr-TR" dirty="0" smtClean="0"/>
              <a:t>: Bir canlının özelleşmiş üreme hücrelerini meydana getirmeden tıpatıp atasına benzer canlıların oluşmasını sağlayan üreme şeklidir. </a:t>
            </a:r>
          </a:p>
          <a:p>
            <a:r>
              <a:rPr lang="tr-TR" b="1" dirty="0" err="1" smtClean="0"/>
              <a:t>Elektroforesis</a:t>
            </a:r>
            <a:r>
              <a:rPr lang="tr-TR" dirty="0" smtClean="0"/>
              <a:t>: DNA parçacıkları ya da proteinler gibi iri molekülleri, benzeri moleküllerle bir arada bulunduğu karışımlarından ayrıştırmakta kullanılan bir yöntem. </a:t>
            </a:r>
          </a:p>
          <a:p>
            <a:r>
              <a:rPr lang="tr-TR" b="1" dirty="0" smtClean="0"/>
              <a:t>Fiziksel harita</a:t>
            </a:r>
            <a:r>
              <a:rPr lang="tr-TR" dirty="0" smtClean="0"/>
              <a:t>: DNA'daki kalıtıma bağlı olmayan, yani her DNA'da bulunan tanımlanabilir nirengi noktalarını gösteren tablo. </a:t>
            </a:r>
          </a:p>
          <a:p>
            <a:r>
              <a:rPr lang="tr-TR" b="1" dirty="0" err="1" smtClean="0"/>
              <a:t>Fosfodiester</a:t>
            </a:r>
            <a:r>
              <a:rPr lang="tr-TR" b="1" dirty="0" smtClean="0"/>
              <a:t> bağı</a:t>
            </a:r>
            <a:r>
              <a:rPr lang="tr-TR" dirty="0" smtClean="0"/>
              <a:t>: DNA'daki fosfat ile şeker arasındaki bağ.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552728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smtClean="0"/>
              <a:t>Gamet</a:t>
            </a:r>
            <a:r>
              <a:rPr lang="tr-TR" dirty="0" smtClean="0"/>
              <a:t>: Erkek ve dişi üreme hücresine verilen ad. Olgunlaşmış eşey hücreleridir.</a:t>
            </a:r>
          </a:p>
          <a:p>
            <a:r>
              <a:rPr lang="tr-TR" b="1" dirty="0" smtClean="0"/>
              <a:t>Gen Ailesi</a:t>
            </a:r>
            <a:r>
              <a:rPr lang="tr-TR" dirty="0" smtClean="0"/>
              <a:t>: Benzer ürünler veren ve birbiriyle yakından ilintili genlerin meydana getirdiği grup. </a:t>
            </a:r>
          </a:p>
          <a:p>
            <a:r>
              <a:rPr lang="tr-TR" b="1" dirty="0" smtClean="0"/>
              <a:t>Gen Haritalaması</a:t>
            </a:r>
            <a:r>
              <a:rPr lang="tr-TR" dirty="0" smtClean="0"/>
              <a:t>: Bir DNA molekülündeki genlerin göreceli konumlarının belirlenmesi. Bu haritalamada hangi genin bir diğerine göre molekülün neresinde yar aldığı ve aralarında neler bulunduğu belirlenir. </a:t>
            </a:r>
          </a:p>
          <a:p>
            <a:r>
              <a:rPr lang="tr-TR" b="1" dirty="0" smtClean="0"/>
              <a:t>Gen Tedavisi</a:t>
            </a:r>
            <a:r>
              <a:rPr lang="tr-TR" dirty="0" smtClean="0"/>
              <a:t>: Kalıtsal bozukluğun düzeltilmesi için sağlıklı DNA'nın, hastalıklı hücrelere doğrudan zerk edilmesi. </a:t>
            </a:r>
          </a:p>
          <a:p>
            <a:r>
              <a:rPr lang="tr-TR" b="1" dirty="0" smtClean="0"/>
              <a:t>Genetik Kod</a:t>
            </a:r>
            <a:r>
              <a:rPr lang="tr-TR" dirty="0" smtClean="0"/>
              <a:t>: </a:t>
            </a:r>
            <a:r>
              <a:rPr lang="tr-TR" dirty="0" err="1" smtClean="0"/>
              <a:t>mRNA</a:t>
            </a:r>
            <a:r>
              <a:rPr lang="tr-TR" dirty="0" smtClean="0"/>
              <a:t> boyunca üçlü gruplar halinde bulunan ve protein sentezleme sırasında üretilen aminoasit dizilerinin düzenini belirleyen nükleotid dizileri. </a:t>
            </a:r>
          </a:p>
          <a:p>
            <a:r>
              <a:rPr lang="tr-TR" b="1" dirty="0" smtClean="0"/>
              <a:t>Genom</a:t>
            </a:r>
            <a:r>
              <a:rPr lang="tr-TR" dirty="0" smtClean="0"/>
              <a:t>: Her bir canlının kromozomlarında yer alan kalıtsal malzeme.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80720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 err="1" smtClean="0"/>
              <a:t>Haploid</a:t>
            </a:r>
            <a:r>
              <a:rPr lang="tr-TR" dirty="0" smtClean="0"/>
              <a:t>: Olgun bir üreme hücresinde bulunan kromozom sayısı, vücut hücrelerinin sahip olduğu kromozom sayısının yarısına sahiptir. Kromozom sayısının yarıya inmesi sonucu oluşan "n" sayıda kromozom taşıyan hücrelere </a:t>
            </a:r>
            <a:r>
              <a:rPr lang="tr-TR" dirty="0" err="1" smtClean="0"/>
              <a:t>haploid</a:t>
            </a:r>
            <a:r>
              <a:rPr lang="tr-TR" dirty="0" smtClean="0"/>
              <a:t> hücre denir. </a:t>
            </a:r>
          </a:p>
          <a:p>
            <a:r>
              <a:rPr lang="tr-TR" b="1" dirty="0" err="1" smtClean="0"/>
              <a:t>Hibrit</a:t>
            </a:r>
            <a:r>
              <a:rPr lang="tr-TR" dirty="0" smtClean="0"/>
              <a:t>: Melez </a:t>
            </a:r>
          </a:p>
          <a:p>
            <a:r>
              <a:rPr lang="tr-TR" b="1" dirty="0" err="1" smtClean="0"/>
              <a:t>Hibridizasyon</a:t>
            </a:r>
            <a:r>
              <a:rPr lang="tr-TR" b="1" dirty="0" smtClean="0"/>
              <a:t> (Melezleme)</a:t>
            </a:r>
            <a:r>
              <a:rPr lang="tr-TR" dirty="0" smtClean="0"/>
              <a:t>: Birbirini bütünleyen iki DNA zincirinin bir araya gelerek ikili sarmal biçimindeki molekülü oluşturması. </a:t>
            </a:r>
          </a:p>
          <a:p>
            <a:r>
              <a:rPr lang="tr-TR" b="1" dirty="0" smtClean="0"/>
              <a:t>Homolog kromozom</a:t>
            </a:r>
            <a:r>
              <a:rPr lang="tr-TR" dirty="0" smtClean="0"/>
              <a:t>: Biri anneden, diğeri babadan gelen aynı gen çiftine sahip kromozomlar. </a:t>
            </a:r>
          </a:p>
          <a:p>
            <a:r>
              <a:rPr lang="tr-TR" b="1" dirty="0" smtClean="0"/>
              <a:t>Islah</a:t>
            </a:r>
            <a:r>
              <a:rPr lang="tr-TR" dirty="0" smtClean="0"/>
              <a:t>: Bitki yada hayvanlarda türün iyileştirilmesi işlemi. </a:t>
            </a:r>
          </a:p>
          <a:p>
            <a:r>
              <a:rPr lang="tr-TR" b="1" dirty="0" smtClean="0"/>
              <a:t>Klon</a:t>
            </a:r>
            <a:r>
              <a:rPr lang="tr-TR" dirty="0" smtClean="0"/>
              <a:t>: Genetik olarak birbirinin aynı olan canlılar.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 fontScale="77500" lnSpcReduction="20000"/>
          </a:bodyPr>
          <a:lstStyle/>
          <a:p>
            <a:r>
              <a:rPr lang="tr-TR" b="1" dirty="0" err="1" smtClean="0"/>
              <a:t>Kodon</a:t>
            </a:r>
            <a:r>
              <a:rPr lang="tr-TR" dirty="0" smtClean="0"/>
              <a:t>: Özel bir </a:t>
            </a:r>
            <a:r>
              <a:rPr lang="tr-TR" dirty="0" err="1" smtClean="0"/>
              <a:t>aminoasiti</a:t>
            </a:r>
            <a:r>
              <a:rPr lang="tr-TR" dirty="0" smtClean="0"/>
              <a:t> şifreleyen üç </a:t>
            </a:r>
            <a:r>
              <a:rPr lang="tr-TR" dirty="0" err="1" smtClean="0"/>
              <a:t>nükleotitten</a:t>
            </a:r>
            <a:r>
              <a:rPr lang="tr-TR" dirty="0" smtClean="0"/>
              <a:t> oluşan </a:t>
            </a:r>
            <a:r>
              <a:rPr lang="tr-TR" dirty="0" err="1" smtClean="0"/>
              <a:t>mRNA</a:t>
            </a:r>
            <a:r>
              <a:rPr lang="tr-TR" dirty="0" smtClean="0"/>
              <a:t> üzerindeki birim. </a:t>
            </a:r>
          </a:p>
          <a:p>
            <a:r>
              <a:rPr lang="tr-TR" b="1" dirty="0" smtClean="0"/>
              <a:t>Kromatin iplik</a:t>
            </a:r>
            <a:r>
              <a:rPr lang="tr-TR" dirty="0" smtClean="0"/>
              <a:t>: Dinlenme halindeki </a:t>
            </a:r>
            <a:r>
              <a:rPr lang="tr-TR" dirty="0" err="1" smtClean="0"/>
              <a:t>ökaryot</a:t>
            </a:r>
            <a:r>
              <a:rPr lang="tr-TR" dirty="0" smtClean="0"/>
              <a:t> hücrenin çekirdeğinde bulunan kromozomların karmaşık hali. </a:t>
            </a:r>
          </a:p>
          <a:p>
            <a:r>
              <a:rPr lang="tr-TR" b="1" dirty="0" smtClean="0"/>
              <a:t>Kromozom</a:t>
            </a:r>
            <a:r>
              <a:rPr lang="tr-TR" dirty="0" smtClean="0"/>
              <a:t>: </a:t>
            </a:r>
            <a:r>
              <a:rPr lang="tr-TR" dirty="0" err="1" smtClean="0"/>
              <a:t>Prokaryot</a:t>
            </a:r>
            <a:r>
              <a:rPr lang="tr-TR" dirty="0" smtClean="0"/>
              <a:t> ve </a:t>
            </a:r>
            <a:r>
              <a:rPr lang="tr-TR" dirty="0" err="1" smtClean="0"/>
              <a:t>ökaryot</a:t>
            </a:r>
            <a:r>
              <a:rPr lang="tr-TR" dirty="0" smtClean="0"/>
              <a:t> hücrelerde üzerlerinde genleri taşıyan DNA ve nükleoproteinden oluşmuş yapı. </a:t>
            </a:r>
          </a:p>
          <a:p>
            <a:r>
              <a:rPr lang="tr-TR" b="1" dirty="0" err="1" smtClean="0"/>
              <a:t>Kilobase</a:t>
            </a:r>
            <a:r>
              <a:rPr lang="tr-TR" dirty="0" smtClean="0"/>
              <a:t>: 1000 nükleotidlik DNA parçalarını esas alan ölçü birimi. </a:t>
            </a:r>
          </a:p>
          <a:p>
            <a:r>
              <a:rPr lang="tr-TR" b="1" dirty="0" err="1" smtClean="0"/>
              <a:t>Lokus</a:t>
            </a:r>
            <a:r>
              <a:rPr lang="tr-TR" dirty="0" smtClean="0"/>
              <a:t>: Kromozomların üzerlerinde genlerin bulunduğu özel yerler. </a:t>
            </a:r>
          </a:p>
          <a:p>
            <a:r>
              <a:rPr lang="tr-TR" b="1" dirty="0" smtClean="0"/>
              <a:t>Metabolizma</a:t>
            </a:r>
            <a:r>
              <a:rPr lang="tr-TR" dirty="0" smtClean="0"/>
              <a:t>: Canlı organizmanın hücreleri içinde meydana gelen ve enzimlerle kontrol edilen olayların hepsi. Metabolizma ile enerji üretimi ve madde yapımı gerçekleştirilir. ATP üretimi ve protein sentezi iki önemli </a:t>
            </a:r>
            <a:r>
              <a:rPr lang="tr-TR" dirty="0" err="1" smtClean="0"/>
              <a:t>metabolik</a:t>
            </a:r>
            <a:r>
              <a:rPr lang="tr-TR" dirty="0" smtClean="0"/>
              <a:t> reaksiyondur. </a:t>
            </a:r>
          </a:p>
          <a:p>
            <a:r>
              <a:rPr lang="tr-TR" b="1" dirty="0" smtClean="0"/>
              <a:t>Modifikasyon</a:t>
            </a:r>
            <a:r>
              <a:rPr lang="tr-TR" dirty="0" smtClean="0"/>
              <a:t>: Çevre etkileriyle canlıların </a:t>
            </a:r>
            <a:r>
              <a:rPr lang="tr-TR" dirty="0" err="1" smtClean="0"/>
              <a:t>fenotiplerinde</a:t>
            </a:r>
            <a:r>
              <a:rPr lang="tr-TR" dirty="0" smtClean="0"/>
              <a:t> meydana gelen değişiklikler.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sciencegames.4you4free.com/genetics_heredity_dn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78364" y="3933056"/>
            <a:ext cx="4165635" cy="2924944"/>
          </a:xfrm>
          <a:prstGeom prst="rect">
            <a:avLst/>
          </a:prstGeom>
          <a:noFill/>
        </p:spPr>
      </p:pic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4624"/>
            <a:ext cx="8229600" cy="3744415"/>
          </a:xfrm>
        </p:spPr>
        <p:txBody>
          <a:bodyPr>
            <a:normAutofit/>
          </a:bodyPr>
          <a:lstStyle/>
          <a:p>
            <a:r>
              <a:rPr lang="tr-TR" dirty="0" smtClean="0"/>
              <a:t>Tarih öncesi dönemler sırasında kalıtımı açıklamak üzere çeşitli fikirler öne sürülmüştür. </a:t>
            </a:r>
          </a:p>
          <a:p>
            <a:endParaRPr lang="tr-TR" dirty="0"/>
          </a:p>
          <a:p>
            <a:r>
              <a:rPr lang="tr-TR" dirty="0" smtClean="0"/>
              <a:t>Filozoflar üreme ve kalıtım konularına özellikle de insanın kökeni ile ilgili olanlara çok dikkat sarf etmişlerdir. </a:t>
            </a:r>
          </a:p>
        </p:txBody>
      </p:sp>
      <p:sp>
        <p:nvSpPr>
          <p:cNvPr id="4" name="3 Dikdörtgen"/>
          <p:cNvSpPr/>
          <p:nvPr/>
        </p:nvSpPr>
        <p:spPr>
          <a:xfrm>
            <a:off x="792088" y="3920276"/>
            <a:ext cx="45720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600" dirty="0" smtClean="0"/>
              <a:t>Örneğin Hipokrat’ın bilimsel kitabı olan Tohum üzerine (</a:t>
            </a:r>
            <a:r>
              <a:rPr lang="tr-TR" sz="2600" i="1" dirty="0" smtClean="0"/>
              <a:t>On </a:t>
            </a:r>
            <a:r>
              <a:rPr lang="tr-TR" sz="2600" i="1" dirty="0" err="1" smtClean="0"/>
              <a:t>the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Seed</a:t>
            </a:r>
            <a:r>
              <a:rPr lang="tr-TR" sz="2600" dirty="0" smtClean="0"/>
              <a:t>) erkek sperminin vücudun birçok bölgesinde şekillendiğini ve kan damarları yoluyla testislere taşındığını belirtir.</a:t>
            </a:r>
            <a:endParaRPr lang="tr-TR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 fontScale="85000" lnSpcReduction="10000"/>
          </a:bodyPr>
          <a:lstStyle/>
          <a:p>
            <a:r>
              <a:rPr lang="tr-TR" b="1" dirty="0" smtClean="0"/>
              <a:t>Mutasyon</a:t>
            </a:r>
            <a:r>
              <a:rPr lang="tr-TR" dirty="0" smtClean="0"/>
              <a:t>: Canlılarda çevre şartlarıyla meydana gelen ve kalıtsal olan DNA dizisinde ortaya çıkan ve kalıtımla aktarılabilen değişiklik. </a:t>
            </a:r>
          </a:p>
          <a:p>
            <a:r>
              <a:rPr lang="tr-TR" b="1" dirty="0" smtClean="0"/>
              <a:t>Nükleoprotein</a:t>
            </a:r>
            <a:r>
              <a:rPr lang="tr-TR" dirty="0" smtClean="0"/>
              <a:t>: Proteinlerin </a:t>
            </a:r>
            <a:r>
              <a:rPr lang="tr-TR" dirty="0" err="1" smtClean="0"/>
              <a:t>nükleik</a:t>
            </a:r>
            <a:r>
              <a:rPr lang="tr-TR" dirty="0" smtClean="0"/>
              <a:t> asitlerle kurduğu moleküler birlik. </a:t>
            </a:r>
          </a:p>
          <a:p>
            <a:r>
              <a:rPr lang="tr-TR" b="1" dirty="0" smtClean="0"/>
              <a:t>Nükleotid</a:t>
            </a:r>
            <a:r>
              <a:rPr lang="tr-TR" dirty="0" smtClean="0"/>
              <a:t>: </a:t>
            </a:r>
            <a:r>
              <a:rPr lang="tr-TR" dirty="0" err="1" smtClean="0"/>
              <a:t>Nukleik</a:t>
            </a:r>
            <a:r>
              <a:rPr lang="tr-TR" dirty="0" smtClean="0"/>
              <a:t> asitlerin (DNA, RNA) yapı birimleri. </a:t>
            </a:r>
          </a:p>
          <a:p>
            <a:r>
              <a:rPr lang="tr-TR" b="1" dirty="0" err="1" smtClean="0"/>
              <a:t>Nukleus</a:t>
            </a:r>
            <a:r>
              <a:rPr lang="tr-TR" b="1" dirty="0" smtClean="0"/>
              <a:t> (Çekirdek)</a:t>
            </a:r>
            <a:r>
              <a:rPr lang="tr-TR" dirty="0" smtClean="0"/>
              <a:t>: Hücredeki genetik malzemeyi barındıran kısım. </a:t>
            </a:r>
          </a:p>
          <a:p>
            <a:r>
              <a:rPr lang="tr-TR" b="1" dirty="0" err="1" smtClean="0"/>
              <a:t>Onkogen</a:t>
            </a:r>
            <a:r>
              <a:rPr lang="tr-TR" dirty="0" smtClean="0"/>
              <a:t>: Bazı türleri kanserle de ilişkili olan gen. </a:t>
            </a:r>
          </a:p>
          <a:p>
            <a:r>
              <a:rPr lang="tr-TR" b="1" dirty="0" err="1" smtClean="0"/>
              <a:t>Partenogenez</a:t>
            </a:r>
            <a:r>
              <a:rPr lang="tr-TR" dirty="0" smtClean="0"/>
              <a:t>: Yumurtanın döllenme olmaksızın gelişerek yeni canlı meydana getirmesi. </a:t>
            </a:r>
          </a:p>
          <a:p>
            <a:r>
              <a:rPr lang="tr-TR" b="1" dirty="0" err="1" smtClean="0"/>
              <a:t>Plazmid</a:t>
            </a:r>
            <a:r>
              <a:rPr lang="tr-TR" dirty="0" smtClean="0"/>
              <a:t>: Bakteri sitoplazmalarında bulunan ve kromozom gibi davranan DNA'lar. </a:t>
            </a:r>
          </a:p>
          <a:p>
            <a:r>
              <a:rPr lang="tr-TR" b="1" dirty="0" err="1" smtClean="0"/>
              <a:t>Polipeptid</a:t>
            </a:r>
            <a:r>
              <a:rPr lang="tr-TR" dirty="0" smtClean="0"/>
              <a:t>: Protein molekülünün yapısında bulunan aminoasit zincirlerinin bir parçası.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336704"/>
          </a:xfrm>
        </p:spPr>
        <p:txBody>
          <a:bodyPr>
            <a:normAutofit fontScale="77500" lnSpcReduction="20000"/>
          </a:bodyPr>
          <a:lstStyle/>
          <a:p>
            <a:r>
              <a:rPr lang="tr-TR" b="1" dirty="0" err="1" smtClean="0"/>
              <a:t>Replikasyon</a:t>
            </a:r>
            <a:r>
              <a:rPr lang="tr-TR" dirty="0" smtClean="0"/>
              <a:t>: DNA'nın kendini eşlemesi. </a:t>
            </a:r>
          </a:p>
          <a:p>
            <a:r>
              <a:rPr lang="tr-TR" b="1" dirty="0" smtClean="0"/>
              <a:t>Resesif gen</a:t>
            </a:r>
            <a:r>
              <a:rPr lang="tr-TR" dirty="0" smtClean="0"/>
              <a:t>: Etkisini </a:t>
            </a:r>
            <a:r>
              <a:rPr lang="tr-TR" dirty="0" err="1" smtClean="0"/>
              <a:t>fenotipte</a:t>
            </a:r>
            <a:r>
              <a:rPr lang="tr-TR" dirty="0" smtClean="0"/>
              <a:t> gösteremeyen ve çekinik olan gen. </a:t>
            </a:r>
          </a:p>
          <a:p>
            <a:r>
              <a:rPr lang="tr-TR" b="1" dirty="0" err="1" smtClean="0"/>
              <a:t>Restriksiyon</a:t>
            </a:r>
            <a:r>
              <a:rPr lang="tr-TR" b="1" dirty="0" smtClean="0"/>
              <a:t> enzimi</a:t>
            </a:r>
            <a:r>
              <a:rPr lang="tr-TR" dirty="0" smtClean="0"/>
              <a:t>: DNA'yı parçalamaya, kesmeye yarayan enzimler. </a:t>
            </a:r>
          </a:p>
          <a:p>
            <a:r>
              <a:rPr lang="tr-TR" b="1" dirty="0" err="1" smtClean="0"/>
              <a:t>Ribozomal</a:t>
            </a:r>
            <a:r>
              <a:rPr lang="tr-TR" b="1" dirty="0" smtClean="0"/>
              <a:t> RNA</a:t>
            </a:r>
            <a:r>
              <a:rPr lang="tr-TR" dirty="0" smtClean="0"/>
              <a:t>: Hücre ribozomlarında bulunan bir çeşit RNA. </a:t>
            </a:r>
          </a:p>
          <a:p>
            <a:r>
              <a:rPr lang="tr-TR" b="1" dirty="0" smtClean="0"/>
              <a:t>Ribozom</a:t>
            </a:r>
            <a:r>
              <a:rPr lang="tr-TR" dirty="0" smtClean="0"/>
              <a:t>: Hücrede protein sentezinin yapıldığı yerlerdir. Özel </a:t>
            </a:r>
            <a:r>
              <a:rPr lang="tr-TR" dirty="0" err="1" smtClean="0"/>
              <a:t>ribozomal</a:t>
            </a:r>
            <a:r>
              <a:rPr lang="tr-TR" dirty="0" smtClean="0"/>
              <a:t> RNA'larla proteinler içerir. </a:t>
            </a:r>
          </a:p>
          <a:p>
            <a:r>
              <a:rPr lang="tr-TR" b="1" dirty="0" err="1" smtClean="0"/>
              <a:t>Sentromer</a:t>
            </a:r>
            <a:r>
              <a:rPr lang="tr-TR" dirty="0" smtClean="0"/>
              <a:t>: Kromozomlarda kardeş </a:t>
            </a:r>
            <a:r>
              <a:rPr lang="tr-TR" dirty="0" err="1" smtClean="0"/>
              <a:t>kromotidleri</a:t>
            </a:r>
            <a:r>
              <a:rPr lang="tr-TR" dirty="0" smtClean="0"/>
              <a:t> bir arada tutan kısım. </a:t>
            </a:r>
          </a:p>
          <a:p>
            <a:r>
              <a:rPr lang="tr-TR" b="1" dirty="0" err="1" smtClean="0"/>
              <a:t>Tetrat</a:t>
            </a:r>
            <a:r>
              <a:rPr lang="tr-TR" dirty="0" smtClean="0"/>
              <a:t>: Mayoz bölünme sırasında homolog kromozomların birbirlerine sarılarak oluşturdukları dört </a:t>
            </a:r>
            <a:r>
              <a:rPr lang="tr-TR" dirty="0" err="1" smtClean="0"/>
              <a:t>kromatitli</a:t>
            </a:r>
            <a:r>
              <a:rPr lang="tr-TR" dirty="0" smtClean="0"/>
              <a:t> yapı. </a:t>
            </a:r>
          </a:p>
          <a:p>
            <a:r>
              <a:rPr lang="tr-TR" b="1" dirty="0" err="1" smtClean="0"/>
              <a:t>Transgenik</a:t>
            </a:r>
            <a:r>
              <a:rPr lang="tr-TR" b="1" dirty="0" smtClean="0"/>
              <a:t> canlı</a:t>
            </a:r>
            <a:r>
              <a:rPr lang="tr-TR" dirty="0" smtClean="0"/>
              <a:t>: </a:t>
            </a:r>
            <a:r>
              <a:rPr lang="tr-TR" dirty="0" err="1" smtClean="0"/>
              <a:t>Rekombinant</a:t>
            </a:r>
            <a:r>
              <a:rPr lang="tr-TR" dirty="0" smtClean="0"/>
              <a:t> DNA teknolojisiyle yabancı bir genin yerleştirildiği canlı. </a:t>
            </a:r>
          </a:p>
          <a:p>
            <a:r>
              <a:rPr lang="tr-TR" b="1" dirty="0" smtClean="0"/>
              <a:t>Transkripsiyon (yazılma)</a:t>
            </a:r>
            <a:r>
              <a:rPr lang="tr-TR" dirty="0" smtClean="0"/>
              <a:t>: DNA ipliklerinin birinden genetik bilgilerin yeni sentezlenen </a:t>
            </a:r>
            <a:r>
              <a:rPr lang="tr-TR" dirty="0" err="1" smtClean="0"/>
              <a:t>mRNA'ya</a:t>
            </a:r>
            <a:r>
              <a:rPr lang="tr-TR" dirty="0" smtClean="0"/>
              <a:t> aktarımı.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 err="1" smtClean="0"/>
              <a:t>Translasyon</a:t>
            </a:r>
            <a:r>
              <a:rPr lang="tr-TR" dirty="0" smtClean="0"/>
              <a:t>: (okuma) </a:t>
            </a:r>
            <a:r>
              <a:rPr lang="tr-TR" dirty="0" err="1" smtClean="0"/>
              <a:t>mRNA'nın</a:t>
            </a:r>
            <a:r>
              <a:rPr lang="tr-TR" dirty="0" smtClean="0"/>
              <a:t> sentezlendikten sonra sitoplazmadaki ribozoma bağlanıp aminoasitleri </a:t>
            </a:r>
            <a:r>
              <a:rPr lang="tr-TR" dirty="0" err="1" smtClean="0"/>
              <a:t>tRNA'lar</a:t>
            </a:r>
            <a:r>
              <a:rPr lang="tr-TR" dirty="0" smtClean="0"/>
              <a:t> yardımıyla sıraya koyması. </a:t>
            </a:r>
          </a:p>
          <a:p>
            <a:r>
              <a:rPr lang="tr-TR" b="1" dirty="0" err="1" smtClean="0"/>
              <a:t>Telomer</a:t>
            </a:r>
            <a:r>
              <a:rPr lang="tr-TR" dirty="0" smtClean="0"/>
              <a:t>: </a:t>
            </a:r>
            <a:r>
              <a:rPr lang="tr-TR" smtClean="0"/>
              <a:t>Kromozomun uç kısmı</a:t>
            </a:r>
            <a:r>
              <a:rPr lang="tr-TR" dirty="0" smtClean="0"/>
              <a:t>. Bu özel yapı, doğrusal DNA moleküllerinin kendi kendini üretmesi ve dengeli yapısını koruması işlerine yarar. </a:t>
            </a:r>
          </a:p>
          <a:p>
            <a:r>
              <a:rPr lang="tr-TR" b="1" dirty="0" smtClean="0"/>
              <a:t>Varyasyon</a:t>
            </a:r>
            <a:r>
              <a:rPr lang="tr-TR" dirty="0" smtClean="0"/>
              <a:t>: Bir türün bireylerindeki aynı karakterin farklı şekilleri, değişiklik, çeşitlilik. </a:t>
            </a:r>
          </a:p>
          <a:p>
            <a:r>
              <a:rPr lang="tr-TR" b="1" dirty="0" smtClean="0"/>
              <a:t>Zigot</a:t>
            </a:r>
            <a:r>
              <a:rPr lang="tr-TR" dirty="0" smtClean="0"/>
              <a:t>: Döllenmiş yumurta hücresi.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scienceroll.files.wordpress.com/2009/12/how-genetics-wor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02383" y="3761656"/>
            <a:ext cx="3841617" cy="3096344"/>
          </a:xfrm>
          <a:prstGeom prst="rect">
            <a:avLst/>
          </a:prstGeom>
          <a:noFill/>
        </p:spPr>
      </p:pic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404664"/>
            <a:ext cx="4906888" cy="5976664"/>
          </a:xfrm>
        </p:spPr>
        <p:txBody>
          <a:bodyPr>
            <a:noAutofit/>
          </a:bodyPr>
          <a:lstStyle/>
          <a:p>
            <a:r>
              <a:rPr lang="tr-TR" sz="2600" dirty="0" smtClean="0"/>
              <a:t>Canlı organizmalarla çok fazla ilgilenen ve Plato ile birlikte 20 yıl kadar çalışan Aristo’nun insanın kökeni ve kalıtımı ile ilgili incelemeleri Hipokrat’a göre daha eleştirili ve daha kapsamlı idi.</a:t>
            </a:r>
          </a:p>
          <a:p>
            <a:endParaRPr lang="tr-TR" sz="2600" dirty="0"/>
          </a:p>
          <a:p>
            <a:r>
              <a:rPr lang="tr-TR" sz="2600" dirty="0" smtClean="0"/>
              <a:t>Aristo erkek semeninin her bir organ yerine kandan şekillendiğini ve yaratıcı gücünün de içermiş olduğu “hayati ısı”da bulunduğunu öne sürmüştür.</a:t>
            </a:r>
          </a:p>
        </p:txBody>
      </p:sp>
      <p:sp>
        <p:nvSpPr>
          <p:cNvPr id="4" name="3 Dikdörtgen"/>
          <p:cNvSpPr/>
          <p:nvPr/>
        </p:nvSpPr>
        <p:spPr>
          <a:xfrm>
            <a:off x="5436096" y="764704"/>
            <a:ext cx="345638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600" dirty="0" smtClean="0"/>
              <a:t>Aristo dişilerin </a:t>
            </a:r>
            <a:r>
              <a:rPr lang="tr-TR" sz="2600" dirty="0" err="1" smtClean="0"/>
              <a:t>menstruasyon</a:t>
            </a:r>
            <a:r>
              <a:rPr lang="tr-TR" sz="2600" dirty="0" smtClean="0"/>
              <a:t> kanının ısıtılıp şekil verilmesiyle yeni bir canlının yaratılabileceğine inanmaktaydı.</a:t>
            </a:r>
            <a:endParaRPr lang="tr-TR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408712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1600-1850 yılları arasında Charles </a:t>
            </a:r>
            <a:r>
              <a:rPr lang="tr-TR" dirty="0" err="1" smtClean="0"/>
              <a:t>Darwin</a:t>
            </a:r>
            <a:r>
              <a:rPr lang="tr-TR" dirty="0" smtClean="0"/>
              <a:t> ve </a:t>
            </a:r>
            <a:r>
              <a:rPr lang="tr-TR" dirty="0" err="1" smtClean="0"/>
              <a:t>Gregor</a:t>
            </a:r>
            <a:r>
              <a:rPr lang="tr-TR" dirty="0" smtClean="0"/>
              <a:t> </a:t>
            </a:r>
            <a:r>
              <a:rPr lang="tr-TR" dirty="0" err="1" smtClean="0"/>
              <a:t>Mendel</a:t>
            </a:r>
            <a:r>
              <a:rPr lang="tr-TR" dirty="0" smtClean="0"/>
              <a:t> tarafından çeşitli görüşler ortaya atılmıştır. </a:t>
            </a:r>
          </a:p>
          <a:p>
            <a:endParaRPr lang="tr-TR" dirty="0"/>
          </a:p>
          <a:p>
            <a:r>
              <a:rPr lang="tr-TR" dirty="0" err="1" smtClean="0"/>
              <a:t>Darwin</a:t>
            </a:r>
            <a:r>
              <a:rPr lang="tr-TR" dirty="0" smtClean="0"/>
              <a:t> sürekli çeşitliliği, </a:t>
            </a:r>
            <a:r>
              <a:rPr lang="tr-TR" dirty="0" err="1" smtClean="0"/>
              <a:t>Mendel</a:t>
            </a:r>
            <a:r>
              <a:rPr lang="tr-TR" dirty="0" smtClean="0"/>
              <a:t> ise kesintili çeşitliliği savunmuş ve bu nedenle iki bilim adamının fikirleri ters düşmüştür.</a:t>
            </a:r>
          </a:p>
          <a:p>
            <a:endParaRPr lang="tr-TR" dirty="0"/>
          </a:p>
          <a:p>
            <a:r>
              <a:rPr lang="tr-TR" dirty="0" smtClean="0"/>
              <a:t>1808’de John </a:t>
            </a:r>
            <a:r>
              <a:rPr lang="tr-TR" dirty="0" err="1" smtClean="0"/>
              <a:t>Dalton</a:t>
            </a:r>
            <a:r>
              <a:rPr lang="tr-TR" dirty="0" smtClean="0"/>
              <a:t> bütün maddelerin atom denilen küçük, görülemeyen birimlerden oluştuğunu bildiren atom teorisini açıklamıştır. Bunu takiben </a:t>
            </a:r>
            <a:r>
              <a:rPr lang="tr-TR" dirty="0" err="1" smtClean="0"/>
              <a:t>Schleiden</a:t>
            </a:r>
            <a:r>
              <a:rPr lang="tr-TR" dirty="0" smtClean="0"/>
              <a:t> ve </a:t>
            </a:r>
            <a:r>
              <a:rPr lang="tr-TR" dirty="0" err="1" smtClean="0"/>
              <a:t>Schwann</a:t>
            </a:r>
            <a:r>
              <a:rPr lang="tr-TR" dirty="0" smtClean="0"/>
              <a:t> hücre teorisini ortaya atmıştır.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endlessorigami.com/comics/2010-08-27-genetic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71348" y="4293096"/>
            <a:ext cx="3172651" cy="2564903"/>
          </a:xfrm>
          <a:prstGeom prst="rect">
            <a:avLst/>
          </a:prstGeom>
          <a:noFill/>
        </p:spPr>
      </p:pic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552728"/>
          </a:xfrm>
        </p:spPr>
        <p:txBody>
          <a:bodyPr>
            <a:normAutofit fontScale="62500" lnSpcReduction="20000"/>
          </a:bodyPr>
          <a:lstStyle/>
          <a:p>
            <a:r>
              <a:rPr lang="tr-TR" b="1" dirty="0" smtClean="0"/>
              <a:t>Genetik Biliminin Kronolojik Tarihi</a:t>
            </a:r>
          </a:p>
          <a:p>
            <a:endParaRPr lang="tr-TR" dirty="0" smtClean="0"/>
          </a:p>
          <a:p>
            <a:r>
              <a:rPr lang="tr-TR" dirty="0" smtClean="0"/>
              <a:t>- M.Ö. 8000-10.000; Hayvanların evcilleştirilmesi ve üretilmesi</a:t>
            </a:r>
          </a:p>
          <a:p>
            <a:r>
              <a:rPr lang="tr-TR" dirty="0" smtClean="0"/>
              <a:t>- M.Ö. 5000; Bazı bitkilerin kültür formu olarak üretilmesi</a:t>
            </a:r>
          </a:p>
          <a:p>
            <a:r>
              <a:rPr lang="tr-TR" dirty="0" smtClean="0"/>
              <a:t>- M.Ö. 500-400; Hipokrat'ın gametle ilgili tanımlamaları</a:t>
            </a:r>
          </a:p>
          <a:p>
            <a:r>
              <a:rPr lang="tr-TR" dirty="0" smtClean="0"/>
              <a:t>- 1450'li yıllar; </a:t>
            </a:r>
            <a:r>
              <a:rPr lang="tr-TR" dirty="0" err="1" smtClean="0"/>
              <a:t>Akşemseddin’in</a:t>
            </a:r>
            <a:r>
              <a:rPr lang="tr-TR" dirty="0" smtClean="0"/>
              <a:t> hücreye yaklaşımı</a:t>
            </a:r>
          </a:p>
          <a:p>
            <a:r>
              <a:rPr lang="tr-TR" dirty="0" smtClean="0"/>
              <a:t>- 1590: </a:t>
            </a:r>
            <a:r>
              <a:rPr lang="tr-TR" dirty="0" err="1" smtClean="0"/>
              <a:t>Sprenger</a:t>
            </a:r>
            <a:r>
              <a:rPr lang="tr-TR" dirty="0" smtClean="0"/>
              <a:t>, mutasyon varlığının bilinmesi</a:t>
            </a:r>
          </a:p>
          <a:p>
            <a:r>
              <a:rPr lang="tr-TR" dirty="0" smtClean="0"/>
              <a:t>- 1717: Thomas </a:t>
            </a:r>
            <a:r>
              <a:rPr lang="tr-TR" dirty="0" err="1" smtClean="0"/>
              <a:t>Fairchild</a:t>
            </a:r>
            <a:r>
              <a:rPr lang="tr-TR" dirty="0" smtClean="0"/>
              <a:t>, yapay tozlaşmalarla kısır melezin elde edilmesi</a:t>
            </a:r>
          </a:p>
          <a:p>
            <a:r>
              <a:rPr lang="tr-TR" dirty="0" smtClean="0"/>
              <a:t>- 1760: </a:t>
            </a:r>
            <a:r>
              <a:rPr lang="tr-TR" dirty="0" err="1" smtClean="0"/>
              <a:t>Carolus</a:t>
            </a:r>
            <a:r>
              <a:rPr lang="tr-TR" dirty="0" smtClean="0"/>
              <a:t> </a:t>
            </a:r>
            <a:r>
              <a:rPr lang="tr-TR" dirty="0" err="1" smtClean="0"/>
              <a:t>Linnaeus</a:t>
            </a:r>
            <a:r>
              <a:rPr lang="tr-TR" dirty="0" smtClean="0"/>
              <a:t>, yapay tozlaşmalarla verimli melez </a:t>
            </a:r>
            <a:r>
              <a:rPr lang="tr-TR" dirty="0" err="1" smtClean="0"/>
              <a:t>eldesi</a:t>
            </a:r>
            <a:endParaRPr lang="tr-TR" dirty="0" smtClean="0"/>
          </a:p>
          <a:p>
            <a:r>
              <a:rPr lang="tr-TR" dirty="0" smtClean="0"/>
              <a:t>- 1760: </a:t>
            </a:r>
            <a:r>
              <a:rPr lang="tr-TR" dirty="0" err="1" smtClean="0"/>
              <a:t>Josef</a:t>
            </a:r>
            <a:r>
              <a:rPr lang="tr-TR" dirty="0" smtClean="0"/>
              <a:t> </a:t>
            </a:r>
            <a:r>
              <a:rPr lang="tr-TR" dirty="0" err="1" smtClean="0"/>
              <a:t>Gottlieb</a:t>
            </a:r>
            <a:r>
              <a:rPr lang="tr-TR" dirty="0" smtClean="0"/>
              <a:t> </a:t>
            </a:r>
            <a:r>
              <a:rPr lang="tr-TR" dirty="0" err="1" smtClean="0"/>
              <a:t>Kölreuter</a:t>
            </a:r>
            <a:r>
              <a:rPr lang="tr-TR" dirty="0" smtClean="0"/>
              <a:t>, bitkilerde modern melezlemenin kurucusu</a:t>
            </a:r>
          </a:p>
          <a:p>
            <a:r>
              <a:rPr lang="tr-TR" dirty="0" smtClean="0"/>
              <a:t>- 1831: Robert Brown, hücre çekirdeğinin </a:t>
            </a:r>
            <a:r>
              <a:rPr lang="tr-TR" dirty="0" err="1" smtClean="0"/>
              <a:t>tesbiti</a:t>
            </a:r>
            <a:endParaRPr lang="tr-TR" dirty="0" smtClean="0"/>
          </a:p>
          <a:p>
            <a:r>
              <a:rPr lang="tr-TR" dirty="0" smtClean="0"/>
              <a:t>- 1840: </a:t>
            </a:r>
            <a:r>
              <a:rPr lang="tr-TR" dirty="0" err="1" smtClean="0"/>
              <a:t>Hofmeister</a:t>
            </a:r>
            <a:r>
              <a:rPr lang="tr-TR" dirty="0" smtClean="0"/>
              <a:t>, kromozomların keşfi</a:t>
            </a:r>
          </a:p>
          <a:p>
            <a:r>
              <a:rPr lang="tr-TR" dirty="0" smtClean="0"/>
              <a:t>- 1866: </a:t>
            </a:r>
            <a:r>
              <a:rPr lang="tr-TR" dirty="0" err="1" smtClean="0"/>
              <a:t>Gregor</a:t>
            </a:r>
            <a:r>
              <a:rPr lang="tr-TR" dirty="0" smtClean="0"/>
              <a:t> Johann </a:t>
            </a:r>
            <a:r>
              <a:rPr lang="tr-TR" dirty="0" err="1" smtClean="0"/>
              <a:t>Mendel</a:t>
            </a:r>
            <a:r>
              <a:rPr lang="tr-TR" dirty="0" smtClean="0"/>
              <a:t>, ilk genetik çaprazlama ve istatistik çalışmaları</a:t>
            </a:r>
          </a:p>
          <a:p>
            <a:r>
              <a:rPr lang="tr-TR" dirty="0" smtClean="0"/>
              <a:t>- 1872: </a:t>
            </a:r>
            <a:r>
              <a:rPr lang="tr-TR" dirty="0" err="1" smtClean="0"/>
              <a:t>Fredrich</a:t>
            </a:r>
            <a:r>
              <a:rPr lang="tr-TR" dirty="0" smtClean="0"/>
              <a:t> </a:t>
            </a:r>
            <a:r>
              <a:rPr lang="tr-TR" dirty="0" err="1" smtClean="0"/>
              <a:t>Mischer</a:t>
            </a:r>
            <a:r>
              <a:rPr lang="tr-TR" dirty="0" smtClean="0"/>
              <a:t>, </a:t>
            </a:r>
            <a:r>
              <a:rPr lang="tr-TR" dirty="0" err="1" smtClean="0"/>
              <a:t>nükleik</a:t>
            </a:r>
            <a:r>
              <a:rPr lang="tr-TR" dirty="0" smtClean="0"/>
              <a:t> asitlerin izole edilmesi</a:t>
            </a:r>
          </a:p>
          <a:p>
            <a:r>
              <a:rPr lang="tr-TR" dirty="0" smtClean="0"/>
              <a:t>- 1881: </a:t>
            </a:r>
            <a:r>
              <a:rPr lang="tr-TR" dirty="0" err="1" smtClean="0"/>
              <a:t>Zacharias</a:t>
            </a:r>
            <a:r>
              <a:rPr lang="tr-TR" dirty="0" smtClean="0"/>
              <a:t>, kromatinin yapısı</a:t>
            </a:r>
          </a:p>
          <a:p>
            <a:r>
              <a:rPr lang="tr-TR" dirty="0" smtClean="0"/>
              <a:t>- 1882: </a:t>
            </a:r>
            <a:r>
              <a:rPr lang="tr-TR" dirty="0" err="1" smtClean="0"/>
              <a:t>Strasburger</a:t>
            </a:r>
            <a:r>
              <a:rPr lang="tr-TR" dirty="0" smtClean="0"/>
              <a:t>, kromozomun yapısı</a:t>
            </a:r>
          </a:p>
          <a:p>
            <a:r>
              <a:rPr lang="tr-TR" dirty="0" smtClean="0"/>
              <a:t>- 1884: Carl </a:t>
            </a:r>
            <a:r>
              <a:rPr lang="tr-TR" dirty="0" err="1" smtClean="0"/>
              <a:t>Naegeli</a:t>
            </a:r>
            <a:r>
              <a:rPr lang="tr-TR" dirty="0" smtClean="0"/>
              <a:t>, kalıtımın </a:t>
            </a:r>
            <a:r>
              <a:rPr lang="tr-TR" dirty="0" err="1" smtClean="0"/>
              <a:t>germ</a:t>
            </a:r>
            <a:r>
              <a:rPr lang="tr-TR" dirty="0" smtClean="0"/>
              <a:t> hücrelerince taşındığının bulunması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624736"/>
          </a:xfrm>
        </p:spPr>
        <p:txBody>
          <a:bodyPr>
            <a:normAutofit fontScale="62500" lnSpcReduction="20000"/>
          </a:bodyPr>
          <a:lstStyle/>
          <a:p>
            <a:endParaRPr lang="tr-TR" dirty="0" smtClean="0"/>
          </a:p>
          <a:p>
            <a:r>
              <a:rPr lang="tr-TR" dirty="0" smtClean="0"/>
              <a:t>- 1900: </a:t>
            </a:r>
            <a:r>
              <a:rPr lang="tr-TR" dirty="0" err="1" smtClean="0"/>
              <a:t>Mendel</a:t>
            </a:r>
            <a:r>
              <a:rPr lang="tr-TR" dirty="0" smtClean="0"/>
              <a:t> Kanunları'nın bilim adamlarınca sistematikleştirilmesi</a:t>
            </a:r>
          </a:p>
          <a:p>
            <a:r>
              <a:rPr lang="tr-TR" dirty="0" smtClean="0"/>
              <a:t>- 1905: William </a:t>
            </a:r>
            <a:r>
              <a:rPr lang="tr-TR" dirty="0" err="1" smtClean="0"/>
              <a:t>Bateson</a:t>
            </a:r>
            <a:r>
              <a:rPr lang="tr-TR" dirty="0" smtClean="0"/>
              <a:t>, Genetik biliminin kurulması</a:t>
            </a:r>
          </a:p>
          <a:p>
            <a:r>
              <a:rPr lang="tr-TR" dirty="0" smtClean="0"/>
              <a:t>- 1908: </a:t>
            </a:r>
            <a:r>
              <a:rPr lang="tr-TR" dirty="0" err="1" smtClean="0"/>
              <a:t>Hardy</a:t>
            </a:r>
            <a:r>
              <a:rPr lang="tr-TR" dirty="0" smtClean="0"/>
              <a:t> ve </a:t>
            </a:r>
            <a:r>
              <a:rPr lang="tr-TR" dirty="0" err="1" smtClean="0"/>
              <a:t>Weinberg</a:t>
            </a:r>
            <a:r>
              <a:rPr lang="tr-TR" dirty="0" smtClean="0"/>
              <a:t>, </a:t>
            </a:r>
            <a:r>
              <a:rPr lang="tr-TR" dirty="0" err="1" smtClean="0"/>
              <a:t>Populasyon</a:t>
            </a:r>
            <a:r>
              <a:rPr lang="tr-TR" dirty="0" smtClean="0"/>
              <a:t> genetiği çalışmaları</a:t>
            </a:r>
          </a:p>
          <a:p>
            <a:r>
              <a:rPr lang="tr-TR" dirty="0" smtClean="0"/>
              <a:t>- 1909: </a:t>
            </a:r>
            <a:r>
              <a:rPr lang="tr-TR" dirty="0" err="1" smtClean="0"/>
              <a:t>Johannsen</a:t>
            </a:r>
            <a:r>
              <a:rPr lang="tr-TR" dirty="0" smtClean="0"/>
              <a:t>, gen teriminin kullanılması</a:t>
            </a:r>
          </a:p>
          <a:p>
            <a:r>
              <a:rPr lang="tr-TR" dirty="0" smtClean="0"/>
              <a:t>- 1910: Morgan, </a:t>
            </a:r>
            <a:r>
              <a:rPr lang="tr-TR" dirty="0" err="1" smtClean="0"/>
              <a:t>Drosophila'da</a:t>
            </a:r>
            <a:r>
              <a:rPr lang="tr-TR" dirty="0" smtClean="0"/>
              <a:t> genetik çalışmalar</a:t>
            </a:r>
          </a:p>
          <a:p>
            <a:r>
              <a:rPr lang="tr-TR" dirty="0" smtClean="0"/>
              <a:t>- 1913: </a:t>
            </a:r>
            <a:r>
              <a:rPr lang="tr-TR" dirty="0" err="1" smtClean="0"/>
              <a:t>Alfred</a:t>
            </a:r>
            <a:r>
              <a:rPr lang="tr-TR" dirty="0" smtClean="0"/>
              <a:t> </a:t>
            </a:r>
            <a:r>
              <a:rPr lang="tr-TR" dirty="0" err="1" smtClean="0"/>
              <a:t>Sturtevant</a:t>
            </a:r>
            <a:r>
              <a:rPr lang="tr-TR" dirty="0" smtClean="0"/>
              <a:t>, ilk kromozom haritası</a:t>
            </a:r>
          </a:p>
          <a:p>
            <a:r>
              <a:rPr lang="tr-TR" dirty="0" smtClean="0"/>
              <a:t>- 1927: </a:t>
            </a:r>
            <a:r>
              <a:rPr lang="tr-TR" dirty="0" err="1" smtClean="0"/>
              <a:t>Müller</a:t>
            </a:r>
            <a:r>
              <a:rPr lang="tr-TR" dirty="0" smtClean="0"/>
              <a:t> ve </a:t>
            </a:r>
            <a:r>
              <a:rPr lang="tr-TR" dirty="0" err="1" smtClean="0"/>
              <a:t>Stadler</a:t>
            </a:r>
            <a:r>
              <a:rPr lang="tr-TR" dirty="0" smtClean="0"/>
              <a:t>, Radyasyon genetiği</a:t>
            </a:r>
          </a:p>
          <a:p>
            <a:r>
              <a:rPr lang="tr-TR" dirty="0" smtClean="0"/>
              <a:t>- 1928: F. Griffith, ilk genetik transformasyon</a:t>
            </a:r>
          </a:p>
          <a:p>
            <a:r>
              <a:rPr lang="tr-TR" dirty="0" smtClean="0"/>
              <a:t>- 1929: </a:t>
            </a:r>
            <a:r>
              <a:rPr lang="tr-TR" dirty="0" err="1" smtClean="0"/>
              <a:t>Müller</a:t>
            </a:r>
            <a:r>
              <a:rPr lang="tr-TR" dirty="0" smtClean="0"/>
              <a:t> ve </a:t>
            </a:r>
            <a:r>
              <a:rPr lang="tr-TR" dirty="0" err="1" smtClean="0"/>
              <a:t>Painter</a:t>
            </a:r>
            <a:r>
              <a:rPr lang="tr-TR" dirty="0" smtClean="0"/>
              <a:t>, dev kromozomların keşfi</a:t>
            </a:r>
          </a:p>
          <a:p>
            <a:r>
              <a:rPr lang="tr-TR" dirty="0" smtClean="0"/>
              <a:t>- 1941: </a:t>
            </a:r>
            <a:r>
              <a:rPr lang="tr-TR" dirty="0" err="1" smtClean="0"/>
              <a:t>Beadle</a:t>
            </a:r>
            <a:r>
              <a:rPr lang="tr-TR" dirty="0" smtClean="0"/>
              <a:t> ve </a:t>
            </a:r>
            <a:r>
              <a:rPr lang="tr-TR" dirty="0" err="1" smtClean="0"/>
              <a:t>Tatum</a:t>
            </a:r>
            <a:r>
              <a:rPr lang="tr-TR" dirty="0" smtClean="0"/>
              <a:t>, Bir Gen-Bir Enzim hipotezi</a:t>
            </a:r>
          </a:p>
          <a:p>
            <a:r>
              <a:rPr lang="tr-TR" dirty="0" smtClean="0"/>
              <a:t>- 1953: Watson ve </a:t>
            </a:r>
            <a:r>
              <a:rPr lang="tr-TR" dirty="0" err="1" smtClean="0"/>
              <a:t>Crick</a:t>
            </a:r>
            <a:r>
              <a:rPr lang="tr-TR" dirty="0" smtClean="0"/>
              <a:t>, DNA Molekül Modeli</a:t>
            </a:r>
          </a:p>
          <a:p>
            <a:r>
              <a:rPr lang="tr-TR" dirty="0" smtClean="0"/>
              <a:t>- 1957: </a:t>
            </a:r>
            <a:r>
              <a:rPr lang="tr-TR" dirty="0" err="1" smtClean="0"/>
              <a:t>Conrat</a:t>
            </a:r>
            <a:r>
              <a:rPr lang="tr-TR" dirty="0" smtClean="0"/>
              <a:t> ve </a:t>
            </a:r>
            <a:r>
              <a:rPr lang="tr-TR" dirty="0" err="1" smtClean="0"/>
              <a:t>Singer</a:t>
            </a:r>
            <a:r>
              <a:rPr lang="tr-TR" dirty="0" smtClean="0"/>
              <a:t>, RNA keşfi</a:t>
            </a:r>
          </a:p>
          <a:p>
            <a:r>
              <a:rPr lang="tr-TR" dirty="0" smtClean="0"/>
              <a:t>- 1970: John </a:t>
            </a:r>
            <a:r>
              <a:rPr lang="tr-TR" dirty="0" err="1" smtClean="0"/>
              <a:t>Gurdon</a:t>
            </a:r>
            <a:r>
              <a:rPr lang="tr-TR" dirty="0" smtClean="0"/>
              <a:t>, ilk fare klonu</a:t>
            </a:r>
          </a:p>
          <a:p>
            <a:r>
              <a:rPr lang="tr-TR" dirty="0" smtClean="0"/>
              <a:t>- 1972: Paul </a:t>
            </a:r>
            <a:r>
              <a:rPr lang="tr-TR" dirty="0" err="1" smtClean="0"/>
              <a:t>Berg</a:t>
            </a:r>
            <a:r>
              <a:rPr lang="tr-TR" dirty="0" smtClean="0"/>
              <a:t>, ilk </a:t>
            </a:r>
            <a:r>
              <a:rPr lang="tr-TR" dirty="0" err="1" smtClean="0"/>
              <a:t>rekombinant</a:t>
            </a:r>
            <a:r>
              <a:rPr lang="tr-TR" dirty="0" smtClean="0"/>
              <a:t> DNA </a:t>
            </a:r>
            <a:r>
              <a:rPr lang="tr-TR" dirty="0" err="1" smtClean="0"/>
              <a:t>eldesi</a:t>
            </a:r>
            <a:endParaRPr lang="tr-TR" dirty="0" smtClean="0"/>
          </a:p>
          <a:p>
            <a:r>
              <a:rPr lang="tr-TR" dirty="0" smtClean="0"/>
              <a:t>- 1975: Edward </a:t>
            </a:r>
            <a:r>
              <a:rPr lang="tr-TR" dirty="0" err="1" smtClean="0"/>
              <a:t>Southern</a:t>
            </a:r>
            <a:r>
              <a:rPr lang="tr-TR" dirty="0" smtClean="0"/>
              <a:t>, gen klonlama tekniklerinin geliştirilmesi</a:t>
            </a:r>
          </a:p>
          <a:p>
            <a:r>
              <a:rPr lang="tr-TR" dirty="0" smtClean="0"/>
              <a:t>- 1989: Francis </a:t>
            </a:r>
            <a:r>
              <a:rPr lang="tr-TR" dirty="0" err="1" smtClean="0"/>
              <a:t>Collin</a:t>
            </a:r>
            <a:r>
              <a:rPr lang="tr-TR" dirty="0" smtClean="0"/>
              <a:t> ve arkadaşları, hastalık genlerinin klonlanması</a:t>
            </a:r>
          </a:p>
          <a:p>
            <a:r>
              <a:rPr lang="tr-TR" dirty="0" smtClean="0"/>
              <a:t>- 1990: İnsan Genom Projesi'nin başlaması</a:t>
            </a:r>
          </a:p>
          <a:p>
            <a:r>
              <a:rPr lang="tr-TR" dirty="0" smtClean="0"/>
              <a:t>- 1997: </a:t>
            </a:r>
            <a:r>
              <a:rPr lang="tr-TR" dirty="0" err="1" smtClean="0"/>
              <a:t>Ian</a:t>
            </a:r>
            <a:r>
              <a:rPr lang="tr-TR" dirty="0" smtClean="0"/>
              <a:t> </a:t>
            </a:r>
            <a:r>
              <a:rPr lang="tr-TR" dirty="0" err="1" smtClean="0"/>
              <a:t>Wilmut</a:t>
            </a:r>
            <a:r>
              <a:rPr lang="tr-TR" dirty="0" smtClean="0"/>
              <a:t> ve arkadaşları, koyun </a:t>
            </a:r>
            <a:r>
              <a:rPr lang="tr-TR" dirty="0" err="1" smtClean="0"/>
              <a:t>Dolly'nin</a:t>
            </a:r>
            <a:r>
              <a:rPr lang="tr-TR" dirty="0" smtClean="0"/>
              <a:t> kopyalanması</a:t>
            </a:r>
          </a:p>
          <a:p>
            <a:r>
              <a:rPr lang="tr-TR" dirty="0" smtClean="0"/>
              <a:t>- 2001: İnsan Genom Projesi'nin açıklanması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www.softchalk.com/lessonchallenge09/lesson/genetics/Mendel_and_pea_plants_fi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4576" y="3789040"/>
            <a:ext cx="3851920" cy="3063157"/>
          </a:xfrm>
          <a:prstGeom prst="rect">
            <a:avLst/>
          </a:prstGeom>
          <a:noFill/>
        </p:spPr>
      </p:pic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408712"/>
          </a:xfrm>
        </p:spPr>
        <p:txBody>
          <a:bodyPr/>
          <a:lstStyle/>
          <a:p>
            <a:r>
              <a:rPr lang="tr-TR" dirty="0" smtClean="0"/>
              <a:t>Hücre teorisi ve </a:t>
            </a:r>
            <a:r>
              <a:rPr lang="tr-TR" dirty="0" err="1" smtClean="0"/>
              <a:t>Mendel’in</a:t>
            </a:r>
            <a:r>
              <a:rPr lang="tr-TR" dirty="0" smtClean="0"/>
              <a:t> çalışmaları genetik biliminin temelinin atılmasını sağlamıştır. Peki genetik nedir?</a:t>
            </a:r>
          </a:p>
          <a:p>
            <a:endParaRPr lang="tr-TR" dirty="0"/>
          </a:p>
          <a:p>
            <a:r>
              <a:rPr lang="tr-TR" dirty="0" smtClean="0"/>
              <a:t>Genetik, biyolojinin kalıtım ve varyasyonlarla ilgilenen dalıdır. Bu disiplin, hücreleri, bireyleri, onların vücuda getirdikleri nesli ve organizmaların içinde yaşadıkları </a:t>
            </a:r>
            <a:r>
              <a:rPr lang="tr-TR" dirty="0" err="1" smtClean="0"/>
              <a:t>populasyonlarla</a:t>
            </a:r>
            <a:r>
              <a:rPr lang="tr-TR" dirty="0" smtClean="0"/>
              <a:t> ilgili çalışmaları kapsar.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cloud.graphicleftovers.com/15381/313510/genetics-dna-background-concep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4005064"/>
            <a:ext cx="2852936" cy="2852936"/>
          </a:xfrm>
          <a:prstGeom prst="rect">
            <a:avLst/>
          </a:prstGeom>
          <a:noFill/>
        </p:spPr>
      </p:pic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404664"/>
            <a:ext cx="8291264" cy="6192688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Bir hücredeki kalıtım merkezi nedir?</a:t>
            </a:r>
          </a:p>
          <a:p>
            <a:r>
              <a:rPr lang="tr-TR" dirty="0" err="1" smtClean="0"/>
              <a:t>Ökaryotik</a:t>
            </a:r>
            <a:r>
              <a:rPr lang="tr-TR" dirty="0" smtClean="0"/>
              <a:t> organizmalarda çekirdek genetik materyali içerir. Bakteriler gibi </a:t>
            </a:r>
            <a:r>
              <a:rPr lang="tr-TR" dirty="0" err="1" smtClean="0"/>
              <a:t>prokaryotlarda</a:t>
            </a:r>
            <a:r>
              <a:rPr lang="tr-TR" dirty="0" smtClean="0"/>
              <a:t> ise genetik materyal etrafı çevrili olmayan bir şekilde sitoplazmada </a:t>
            </a:r>
            <a:r>
              <a:rPr lang="tr-TR" dirty="0" err="1" smtClean="0"/>
              <a:t>nükleoit</a:t>
            </a:r>
            <a:r>
              <a:rPr lang="tr-TR" dirty="0" smtClean="0"/>
              <a:t> olarak bulunur.</a:t>
            </a:r>
          </a:p>
          <a:p>
            <a:endParaRPr lang="tr-TR" dirty="0"/>
          </a:p>
          <a:p>
            <a:r>
              <a:rPr lang="tr-TR" dirty="0" smtClean="0"/>
              <a:t>Genetik materyal nedir?</a:t>
            </a:r>
          </a:p>
          <a:p>
            <a:r>
              <a:rPr lang="tr-TR" dirty="0" err="1" smtClean="0"/>
              <a:t>Ökaryotlarda</a:t>
            </a:r>
            <a:r>
              <a:rPr lang="tr-TR" dirty="0" smtClean="0"/>
              <a:t> ve bakterilerde DNA, virüslerde RNA veya DNA’dır</a:t>
            </a:r>
          </a:p>
          <a:p>
            <a:endParaRPr lang="tr-TR" dirty="0"/>
          </a:p>
          <a:p>
            <a:r>
              <a:rPr lang="tr-TR" dirty="0" smtClean="0"/>
              <a:t>DNA veya RNA ne anlama gelir?</a:t>
            </a:r>
          </a:p>
          <a:p>
            <a:r>
              <a:rPr lang="tr-TR" dirty="0" smtClean="0"/>
              <a:t>DNA </a:t>
            </a:r>
            <a:r>
              <a:rPr lang="tr-TR" dirty="0" err="1" smtClean="0"/>
              <a:t>deoksiribonükleik</a:t>
            </a:r>
            <a:r>
              <a:rPr lang="tr-TR" dirty="0" smtClean="0"/>
              <a:t> asit, RNA ise </a:t>
            </a:r>
            <a:r>
              <a:rPr lang="tr-TR" dirty="0" err="1" smtClean="0"/>
              <a:t>ribonükleik</a:t>
            </a:r>
            <a:r>
              <a:rPr lang="tr-TR" dirty="0" smtClean="0"/>
              <a:t> </a:t>
            </a:r>
            <a:r>
              <a:rPr lang="tr-TR" dirty="0" err="1" smtClean="0"/>
              <a:t>asitin</a:t>
            </a:r>
            <a:r>
              <a:rPr lang="tr-TR" dirty="0" smtClean="0"/>
              <a:t> kısaltılmış halidir.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static.ddmcdn.com/gif/genetics-at-work1n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4320480"/>
            <a:ext cx="3851920" cy="2564904"/>
          </a:xfrm>
          <a:prstGeom prst="rect">
            <a:avLst/>
          </a:prstGeom>
          <a:noFill/>
        </p:spPr>
      </p:pic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480720"/>
          </a:xfrm>
        </p:spPr>
        <p:txBody>
          <a:bodyPr/>
          <a:lstStyle/>
          <a:p>
            <a:r>
              <a:rPr lang="tr-TR" dirty="0" smtClean="0"/>
              <a:t>Gen nedir?</a:t>
            </a:r>
          </a:p>
          <a:p>
            <a:r>
              <a:rPr lang="tr-TR" dirty="0" smtClean="0"/>
              <a:t>En basit deyişle gen kalıtımın işlevsel birimidir. Kimyasal olarak gen, DNA ve RNA’nın kimyasal yapı taşları olan </a:t>
            </a:r>
            <a:r>
              <a:rPr lang="tr-TR" dirty="0" err="1" smtClean="0"/>
              <a:t>nükleotitlerin</a:t>
            </a:r>
            <a:r>
              <a:rPr lang="tr-TR" dirty="0" smtClean="0"/>
              <a:t> doğrusal dizisidir.</a:t>
            </a:r>
          </a:p>
          <a:p>
            <a:endParaRPr lang="tr-TR" dirty="0"/>
          </a:p>
          <a:p>
            <a:r>
              <a:rPr lang="tr-TR" dirty="0" smtClean="0"/>
              <a:t>Kromozom nedir?</a:t>
            </a:r>
          </a:p>
          <a:p>
            <a:r>
              <a:rPr lang="tr-TR" dirty="0" smtClean="0"/>
              <a:t>En basit ifadeyle, genler şeklinde organize olmuş, uzun, DNA molekülüdür. Genlere ilaveten aktif olmayan gen bölgeleri de kromozomların yapısında yer almaktadır.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1717</Words>
  <Application>Microsoft Office PowerPoint</Application>
  <PresentationFormat>Ekran Gösterisi (4:3)</PresentationFormat>
  <Paragraphs>147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5" baseType="lpstr">
      <vt:lpstr>Arial</vt:lpstr>
      <vt:lpstr>Calibri</vt:lpstr>
      <vt:lpstr>Ofis Teması</vt:lpstr>
      <vt:lpstr>GENETİK Prof. Dr. Serkan YILMAZ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GENETİK</dc:title>
  <dc:creator>serkan</dc:creator>
  <cp:lastModifiedBy>serPC</cp:lastModifiedBy>
  <cp:revision>44</cp:revision>
  <dcterms:created xsi:type="dcterms:W3CDTF">2012-06-19T08:48:44Z</dcterms:created>
  <dcterms:modified xsi:type="dcterms:W3CDTF">2016-09-28T05:54:19Z</dcterms:modified>
</cp:coreProperties>
</file>