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7" r:id="rId4"/>
    <p:sldId id="258" r:id="rId5"/>
    <p:sldId id="259" r:id="rId6"/>
    <p:sldId id="261" r:id="rId7"/>
    <p:sldId id="260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6EB6B-E338-4831-AF5C-BE919302A55F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7C2A4-6E51-4645-BBC8-E64B9946BBC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6EB6B-E338-4831-AF5C-BE919302A55F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7C2A4-6E51-4645-BBC8-E64B9946BBC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6EB6B-E338-4831-AF5C-BE919302A55F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7C2A4-6E51-4645-BBC8-E64B9946BBC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6EB6B-E338-4831-AF5C-BE919302A55F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7C2A4-6E51-4645-BBC8-E64B9946BBC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6EB6B-E338-4831-AF5C-BE919302A55F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7C2A4-6E51-4645-BBC8-E64B9946BBC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6EB6B-E338-4831-AF5C-BE919302A55F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7C2A4-6E51-4645-BBC8-E64B9946BBC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6EB6B-E338-4831-AF5C-BE919302A55F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7C2A4-6E51-4645-BBC8-E64B9946BBC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6EB6B-E338-4831-AF5C-BE919302A55F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7C2A4-6E51-4645-BBC8-E64B9946BBC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6EB6B-E338-4831-AF5C-BE919302A55F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7C2A4-6E51-4645-BBC8-E64B9946BBC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6EB6B-E338-4831-AF5C-BE919302A55F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7C2A4-6E51-4645-BBC8-E64B9946BBC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6EB6B-E338-4831-AF5C-BE919302A55F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7C2A4-6E51-4645-BBC8-E64B9946BBC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50000">
              <a:schemeClr val="accent1">
                <a:lumMod val="60000"/>
                <a:lumOff val="40000"/>
              </a:schemeClr>
            </a:gs>
            <a:gs pos="100000">
              <a:srgbClr val="0070C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6EB6B-E338-4831-AF5C-BE919302A55F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7C2A4-6E51-4645-BBC8-E64B9946BBC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714348" y="164305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latin typeface="Comic Sans MS" pitchFamily="66" charset="0"/>
              </a:rPr>
              <a:t>REHBERLİĞİN GELİŞİMİNİ ETKİLEYEN FAKTÖRLER</a:t>
            </a:r>
            <a:endParaRPr lang="tr-TR" dirty="0">
              <a:latin typeface="Comic Sans MS" pitchFamily="66" charset="0"/>
            </a:endParaRPr>
          </a:p>
        </p:txBody>
      </p:sp>
      <p:pic>
        <p:nvPicPr>
          <p:cNvPr id="1026" name="Picture 2" descr="C:\Users\Saba Hoca\Desktop\rehberlik resimleri\3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3143248"/>
            <a:ext cx="2928958" cy="20717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>
                <a:latin typeface="Comic Sans MS" pitchFamily="66" charset="0"/>
              </a:rPr>
              <a:t>REHBERLİK ANLAYIŞINDAKİ DEĞİŞMELER </a:t>
            </a:r>
            <a:endParaRPr lang="tr-TR" sz="3200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    </a:t>
            </a:r>
            <a:r>
              <a:rPr lang="tr-TR" dirty="0" smtClean="0">
                <a:latin typeface="Comic Sans MS" pitchFamily="66" charset="0"/>
              </a:rPr>
              <a:t>Kriz Yönetimli Rehberlik:Yoğun problem durumlarında problemin etkisini azalt</a:t>
            </a:r>
          </a:p>
          <a:p>
            <a:pPr>
              <a:buNone/>
            </a:pPr>
            <a:r>
              <a:rPr lang="tr-TR" dirty="0">
                <a:latin typeface="Comic Sans MS" pitchFamily="66" charset="0"/>
              </a:rPr>
              <a:t> </a:t>
            </a:r>
            <a:r>
              <a:rPr lang="tr-TR" dirty="0" smtClean="0">
                <a:latin typeface="Comic Sans MS" pitchFamily="66" charset="0"/>
              </a:rPr>
              <a:t>  maya yönelik hizmetleri kapsar.</a:t>
            </a:r>
          </a:p>
          <a:p>
            <a:pPr>
              <a:buNone/>
            </a:pPr>
            <a:r>
              <a:rPr lang="tr-TR" dirty="0">
                <a:latin typeface="Comic Sans MS" pitchFamily="66" charset="0"/>
              </a:rPr>
              <a:t> </a:t>
            </a:r>
            <a:r>
              <a:rPr lang="tr-TR" dirty="0" smtClean="0">
                <a:latin typeface="Comic Sans MS" pitchFamily="66" charset="0"/>
              </a:rPr>
              <a:t>  İyileştirici Rehberlik:Bireyin sorununun çözümü için verilen rehberlik yardımıdır.</a:t>
            </a: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142984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   Önleyici Rehberlik:Bazı olumsuz durumları ortaya çıkmadan olumsuz sonuçların önlenmesi amacı ile verilen hizmet türüdür.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    Gelişimsel Rehberlik:Bireye içinde bulunduğu dönemin gelişim görevlerini sağlıklı biçimde gerçekleştirmesinde yardım eden rehberlik türüdür.</a:t>
            </a: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92539" y="1740855"/>
            <a:ext cx="8229600" cy="2601975"/>
          </a:xfrm>
        </p:spPr>
        <p:txBody>
          <a:bodyPr/>
          <a:lstStyle/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sz="1800" b="1" dirty="0">
                <a:latin typeface="Comic Sans MS" pitchFamily="66" charset="0"/>
              </a:rPr>
              <a:t>Klinik Yaklaşım:</a:t>
            </a:r>
            <a:endParaRPr lang="tr-TR" sz="1800" dirty="0">
              <a:latin typeface="Comic Sans MS" pitchFamily="66" charset="0"/>
            </a:endParaRP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467544" y="22183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700" dirty="0" smtClean="0"/>
              <a:t>Rehberlik Modelleri</a:t>
            </a:r>
          </a:p>
        </p:txBody>
      </p:sp>
      <p:sp>
        <p:nvSpPr>
          <p:cNvPr id="6" name="Dikdörtgen 5"/>
          <p:cNvSpPr/>
          <p:nvPr/>
        </p:nvSpPr>
        <p:spPr>
          <a:xfrm>
            <a:off x="609600" y="249289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dirty="0">
                <a:latin typeface="Comic Sans MS" pitchFamily="66" charset="0"/>
              </a:rPr>
              <a:t>Rehberliği Eğitim Süreci İle Kaynaştıran Model:</a:t>
            </a:r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>
            <a:off x="616166" y="327204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dirty="0">
                <a:latin typeface="Comic Sans MS" pitchFamily="66" charset="0"/>
              </a:rPr>
              <a:t>Karar vermeye yardımcı bir süreç olarak rehberlik:</a:t>
            </a:r>
            <a:r>
              <a:rPr lang="tr-TR" dirty="0">
                <a:latin typeface="Comic Sans MS" pitchFamily="66" charset="0"/>
              </a:rPr>
              <a:t> </a:t>
            </a:r>
            <a:endParaRPr lang="tr-TR" dirty="0"/>
          </a:p>
        </p:txBody>
      </p:sp>
      <p:sp>
        <p:nvSpPr>
          <p:cNvPr id="8" name="Dikdörtgen 7"/>
          <p:cNvSpPr/>
          <p:nvPr/>
        </p:nvSpPr>
        <p:spPr>
          <a:xfrm>
            <a:off x="616166" y="3973498"/>
            <a:ext cx="31902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>
                <a:latin typeface="Comic Sans MS" pitchFamily="66" charset="0"/>
              </a:rPr>
              <a:t>Gelişimsel Rehberlik modeli</a:t>
            </a:r>
            <a:endParaRPr lang="tr-TR" dirty="0"/>
          </a:p>
        </p:txBody>
      </p:sp>
      <p:sp>
        <p:nvSpPr>
          <p:cNvPr id="9" name="Dikdörtgen 8"/>
          <p:cNvSpPr/>
          <p:nvPr/>
        </p:nvSpPr>
        <p:spPr>
          <a:xfrm>
            <a:off x="609600" y="4475649"/>
            <a:ext cx="2457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tr-TR" b="1" dirty="0">
                <a:latin typeface="Comic Sans MS" pitchFamily="66" charset="0"/>
              </a:rPr>
              <a:t>Geleneksel Yaklaşım</a:t>
            </a:r>
            <a:r>
              <a:rPr lang="tr-TR" dirty="0">
                <a:latin typeface="Comic Sans MS" pitchFamily="66" charset="0"/>
              </a:rPr>
              <a:t>:</a:t>
            </a:r>
          </a:p>
        </p:txBody>
      </p:sp>
      <p:sp>
        <p:nvSpPr>
          <p:cNvPr id="10" name="Dikdörtgen 9"/>
          <p:cNvSpPr/>
          <p:nvPr/>
        </p:nvSpPr>
        <p:spPr>
          <a:xfrm>
            <a:off x="636851" y="4887372"/>
            <a:ext cx="24032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tr-TR" b="1" dirty="0">
                <a:latin typeface="Comic Sans MS" pitchFamily="66" charset="0"/>
              </a:rPr>
              <a:t>Gelişimsel Yaklaşım: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636851" y="1302130"/>
            <a:ext cx="73190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n-NO" b="1" dirty="0">
                <a:latin typeface="Comic Sans MS" panose="030F0702030302020204" pitchFamily="66" charset="0"/>
              </a:rPr>
              <a:t>Mesleki Yardım Süreci Olarak Rehberlik(Parsons Modeli)</a:t>
            </a:r>
            <a:endParaRPr lang="tr-TR" b="1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71472" y="1214422"/>
            <a:ext cx="8229600" cy="28575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Okul yapısındaki değişme ve gelişmeler,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Bireysel farklılıkların eğitimde dikkate alınma zorunluluğu,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Çağdaş eğitim anlayışının benimsenmesi,</a:t>
            </a:r>
          </a:p>
          <a:p>
            <a:pPr>
              <a:buNone/>
            </a:pPr>
            <a:endParaRPr lang="tr-TR" dirty="0">
              <a:latin typeface="Comic Sans MS" pitchFamily="66" charset="0"/>
            </a:endParaRPr>
          </a:p>
        </p:txBody>
      </p:sp>
      <p:pic>
        <p:nvPicPr>
          <p:cNvPr id="3074" name="Picture 2" descr="C:\Users\Saba Hoca\Desktop\rehberlik resimleri\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6116" y="3857628"/>
            <a:ext cx="2714644" cy="20717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Demokratik toplumlarda bireylere tanınan seçim özgürlüğü,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Karar verme gücü yüksek bireylere gereksinim duyulması,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Öğrencinin duyuşsal özelliklerinin giderek önem kazanması,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71472" y="1071546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Psikometri alanındaki gelişmeler,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Okul yapısındaki değişim ve gelişmeler,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Boş zamanları değerlendirme gereksinimi,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Okullarda uyumsuzluk sorunlarında artış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Öğrenci başarısızlıkları, </a:t>
            </a:r>
          </a:p>
          <a:p>
            <a:pPr>
              <a:buNone/>
            </a:pPr>
            <a:endParaRPr lang="tr-TR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dirty="0">
                <a:latin typeface="Comic Sans MS" pitchFamily="66" charset="0"/>
              </a:rPr>
              <a:t> R</a:t>
            </a:r>
            <a:r>
              <a:rPr lang="tr-TR" dirty="0" smtClean="0">
                <a:latin typeface="Comic Sans MS" pitchFamily="66" charset="0"/>
              </a:rPr>
              <a:t>ehberlik hizmetlerinin gelişimini etkilemiştir.</a:t>
            </a:r>
          </a:p>
          <a:p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00010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REHBERLİĞİN TARİHİ GELİŞİMİ</a:t>
            </a:r>
          </a:p>
          <a:p>
            <a:pPr>
              <a:buFontTx/>
              <a:buChar char="-"/>
            </a:pPr>
            <a:r>
              <a:rPr lang="tr-TR" dirty="0" smtClean="0">
                <a:latin typeface="Comic Sans MS" pitchFamily="66" charset="0"/>
              </a:rPr>
              <a:t>Rehberlik çalışmalarının gelişiminde ABD öncülük yapmıştır.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-1908 yılında Frank </a:t>
            </a:r>
            <a:r>
              <a:rPr lang="tr-TR" dirty="0" err="1" smtClean="0">
                <a:latin typeface="Comic Sans MS" pitchFamily="66" charset="0"/>
              </a:rPr>
              <a:t>Parson</a:t>
            </a:r>
            <a:r>
              <a:rPr lang="tr-TR" dirty="0" smtClean="0">
                <a:latin typeface="Comic Sans MS" pitchFamily="66" charset="0"/>
              </a:rPr>
              <a:t>,”Boston Meslek Bürosu nu kurarak,bireylerin ilgi ve yeteneklerine uygun meslek seçmelerine yardımcı olmaya başlamıştır.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71472" y="1000108"/>
            <a:ext cx="8229600" cy="450059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3600" dirty="0" smtClean="0">
                <a:latin typeface="Comic Sans MS" pitchFamily="66" charset="0"/>
              </a:rPr>
              <a:t>   Dünyada ilk rehberlik çalışmaları mesleki rehberlik kapsamında yapılmıştır.</a:t>
            </a:r>
          </a:p>
          <a:p>
            <a:pPr>
              <a:buNone/>
            </a:pPr>
            <a:r>
              <a:rPr lang="tr-TR" sz="3600" dirty="0">
                <a:latin typeface="Comic Sans MS" pitchFamily="66" charset="0"/>
              </a:rPr>
              <a:t> </a:t>
            </a:r>
            <a:r>
              <a:rPr lang="tr-TR" sz="3600" dirty="0" smtClean="0">
                <a:latin typeface="Comic Sans MS" pitchFamily="66" charset="0"/>
              </a:rPr>
              <a:t>   1913 yılında,rehberlik hizmetleri eğitim sisteminde uygulanmaya başlanmıştır. </a:t>
            </a:r>
            <a:endParaRPr lang="tr-TR" sz="36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928670"/>
            <a:ext cx="8643998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Ülkemizde Rehberlik Hizmetlerinin Gelişimi: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-Eğitim sistemimize,1950’lerde girmeye başlamıştır. 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-1953-1954 yıllarında,Gazi Eğitim Enstitüsü Pedagoji ve Özel Eğitim bölümlerinin ders programlarına Rehberlik dersi konmuştur.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-1959 da İstanbul ve İzmir’de,daha sonra ise diğer illerde Rehberlik ve Araştırma Merkezleri açılmıştır.</a:t>
            </a:r>
          </a:p>
          <a:p>
            <a:pPr>
              <a:buNone/>
            </a:pPr>
            <a:endParaRPr lang="tr-TR" sz="24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00010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-</a:t>
            </a:r>
            <a:r>
              <a:rPr lang="tr-TR" dirty="0" smtClean="0">
                <a:latin typeface="Comic Sans MS" pitchFamily="66" charset="0"/>
              </a:rPr>
              <a:t>1960’dan sonra,rehberlik hizmetleri ilk kez,7.Milli Eğitim Şurasında ele alınmıştır.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-MEB 1970-1971 yıllarında 24 okulda rehberlik uygulamalarını </a:t>
            </a:r>
            <a:r>
              <a:rPr lang="tr-TR" dirty="0" err="1" smtClean="0">
                <a:latin typeface="Comic Sans MS" pitchFamily="66" charset="0"/>
              </a:rPr>
              <a:t>başlatmıştırve</a:t>
            </a:r>
            <a:r>
              <a:rPr lang="tr-TR" dirty="0" smtClean="0">
                <a:latin typeface="Comic Sans MS" pitchFamily="66" charset="0"/>
              </a:rPr>
              <a:t> 1974-1975 yıllarında tüm orta dereceli okullarda rehberlik çalışmaları uygulanmaya başlanmıştır.</a:t>
            </a: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00010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   -</a:t>
            </a:r>
            <a:r>
              <a:rPr lang="tr-TR" dirty="0" smtClean="0">
                <a:latin typeface="Comic Sans MS" pitchFamily="66" charset="0"/>
              </a:rPr>
              <a:t>Ülkemizde rehberlik hizmetlerine ilişkin olarak,1980’de Özel Eğitim Rehberlik ve Danışma </a:t>
            </a:r>
            <a:r>
              <a:rPr lang="tr-TR" dirty="0">
                <a:latin typeface="Comic Sans MS" pitchFamily="66" charset="0"/>
              </a:rPr>
              <a:t>H</a:t>
            </a:r>
            <a:r>
              <a:rPr lang="tr-TR" dirty="0" smtClean="0">
                <a:latin typeface="Comic Sans MS" pitchFamily="66" charset="0"/>
              </a:rPr>
              <a:t>izmetleri </a:t>
            </a:r>
            <a:r>
              <a:rPr lang="tr-TR" dirty="0">
                <a:latin typeface="Comic Sans MS" pitchFamily="66" charset="0"/>
              </a:rPr>
              <a:t>G</a:t>
            </a:r>
            <a:r>
              <a:rPr lang="tr-TR" dirty="0" smtClean="0">
                <a:latin typeface="Comic Sans MS" pitchFamily="66" charset="0"/>
              </a:rPr>
              <a:t>enel </a:t>
            </a:r>
            <a:r>
              <a:rPr lang="tr-TR" dirty="0">
                <a:latin typeface="Comic Sans MS" pitchFamily="66" charset="0"/>
              </a:rPr>
              <a:t>M</a:t>
            </a:r>
            <a:r>
              <a:rPr lang="tr-TR" dirty="0" smtClean="0">
                <a:latin typeface="Comic Sans MS" pitchFamily="66" charset="0"/>
              </a:rPr>
              <a:t>üdürlüğü kurulmuştur.</a:t>
            </a:r>
          </a:p>
          <a:p>
            <a:pPr>
              <a:buNone/>
            </a:pPr>
            <a:r>
              <a:rPr lang="tr-TR" dirty="0">
                <a:latin typeface="Comic Sans MS" pitchFamily="66" charset="0"/>
              </a:rPr>
              <a:t> </a:t>
            </a:r>
            <a:r>
              <a:rPr lang="tr-TR" dirty="0" smtClean="0">
                <a:latin typeface="Comic Sans MS" pitchFamily="66" charset="0"/>
              </a:rPr>
              <a:t> -Rehberlik hizmetlerine ilişkin en son düzenleme 2001 yılında Rehberlik ve Psikolojik </a:t>
            </a:r>
            <a:r>
              <a:rPr lang="tr-TR" dirty="0">
                <a:latin typeface="Comic Sans MS" pitchFamily="66" charset="0"/>
              </a:rPr>
              <a:t>D</a:t>
            </a:r>
            <a:r>
              <a:rPr lang="tr-TR" dirty="0" smtClean="0">
                <a:latin typeface="Comic Sans MS" pitchFamily="66" charset="0"/>
              </a:rPr>
              <a:t>anışma </a:t>
            </a:r>
            <a:r>
              <a:rPr lang="tr-TR" dirty="0">
                <a:latin typeface="Comic Sans MS" pitchFamily="66" charset="0"/>
              </a:rPr>
              <a:t>H</a:t>
            </a:r>
            <a:r>
              <a:rPr lang="tr-TR" dirty="0" smtClean="0">
                <a:latin typeface="Comic Sans MS" pitchFamily="66" charset="0"/>
              </a:rPr>
              <a:t>izmetleri yönetmeliği ile yapılmıştır.</a:t>
            </a:r>
          </a:p>
          <a:p>
            <a:pPr>
              <a:buNone/>
            </a:pP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329</Words>
  <Application>Microsoft Office PowerPoint</Application>
  <PresentationFormat>Ekran Gösterisi (4:3)</PresentationFormat>
  <Paragraphs>41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Comic Sans MS</vt:lpstr>
      <vt:lpstr>Ofis Teması</vt:lpstr>
      <vt:lpstr>REHBERLİĞİN GELİŞİMİNİ ETKİLEYEN FAKTÖRLER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REHBERLİK ANLAYIŞINDAKİ DEĞİŞMELER 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REHBERLİĞİN GELİŞİMİNİ ETKİLEYEN FAKTÖRLER</dc:title>
  <dc:creator>Saba Hoca</dc:creator>
  <cp:lastModifiedBy>saba</cp:lastModifiedBy>
  <cp:revision>33</cp:revision>
  <dcterms:created xsi:type="dcterms:W3CDTF">2015-01-30T08:14:51Z</dcterms:created>
  <dcterms:modified xsi:type="dcterms:W3CDTF">2018-02-08T08:01:07Z</dcterms:modified>
</cp:coreProperties>
</file>