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7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rgbClr val="0070C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6EB6B-E338-4831-AF5C-BE919302A55F}" type="datetimeFigureOut">
              <a:rPr lang="tr-TR" smtClean="0"/>
              <a:pPr/>
              <a:t>8.2.2018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7C2A4-6E51-4645-BBC8-E64B9946BBC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16430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>REHBERLİĞİN GELİŞİMİNİ ETKİLEYEN FAKTÖRLER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1026" name="Picture 2" descr="C:\Users\Saba Hoca\Desktop\rehberlik resimleri\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143248"/>
            <a:ext cx="2928958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Comic Sans MS" pitchFamily="66" charset="0"/>
              </a:rPr>
              <a:t>REHBERLİK ANLAYIŞINDAKİ DEĞİŞMELER </a:t>
            </a:r>
            <a:endParaRPr lang="tr-TR" sz="32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</a:t>
            </a:r>
            <a:r>
              <a:rPr lang="tr-TR" dirty="0" smtClean="0">
                <a:latin typeface="Comic Sans MS" pitchFamily="66" charset="0"/>
              </a:rPr>
              <a:t>Kriz Yönetimli Rehberlik:Yoğun problem durumlarında problemin etkisini azalt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  maya yönelik hizmetleri kapsar.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  İyileştirici Rehberlik:Bireyin sorununun çözümü için verilen rehberlik yardımıdır.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Önleyici Rehberlik:Bazı olumsuz durumları ortaya çıkmadan olumsuz sonuçların önlenmesi amacı ile verilen hizmet türüdür.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   Gelişimsel Rehberlik:Bireye içinde bulunduğu dönemin gelişim görevlerini sağlıklı biçimde gerçekleştirmesinde yardım eden rehberlik türüdür.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2539" y="1740855"/>
            <a:ext cx="8229600" cy="2601975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sz="1800" b="1" dirty="0">
                <a:latin typeface="Comic Sans MS" pitchFamily="66" charset="0"/>
              </a:rPr>
              <a:t>Klinik Yaklaşım:</a:t>
            </a:r>
            <a:endParaRPr lang="tr-TR" sz="1800" dirty="0">
              <a:latin typeface="Comic Sans MS" pitchFamily="66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467544" y="22183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700" dirty="0" smtClean="0"/>
              <a:t>Rehberlik Modelleri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09600" y="24928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latin typeface="Comic Sans MS" pitchFamily="66" charset="0"/>
              </a:rPr>
              <a:t>Rehberliği Eğitim Süreci İle Kaynaştıran Model: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616166" y="32720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latin typeface="Comic Sans MS" pitchFamily="66" charset="0"/>
              </a:rPr>
              <a:t>Karar vermeye yardımcı bir süreç olarak rehberlik:</a:t>
            </a:r>
            <a:r>
              <a:rPr lang="tr-TR" dirty="0">
                <a:latin typeface="Comic Sans MS" pitchFamily="66" charset="0"/>
              </a:rPr>
              <a:t> 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616166" y="3973498"/>
            <a:ext cx="3190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Comic Sans MS" pitchFamily="66" charset="0"/>
              </a:rPr>
              <a:t>Gelişimsel Rehberlik modeli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609600" y="4475649"/>
            <a:ext cx="2457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b="1" dirty="0">
                <a:latin typeface="Comic Sans MS" pitchFamily="66" charset="0"/>
              </a:rPr>
              <a:t>Geleneksel Yaklaşım</a:t>
            </a:r>
            <a:r>
              <a:rPr lang="tr-TR" dirty="0">
                <a:latin typeface="Comic Sans MS" pitchFamily="66" charset="0"/>
              </a:rPr>
              <a:t>: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36851" y="4887372"/>
            <a:ext cx="2403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b="1" dirty="0">
                <a:latin typeface="Comic Sans MS" pitchFamily="66" charset="0"/>
              </a:rPr>
              <a:t>Gelişimsel Yaklaşım: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636851" y="1302130"/>
            <a:ext cx="73190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b="1" dirty="0">
                <a:latin typeface="Comic Sans MS" panose="030F0702030302020204" pitchFamily="66" charset="0"/>
              </a:rPr>
              <a:t>Mesleki Yardım Süreci Olarak Rehberlik(Parsons Modeli)</a:t>
            </a:r>
            <a:endParaRPr lang="tr-TR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2857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Okul yapısındaki değişme ve gelişmeler,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Bireysel farklılıkların eğitimde dikkate alınma zorunluluğu,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Çağdaş eğitim anlayışının benimsenmesi,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  <p:pic>
        <p:nvPicPr>
          <p:cNvPr id="3074" name="Picture 2" descr="C:\Users\Saba Hoca\Desktop\rehberlik resimleri\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857628"/>
            <a:ext cx="2714644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Demokratik toplumlarda bireylere tanınan seçim özgürlüğü,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Karar verme gücü yüksek bireylere gereksinim duyulması,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Öğrencinin duyuşsal özelliklerinin giderek önem kazanması,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071546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Psikometri alanındaki gelişmeler,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Okul yapısındaki değişim ve gelişmeler,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Boş zamanları değerlendirme gereksinimi,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Okullarda uyumsuzluk sorunlarında artış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Öğrenci başarısızlıkları, </a:t>
            </a: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 R</a:t>
            </a:r>
            <a:r>
              <a:rPr lang="tr-TR" dirty="0" smtClean="0">
                <a:latin typeface="Comic Sans MS" pitchFamily="66" charset="0"/>
              </a:rPr>
              <a:t>ehberlik hizmetlerinin gelişimini etkilemiştir.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REHBERLİĞİN TARİHİ GELİŞİMİ</a:t>
            </a:r>
          </a:p>
          <a:p>
            <a:pPr>
              <a:buFontTx/>
              <a:buChar char="-"/>
            </a:pPr>
            <a:r>
              <a:rPr lang="tr-TR" dirty="0" smtClean="0">
                <a:latin typeface="Comic Sans MS" pitchFamily="66" charset="0"/>
              </a:rPr>
              <a:t>Rehberlik çalışmalarının gelişiminde ABD öncülük yapmıştır.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-1908 yılında Frank </a:t>
            </a:r>
            <a:r>
              <a:rPr lang="tr-TR" dirty="0" err="1" smtClean="0">
                <a:latin typeface="Comic Sans MS" pitchFamily="66" charset="0"/>
              </a:rPr>
              <a:t>Parson</a:t>
            </a:r>
            <a:r>
              <a:rPr lang="tr-TR" dirty="0" smtClean="0">
                <a:latin typeface="Comic Sans MS" pitchFamily="66" charset="0"/>
              </a:rPr>
              <a:t>,”Boston Meslek Bürosu nu kurarak,bireylerin ilgi ve yeteneklerine uygun meslek seçmelerine yardımcı olmaya başlamıştır.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000108"/>
            <a:ext cx="8229600" cy="450059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3600" dirty="0" smtClean="0">
                <a:latin typeface="Comic Sans MS" pitchFamily="66" charset="0"/>
              </a:rPr>
              <a:t>   Dünyada ilk rehberlik çalışmaları mesleki rehberlik kapsamında yapılmıştır.</a:t>
            </a:r>
          </a:p>
          <a:p>
            <a:pPr>
              <a:buNone/>
            </a:pPr>
            <a:r>
              <a:rPr lang="tr-TR" sz="3600" dirty="0">
                <a:latin typeface="Comic Sans MS" pitchFamily="66" charset="0"/>
              </a:rPr>
              <a:t> </a:t>
            </a:r>
            <a:r>
              <a:rPr lang="tr-TR" sz="3600" dirty="0" smtClean="0">
                <a:latin typeface="Comic Sans MS" pitchFamily="66" charset="0"/>
              </a:rPr>
              <a:t>   1913 yılında,rehberlik hizmetleri eğitim sisteminde uygulanmaya başlanmıştır. </a:t>
            </a:r>
            <a:endParaRPr lang="tr-TR" sz="3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928670"/>
            <a:ext cx="8643998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Ülkemizde Rehberlik Hizmetlerinin Gelişimi: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-Eğitim sistemimize,1950’lerde girmeye başlamıştır. 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-1953-1954 yıllarında,Gazi Eğitim Enstitüsü Pedagoji ve Özel Eğitim bölümlerinin ders programlarına Rehberlik dersi konmuştur.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-1959 da İstanbul ve İzmir’de,daha sonra ise diğer illerde Rehberlik ve Araştırma Merkezleri açılmıştır.</a:t>
            </a:r>
          </a:p>
          <a:p>
            <a:pPr>
              <a:buNone/>
            </a:pP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-</a:t>
            </a:r>
            <a:r>
              <a:rPr lang="tr-TR" dirty="0" smtClean="0">
                <a:latin typeface="Comic Sans MS" pitchFamily="66" charset="0"/>
              </a:rPr>
              <a:t>1960’dan sonra,rehberlik hizmetleri ilk kez,7.Milli Eğitim Şurasında ele alınmıştır.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-MEB 1970-1971 yıllarında 24 okulda rehberlik uygulamalarını </a:t>
            </a:r>
            <a:r>
              <a:rPr lang="tr-TR" dirty="0" err="1" smtClean="0">
                <a:latin typeface="Comic Sans MS" pitchFamily="66" charset="0"/>
              </a:rPr>
              <a:t>başlatmıştırve</a:t>
            </a:r>
            <a:r>
              <a:rPr lang="tr-TR" dirty="0" smtClean="0">
                <a:latin typeface="Comic Sans MS" pitchFamily="66" charset="0"/>
              </a:rPr>
              <a:t> 1974-1975 yıllarında tüm orta dereceli okullarda rehberlik çalışmaları uygulanmaya başlanmıştır.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-</a:t>
            </a:r>
            <a:r>
              <a:rPr lang="tr-TR" dirty="0" smtClean="0">
                <a:latin typeface="Comic Sans MS" pitchFamily="66" charset="0"/>
              </a:rPr>
              <a:t>Ülkemizde rehberlik hizmetlerine ilişkin olarak,1980’de Özel Eğitim Rehberlik ve Danışma </a:t>
            </a:r>
            <a:r>
              <a:rPr lang="tr-TR" dirty="0">
                <a:latin typeface="Comic Sans MS" pitchFamily="66" charset="0"/>
              </a:rPr>
              <a:t>H</a:t>
            </a:r>
            <a:r>
              <a:rPr lang="tr-TR" dirty="0" smtClean="0">
                <a:latin typeface="Comic Sans MS" pitchFamily="66" charset="0"/>
              </a:rPr>
              <a:t>izmetleri </a:t>
            </a:r>
            <a:r>
              <a:rPr lang="tr-TR" dirty="0">
                <a:latin typeface="Comic Sans MS" pitchFamily="66" charset="0"/>
              </a:rPr>
              <a:t>G</a:t>
            </a:r>
            <a:r>
              <a:rPr lang="tr-TR" dirty="0" smtClean="0">
                <a:latin typeface="Comic Sans MS" pitchFamily="66" charset="0"/>
              </a:rPr>
              <a:t>enel </a:t>
            </a:r>
            <a:r>
              <a:rPr lang="tr-TR" dirty="0">
                <a:latin typeface="Comic Sans MS" pitchFamily="66" charset="0"/>
              </a:rPr>
              <a:t>M</a:t>
            </a:r>
            <a:r>
              <a:rPr lang="tr-TR" dirty="0" smtClean="0">
                <a:latin typeface="Comic Sans MS" pitchFamily="66" charset="0"/>
              </a:rPr>
              <a:t>üdürlüğü kurulmuştur.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 -Rehberlik hizmetlerine ilişkin en son düzenleme 2001 yılında Rehberlik ve Psikolojik </a:t>
            </a:r>
            <a:r>
              <a:rPr lang="tr-TR" dirty="0">
                <a:latin typeface="Comic Sans MS" pitchFamily="66" charset="0"/>
              </a:rPr>
              <a:t>D</a:t>
            </a:r>
            <a:r>
              <a:rPr lang="tr-TR" dirty="0" smtClean="0">
                <a:latin typeface="Comic Sans MS" pitchFamily="66" charset="0"/>
              </a:rPr>
              <a:t>anışma </a:t>
            </a:r>
            <a:r>
              <a:rPr lang="tr-TR" dirty="0">
                <a:latin typeface="Comic Sans MS" pitchFamily="66" charset="0"/>
              </a:rPr>
              <a:t>H</a:t>
            </a:r>
            <a:r>
              <a:rPr lang="tr-TR" dirty="0" smtClean="0">
                <a:latin typeface="Comic Sans MS" pitchFamily="66" charset="0"/>
              </a:rPr>
              <a:t>izmetleri yönetmeliği ile yapılmıştır.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329</Words>
  <Application>Microsoft Office PowerPoint</Application>
  <PresentationFormat>Ekran Gösterisi (4:3)</PresentationFormat>
  <Paragraphs>41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Comic Sans MS</vt:lpstr>
      <vt:lpstr>Ofis Teması</vt:lpstr>
      <vt:lpstr>REHBERLİĞİN GELİŞİMİNİ ETKİLEYEN FAKTÖRLER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REHBERLİK ANLAYIŞINDAKİ DEĞİŞMELER 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REHBERLİĞİN GELİŞİMİNİ ETKİLEYEN FAKTÖRLER</dc:title>
  <dc:creator>Saba Hoca</dc:creator>
  <cp:lastModifiedBy>saba</cp:lastModifiedBy>
  <cp:revision>33</cp:revision>
  <dcterms:created xsi:type="dcterms:W3CDTF">2015-01-30T08:14:51Z</dcterms:created>
  <dcterms:modified xsi:type="dcterms:W3CDTF">2018-02-08T08:01:07Z</dcterms:modified>
</cp:coreProperties>
</file>