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86441" autoAdjust="0"/>
  </p:normalViewPr>
  <p:slideViewPr>
    <p:cSldViewPr>
      <p:cViewPr varScale="1">
        <p:scale>
          <a:sx n="63" d="100"/>
          <a:sy n="63" d="100"/>
        </p:scale>
        <p:origin x="-1428"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latin typeface="Calibri" pitchFamily="34" charset="0"/>
                <a:cs typeface="Calibri" pitchFamily="34" charset="0"/>
              </a:rPr>
              <a:t>YAPISALCILIK KURAMI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1196752"/>
            <a:ext cx="8064896" cy="5112568"/>
          </a:xfrm>
        </p:spPr>
        <p:txBody>
          <a:bodyPr>
            <a:noAutofit/>
          </a:bodyPr>
          <a:lstStyle/>
          <a:p>
            <a:pPr algn="just"/>
            <a:r>
              <a:rPr lang="tr-TR" sz="2000" b="1" dirty="0" smtClean="0">
                <a:latin typeface="+mj-lt"/>
                <a:cs typeface="Calibri" pitchFamily="34" charset="0"/>
              </a:rPr>
              <a:t>Yapısalcılık</a:t>
            </a:r>
            <a:r>
              <a:rPr lang="tr-TR" sz="2000" dirty="0" smtClean="0">
                <a:latin typeface="+mj-lt"/>
                <a:cs typeface="Calibri" pitchFamily="34" charset="0"/>
              </a:rPr>
              <a:t>, toplum ve dil arasında benzerlik kurarak filmlerin, genel olarak da tüm anlam ve temsil üretim sisteminin dil gibi incelenmesini sağlamaktadır.</a:t>
            </a:r>
          </a:p>
          <a:p>
            <a:pPr algn="just"/>
            <a:r>
              <a:rPr lang="tr-TR" sz="2000" dirty="0" smtClean="0">
                <a:latin typeface="+mj-lt"/>
                <a:cs typeface="Calibri" pitchFamily="34" charset="0"/>
              </a:rPr>
              <a:t>Yapısalcıya göre, araştırmacının görevi dünyanın anlaşılmasını sağlayan kavramsal yapıları açığa çıkarmaktır. Yapısalcılık tüm kültür ve iletişim sistemlerinin altında yatan derin yapılar olduğunu ifade eder. Dışsal, evrensel bir gerçekliğin varlığını kabul etse de bu gerçekliğe nesnel biçimde ulaşamayacağımızı savunur. Kültürel bir belirlenim söz </a:t>
            </a:r>
            <a:r>
              <a:rPr lang="tr-TR" sz="2000" dirty="0" smtClean="0">
                <a:latin typeface="+mj-lt"/>
                <a:cs typeface="Calibri" pitchFamily="34" charset="0"/>
              </a:rPr>
              <a:t>konusudur (</a:t>
            </a:r>
            <a:r>
              <a:rPr lang="tr-TR" sz="2000" dirty="0" smtClean="0">
                <a:latin typeface="+mj-lt"/>
                <a:cs typeface="Calibri" pitchFamily="34" charset="0"/>
              </a:rPr>
              <a:t>Fiske, 2003, s. 113).</a:t>
            </a:r>
          </a:p>
          <a:p>
            <a:pPr algn="just"/>
            <a:r>
              <a:rPr lang="tr-TR" sz="2000" dirty="0" smtClean="0">
                <a:latin typeface="+mj-lt"/>
                <a:cs typeface="Calibri" pitchFamily="34" charset="0"/>
              </a:rPr>
              <a:t>Sinema açısından bakıldığında yapısalcılık, hem temsillerin dış dünyayı bire bir yansıttığını savunan gerçekçi sinema anlayışının hem de filmdeki anlamı yönetmenin niyetiyle açıklayan </a:t>
            </a:r>
            <a:r>
              <a:rPr lang="tr-TR" sz="2000" i="1" dirty="0" err="1" smtClean="0">
                <a:latin typeface="+mj-lt"/>
                <a:cs typeface="Calibri" pitchFamily="34" charset="0"/>
              </a:rPr>
              <a:t>auteur</a:t>
            </a:r>
            <a:r>
              <a:rPr lang="tr-TR" sz="2000" dirty="0" smtClean="0">
                <a:latin typeface="+mj-lt"/>
                <a:cs typeface="Calibri" pitchFamily="34" charset="0"/>
              </a:rPr>
              <a:t> kuramın sarsılmasını sağlar. Bu eleştiri yöntemi kültürel dil sistemlerinin belirli gerçeklikleri nasıl ürettiğiyle ilgilenir. Sinema kültürel göstergelerden oluşur ve yapısalcılık aracılığıyla bu göstergelerin bir araya gelişiyle nasıl bir anlam inşa ettikleri ortaya konur.</a:t>
            </a:r>
          </a:p>
          <a:p>
            <a:pPr algn="just">
              <a:buNone/>
            </a:pPr>
            <a:endParaRPr lang="tr-TR" sz="1600" dirty="0" smtClean="0">
              <a:latin typeface="+mj-lt"/>
              <a:cs typeface="Calibri" pitchFamily="34" charset="0"/>
            </a:endParaRPr>
          </a:p>
          <a:p>
            <a:pPr algn="just">
              <a:buNone/>
            </a:pPr>
            <a:endParaRPr lang="tr-TR" sz="1600" dirty="0" smtClean="0">
              <a:latin typeface="+mj-lt"/>
              <a:cs typeface="Calibri" pitchFamily="34" charset="0"/>
            </a:endParaRPr>
          </a:p>
          <a:p>
            <a:pPr algn="just"/>
            <a:endParaRPr lang="tr-TR" sz="1600" dirty="0" smtClean="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latin typeface="Times New Roman" pitchFamily="18" charset="0"/>
                <a:cs typeface="Times New Roman" pitchFamily="18" charset="0"/>
              </a:rPr>
              <a:t>YAPISALCI KURAMIN DAYANAKLARI</a:t>
            </a:r>
            <a:endParaRPr lang="tr-TR" sz="2400" b="1" dirty="0">
              <a:latin typeface="Times New Roman" pitchFamily="18" charset="0"/>
              <a:cs typeface="Times New Roman" pitchFamily="18" charset="0"/>
            </a:endParaRPr>
          </a:p>
        </p:txBody>
      </p:sp>
      <p:sp>
        <p:nvSpPr>
          <p:cNvPr id="3" name="2 İçerik Yer Tutucusu"/>
          <p:cNvSpPr>
            <a:spLocks noGrp="1"/>
          </p:cNvSpPr>
          <p:nvPr>
            <p:ph idx="1"/>
          </p:nvPr>
        </p:nvSpPr>
        <p:spPr>
          <a:xfrm>
            <a:off x="539552" y="980728"/>
            <a:ext cx="8147248" cy="5877272"/>
          </a:xfrm>
        </p:spPr>
        <p:txBody>
          <a:bodyPr>
            <a:normAutofit fontScale="92500" lnSpcReduction="10000"/>
          </a:bodyPr>
          <a:lstStyle/>
          <a:p>
            <a:pPr algn="just">
              <a:lnSpc>
                <a:spcPct val="110000"/>
              </a:lnSpc>
              <a:spcBef>
                <a:spcPts val="385"/>
              </a:spcBef>
              <a:buNone/>
            </a:pPr>
            <a:endParaRPr lang="tr-TR" sz="1900" dirty="0" smtClean="0">
              <a:latin typeface="+mj-lt"/>
              <a:cs typeface="Calibri" pitchFamily="34" charset="0"/>
            </a:endParaRPr>
          </a:p>
          <a:p>
            <a:pPr algn="just">
              <a:lnSpc>
                <a:spcPct val="110000"/>
              </a:lnSpc>
              <a:spcBef>
                <a:spcPts val="385"/>
              </a:spcBef>
            </a:pPr>
            <a:r>
              <a:rPr lang="tr-TR" sz="1900" dirty="0" smtClean="0">
                <a:latin typeface="+mj-lt"/>
                <a:cs typeface="Calibri" pitchFamily="34" charset="0"/>
              </a:rPr>
              <a:t> </a:t>
            </a:r>
            <a:r>
              <a:rPr lang="tr-TR" sz="1900" b="1" dirty="0" smtClean="0">
                <a:latin typeface="+mj-lt"/>
                <a:cs typeface="Calibri" pitchFamily="34" charset="0"/>
              </a:rPr>
              <a:t>Stuart </a:t>
            </a:r>
            <a:r>
              <a:rPr lang="tr-TR" sz="1900" b="1" dirty="0" err="1" smtClean="0">
                <a:latin typeface="+mj-lt"/>
                <a:cs typeface="Calibri" pitchFamily="34" charset="0"/>
              </a:rPr>
              <a:t>Hall</a:t>
            </a:r>
            <a:r>
              <a:rPr lang="tr-TR" sz="1900" b="1" dirty="0" smtClean="0">
                <a:latin typeface="+mj-lt"/>
                <a:cs typeface="Calibri" pitchFamily="34" charset="0"/>
              </a:rPr>
              <a:t> </a:t>
            </a:r>
            <a:r>
              <a:rPr lang="tr-TR" sz="1900" dirty="0" smtClean="0">
                <a:latin typeface="+mj-lt"/>
                <a:cs typeface="Calibri" pitchFamily="34" charset="0"/>
              </a:rPr>
              <a:t>üç tür temsil sisteminden bahsetmektedir. Bunlardan ilki, yansıtıcı temsil anlayışıdır. Dilin ayna gibi gerçek anlamı yansıttığını ileri sürer. İkincisi kastedici temsil anlayışıdır. Anlamı yazarın niyetiyle açıklar. Üçüncüsü ise anlamın inşa edildiğini söyleyen inşacı temsil sistemidir. İnşacı temsil yaklaşımının kökenleri yapısalcı kuramcıların çalışmalarında bulunabilir (</a:t>
            </a:r>
            <a:r>
              <a:rPr lang="tr-TR" sz="1900" dirty="0" err="1" smtClean="0">
                <a:latin typeface="+mj-lt"/>
                <a:cs typeface="Calibri" pitchFamily="34" charset="0"/>
              </a:rPr>
              <a:t>Hall</a:t>
            </a:r>
            <a:r>
              <a:rPr lang="tr-TR" sz="1900" dirty="0" smtClean="0">
                <a:latin typeface="+mj-lt"/>
                <a:cs typeface="Calibri" pitchFamily="34" charset="0"/>
              </a:rPr>
              <a:t>, 2017, s. 35-36). Yapısalcı kuramın gelişim sürecinde, </a:t>
            </a:r>
            <a:r>
              <a:rPr lang="tr-TR" sz="1900" dirty="0" err="1" smtClean="0">
                <a:latin typeface="+mj-lt"/>
                <a:cs typeface="Calibri" pitchFamily="34" charset="0"/>
              </a:rPr>
              <a:t>Ferdinand</a:t>
            </a:r>
            <a:r>
              <a:rPr lang="tr-TR" sz="1900" dirty="0" smtClean="0">
                <a:latin typeface="+mj-lt"/>
                <a:cs typeface="Calibri" pitchFamily="34" charset="0"/>
              </a:rPr>
              <a:t> de </a:t>
            </a:r>
            <a:r>
              <a:rPr lang="tr-TR" sz="1900" dirty="0" err="1" smtClean="0">
                <a:latin typeface="+mj-lt"/>
                <a:cs typeface="Calibri" pitchFamily="34" charset="0"/>
              </a:rPr>
              <a:t>Saussure</a:t>
            </a:r>
            <a:r>
              <a:rPr lang="tr-TR" sz="1900" dirty="0" smtClean="0">
                <a:latin typeface="+mj-lt"/>
                <a:cs typeface="Calibri" pitchFamily="34" charset="0"/>
              </a:rPr>
              <a:t>, Claude </a:t>
            </a:r>
            <a:r>
              <a:rPr lang="tr-TR" sz="1900" dirty="0" err="1" smtClean="0">
                <a:latin typeface="+mj-lt"/>
                <a:cs typeface="Calibri" pitchFamily="34" charset="0"/>
              </a:rPr>
              <a:t>Levi</a:t>
            </a:r>
            <a:r>
              <a:rPr lang="tr-TR" sz="1900" dirty="0" smtClean="0">
                <a:latin typeface="+mj-lt"/>
                <a:cs typeface="Calibri" pitchFamily="34" charset="0"/>
              </a:rPr>
              <a:t>-</a:t>
            </a:r>
            <a:r>
              <a:rPr lang="tr-TR" sz="1900" dirty="0" err="1" smtClean="0">
                <a:latin typeface="+mj-lt"/>
                <a:cs typeface="Calibri" pitchFamily="34" charset="0"/>
              </a:rPr>
              <a:t>Strauss</a:t>
            </a:r>
            <a:r>
              <a:rPr lang="tr-TR" sz="1900" dirty="0" smtClean="0">
                <a:latin typeface="+mj-lt"/>
                <a:cs typeface="Calibri" pitchFamily="34" charset="0"/>
              </a:rPr>
              <a:t> ve </a:t>
            </a:r>
            <a:r>
              <a:rPr lang="tr-TR" sz="1900" dirty="0" err="1" smtClean="0">
                <a:latin typeface="+mj-lt"/>
                <a:cs typeface="Calibri" pitchFamily="34" charset="0"/>
              </a:rPr>
              <a:t>Roland</a:t>
            </a:r>
            <a:r>
              <a:rPr lang="tr-TR" sz="1900" dirty="0" smtClean="0">
                <a:latin typeface="+mj-lt"/>
                <a:cs typeface="Calibri" pitchFamily="34" charset="0"/>
              </a:rPr>
              <a:t> </a:t>
            </a:r>
            <a:r>
              <a:rPr lang="tr-TR" sz="1900" dirty="0" err="1" smtClean="0">
                <a:latin typeface="+mj-lt"/>
                <a:cs typeface="Calibri" pitchFamily="34" charset="0"/>
              </a:rPr>
              <a:t>Barthes</a:t>
            </a:r>
            <a:r>
              <a:rPr lang="tr-TR" sz="1900" dirty="0" smtClean="0">
                <a:latin typeface="+mj-lt"/>
                <a:cs typeface="Calibri" pitchFamily="34" charset="0"/>
              </a:rPr>
              <a:t>  gibi teorisyenler önemli bir rol oynamıştır. </a:t>
            </a:r>
          </a:p>
          <a:p>
            <a:pPr algn="just">
              <a:lnSpc>
                <a:spcPct val="110000"/>
              </a:lnSpc>
              <a:spcBef>
                <a:spcPts val="385"/>
              </a:spcBef>
            </a:pPr>
            <a:r>
              <a:rPr lang="tr-TR" sz="1900" b="1" dirty="0" err="1" smtClean="0">
                <a:latin typeface="+mj-lt"/>
                <a:cs typeface="Calibri" pitchFamily="34" charset="0"/>
              </a:rPr>
              <a:t>Ferdinand</a:t>
            </a:r>
            <a:r>
              <a:rPr lang="tr-TR" sz="1900" b="1" dirty="0" smtClean="0">
                <a:latin typeface="+mj-lt"/>
                <a:cs typeface="Calibri" pitchFamily="34" charset="0"/>
              </a:rPr>
              <a:t> de </a:t>
            </a:r>
            <a:r>
              <a:rPr lang="tr-TR" sz="1900" b="1" dirty="0" err="1" smtClean="0">
                <a:latin typeface="+mj-lt"/>
                <a:cs typeface="Calibri" pitchFamily="34" charset="0"/>
              </a:rPr>
              <a:t>Saussure</a:t>
            </a:r>
            <a:r>
              <a:rPr lang="tr-TR" sz="1900" b="1" dirty="0" smtClean="0">
                <a:latin typeface="+mj-lt"/>
                <a:cs typeface="Calibri" pitchFamily="34" charset="0"/>
              </a:rPr>
              <a:t> </a:t>
            </a:r>
            <a:r>
              <a:rPr lang="tr-TR" sz="1900" dirty="0" smtClean="0">
                <a:latin typeface="+mj-lt"/>
                <a:cs typeface="Calibri" pitchFamily="34" charset="0"/>
              </a:rPr>
              <a:t>modern dilbilimin kurucusudur. </a:t>
            </a:r>
            <a:r>
              <a:rPr lang="tr-TR" sz="1900" dirty="0" err="1" smtClean="0">
                <a:latin typeface="+mj-lt"/>
                <a:cs typeface="Calibri" pitchFamily="34" charset="0"/>
              </a:rPr>
              <a:t>Saussure</a:t>
            </a:r>
            <a:r>
              <a:rPr lang="tr-TR" sz="1900" dirty="0" smtClean="0">
                <a:latin typeface="+mj-lt"/>
                <a:cs typeface="Calibri" pitchFamily="34" charset="0"/>
              </a:rPr>
              <a:t> dil ve söz arasında ikili bir ayrım yapmış; dilin toplumsal sözün ise bireysel olduğunu savunmuştur. </a:t>
            </a:r>
            <a:r>
              <a:rPr lang="tr-TR" sz="1900" dirty="0" err="1" smtClean="0">
                <a:latin typeface="+mj-lt"/>
                <a:cs typeface="Calibri" pitchFamily="34" charset="0"/>
              </a:rPr>
              <a:t>Saussure</a:t>
            </a:r>
            <a:r>
              <a:rPr lang="tr-TR" sz="1900" dirty="0" smtClean="0">
                <a:latin typeface="+mj-lt"/>
                <a:cs typeface="Calibri" pitchFamily="34" charset="0"/>
              </a:rPr>
              <a:t> dilin derin yapısını incelerken, sözü araştırma kapsamına dahil etmez. Böylelikle anlamı yaratanın konuşan ya da yazan özne olduğunu vurgulayan kastedici temsil anlayışından uzaklaşma </a:t>
            </a:r>
            <a:r>
              <a:rPr lang="tr-TR" sz="1900" dirty="0" smtClean="0">
                <a:latin typeface="+mj-lt"/>
                <a:cs typeface="Calibri" pitchFamily="34" charset="0"/>
              </a:rPr>
              <a:t>sunar (</a:t>
            </a:r>
            <a:r>
              <a:rPr lang="tr-TR" sz="1900" dirty="0" err="1" smtClean="0">
                <a:latin typeface="+mj-lt"/>
                <a:cs typeface="Calibri" pitchFamily="34" charset="0"/>
              </a:rPr>
              <a:t>Hall</a:t>
            </a:r>
            <a:r>
              <a:rPr lang="tr-TR" sz="1900" dirty="0" smtClean="0">
                <a:latin typeface="+mj-lt"/>
                <a:cs typeface="Calibri" pitchFamily="34" charset="0"/>
              </a:rPr>
              <a:t>, 2017, s. 46-47).</a:t>
            </a:r>
          </a:p>
          <a:p>
            <a:pPr algn="just">
              <a:lnSpc>
                <a:spcPct val="110000"/>
              </a:lnSpc>
              <a:spcBef>
                <a:spcPts val="385"/>
              </a:spcBef>
            </a:pPr>
            <a:r>
              <a:rPr lang="tr-TR" sz="1900" dirty="0" smtClean="0">
                <a:latin typeface="+mj-lt"/>
                <a:cs typeface="Calibri" pitchFamily="34" charset="0"/>
              </a:rPr>
              <a:t>Her dil göstergeler sisteminden oluşur. Gösterge ise gösteren ve gösterilen olarak ikiye ayrılır:  Gösteren (ses-görüntü) ve gösterilen (kavram). Burada göstergeyle ilişkili iki önemli nokta vurgulanır. Birincisi, gösteren ve gösterilen arasındaki ilişkinin keyfi olmasıdır. Gösterilen ve gösteren arasında doğal bir bağ yoktur. İkincisi ise göstergeler dil sistemi içinde diğer göstergelerle ilişkileri ve onlardan farklılıkları çerçevesinde anlam </a:t>
            </a:r>
            <a:r>
              <a:rPr lang="tr-TR" sz="1900" dirty="0" smtClean="0">
                <a:latin typeface="+mj-lt"/>
                <a:cs typeface="Calibri" pitchFamily="34" charset="0"/>
              </a:rPr>
              <a:t>kazanır (</a:t>
            </a:r>
            <a:r>
              <a:rPr lang="tr-TR" sz="1900" dirty="0" err="1" smtClean="0">
                <a:latin typeface="+mj-lt"/>
                <a:cs typeface="Calibri" pitchFamily="34" charset="0"/>
              </a:rPr>
              <a:t>Hall</a:t>
            </a:r>
            <a:r>
              <a:rPr lang="tr-TR" sz="1900" dirty="0" smtClean="0">
                <a:latin typeface="+mj-lt"/>
                <a:cs typeface="Calibri" pitchFamily="34" charset="0"/>
              </a:rPr>
              <a:t>, 2017).</a:t>
            </a:r>
            <a:endParaRPr lang="tr-TR" sz="1900" dirty="0" smtClean="0">
              <a:latin typeface="+mj-lt"/>
              <a:cs typeface="Times New Roman" pitchFamily="18" charset="0"/>
            </a:endParaRPr>
          </a:p>
          <a:p>
            <a:pPr algn="just">
              <a:buNone/>
            </a:pPr>
            <a:endParaRPr lang="tr-TR" sz="2400" dirty="0" smtClean="0">
              <a:latin typeface="Times New Roman" pitchFamily="18" charset="0"/>
              <a:cs typeface="Times New Roman" pitchFamily="18" charset="0"/>
            </a:endParaRP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0"/>
            <a:ext cx="7859216" cy="836712"/>
          </a:xfrm>
        </p:spPr>
        <p:txBody>
          <a:bodyPr>
            <a:normAutofit/>
          </a:bodyPr>
          <a:lstStyle/>
          <a:p>
            <a:r>
              <a:rPr lang="tr-TR" sz="2400" b="1" dirty="0" smtClean="0">
                <a:latin typeface="Times New Roman" pitchFamily="18" charset="0"/>
                <a:cs typeface="Times New Roman" pitchFamily="18" charset="0"/>
              </a:rPr>
              <a:t>YAPISALCI KURAMIN DAYANAKLARI</a:t>
            </a:r>
            <a:endParaRPr lang="tr-TR" sz="2400" b="1" dirty="0"/>
          </a:p>
        </p:txBody>
      </p:sp>
      <p:sp>
        <p:nvSpPr>
          <p:cNvPr id="3" name="2 İçerik Yer Tutucusu"/>
          <p:cNvSpPr>
            <a:spLocks noGrp="1"/>
          </p:cNvSpPr>
          <p:nvPr>
            <p:ph idx="1"/>
          </p:nvPr>
        </p:nvSpPr>
        <p:spPr>
          <a:xfrm>
            <a:off x="457200" y="836712"/>
            <a:ext cx="8229600" cy="6021288"/>
          </a:xfrm>
        </p:spPr>
        <p:txBody>
          <a:bodyPr>
            <a:noAutofit/>
          </a:bodyPr>
          <a:lstStyle/>
          <a:p>
            <a:pPr algn="just"/>
            <a:r>
              <a:rPr lang="tr-TR" sz="2000" b="1" dirty="0" smtClean="0">
                <a:latin typeface="+mj-lt"/>
                <a:cs typeface="Calibri" pitchFamily="34" charset="0"/>
              </a:rPr>
              <a:t>Claude Levi </a:t>
            </a:r>
            <a:r>
              <a:rPr lang="tr-TR" sz="2000" b="1" dirty="0" err="1" smtClean="0">
                <a:latin typeface="+mj-lt"/>
                <a:cs typeface="Calibri" pitchFamily="34" charset="0"/>
              </a:rPr>
              <a:t>Strauss</a:t>
            </a:r>
            <a:r>
              <a:rPr lang="tr-TR" sz="2000" b="1" dirty="0" smtClean="0">
                <a:latin typeface="+mj-lt"/>
                <a:cs typeface="Calibri" pitchFamily="34" charset="0"/>
              </a:rPr>
              <a:t> </a:t>
            </a:r>
            <a:r>
              <a:rPr lang="tr-TR" sz="2000" dirty="0" err="1" smtClean="0">
                <a:latin typeface="+mj-lt"/>
                <a:cs typeface="Calibri" pitchFamily="34" charset="0"/>
              </a:rPr>
              <a:t>Saussure’ün</a:t>
            </a:r>
            <a:r>
              <a:rPr lang="tr-TR" sz="2000" dirty="0" smtClean="0">
                <a:latin typeface="+mj-lt"/>
                <a:cs typeface="Calibri" pitchFamily="34" charset="0"/>
              </a:rPr>
              <a:t> dil kuramını yemek pişirme, giyim, akrabalık sistemleri, mitler ve masallar gibi kültürel süreçlere uyarlar. </a:t>
            </a:r>
            <a:r>
              <a:rPr lang="tr-TR" sz="2000" dirty="0" err="1" smtClean="0">
                <a:latin typeface="+mj-lt"/>
                <a:cs typeface="Calibri" pitchFamily="34" charset="0"/>
              </a:rPr>
              <a:t>Levi</a:t>
            </a:r>
            <a:r>
              <a:rPr lang="tr-TR" sz="2000" dirty="0" smtClean="0">
                <a:latin typeface="+mj-lt"/>
                <a:cs typeface="Calibri" pitchFamily="34" charset="0"/>
              </a:rPr>
              <a:t> </a:t>
            </a:r>
            <a:r>
              <a:rPr lang="tr-TR" sz="2000" dirty="0" err="1" smtClean="0">
                <a:latin typeface="+mj-lt"/>
                <a:cs typeface="Calibri" pitchFamily="34" charset="0"/>
              </a:rPr>
              <a:t>Strauss’a</a:t>
            </a:r>
            <a:r>
              <a:rPr lang="tr-TR" sz="2000" dirty="0" smtClean="0">
                <a:latin typeface="+mj-lt"/>
                <a:cs typeface="Calibri" pitchFamily="34" charset="0"/>
              </a:rPr>
              <a:t> göre, “kavramsal kategoriler inşa etmek, anlam üretiminin özüdür” ve bu sürecin temelinde ikili karşıtlık yapısı yatar. Örneğin A ve B kategorisinin anlamı birbiriyle ilişkisi çerçevesinde belirlenir. </a:t>
            </a:r>
            <a:r>
              <a:rPr lang="tr-TR" sz="2000" dirty="0" err="1" smtClean="0">
                <a:latin typeface="+mj-lt"/>
                <a:cs typeface="Calibri" pitchFamily="34" charset="0"/>
              </a:rPr>
              <a:t>A’nın</a:t>
            </a:r>
            <a:r>
              <a:rPr lang="tr-TR" sz="2000" dirty="0" smtClean="0">
                <a:latin typeface="+mj-lt"/>
                <a:cs typeface="Calibri" pitchFamily="34" charset="0"/>
              </a:rPr>
              <a:t> anlamlı olmasının nedeni B kategorisinin de olmasıdır. Yaradılış efsanesine bakıldığında, dünyayı anlamlandıran kültürel kategorilerin yaratımına dair ipuçları bulunabilir. Yaradılış efsanesinde karanlık aydınlıktan, toprak havadan ayrılır. Dünya kara ve su kategorilerine, su ise deniz suları (verimsiz) ve gök kubbe sularına, yağmur sularına (verimli) ayrılır. Bu sonuncu kategori, doğaya ait kategori kültüre özgü kavramları açıklamak ve bunların kültürel değil doğal görünmesi için kullanılır. Böylece doğal olan deniz suyu ve yağmur suyu arasındaki karşıtlık, kültürel olan verimli-verimsiz kategorilerini açıklamak için kullanılır (Fiske, 2003, s.153).</a:t>
            </a:r>
          </a:p>
          <a:p>
            <a:pPr algn="just"/>
            <a:r>
              <a:rPr lang="tr-TR" sz="2000" dirty="0" smtClean="0">
                <a:latin typeface="+mj-lt"/>
                <a:cs typeface="Calibri" pitchFamily="34" charset="0"/>
              </a:rPr>
              <a:t>Levi </a:t>
            </a:r>
            <a:r>
              <a:rPr lang="tr-TR" sz="2000" dirty="0" err="1" smtClean="0">
                <a:latin typeface="+mj-lt"/>
                <a:cs typeface="Calibri" pitchFamily="34" charset="0"/>
              </a:rPr>
              <a:t>Strauss</a:t>
            </a:r>
            <a:r>
              <a:rPr lang="tr-TR" sz="2000" dirty="0" smtClean="0">
                <a:latin typeface="+mj-lt"/>
                <a:cs typeface="Calibri" pitchFamily="34" charset="0"/>
              </a:rPr>
              <a:t>, birbiriyle karşıt yapıların niteliklerini paylaşan, sınırı geçen kategorilere ise kural dışı kategoriler adını verir. Bunlar iki tarafta da yer aldıkları için anlam olarak oldukça güçlüdür. Genelde tabular ya da kutsal kategoriler olarak örneklendirilirler (Fiske, 2003, s.154-155).</a:t>
            </a:r>
            <a:endParaRPr lang="tr-TR" sz="20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0"/>
            <a:ext cx="8229600" cy="6669360"/>
          </a:xfrm>
        </p:spPr>
        <p:txBody>
          <a:bodyPr>
            <a:normAutofit fontScale="25000" lnSpcReduction="20000"/>
          </a:bodyPr>
          <a:lstStyle/>
          <a:p>
            <a:pPr algn="just">
              <a:buNone/>
            </a:pPr>
            <a:endParaRPr lang="tr-TR" sz="7200" dirty="0" smtClean="0">
              <a:latin typeface="+mj-lt"/>
              <a:cs typeface="Calibri" pitchFamily="34" charset="0"/>
            </a:endParaRPr>
          </a:p>
          <a:p>
            <a:pPr algn="just">
              <a:lnSpc>
                <a:spcPct val="120000"/>
              </a:lnSpc>
            </a:pPr>
            <a:r>
              <a:rPr lang="tr-TR" sz="8000" dirty="0" smtClean="0">
                <a:latin typeface="+mj-lt"/>
                <a:cs typeface="Calibri" pitchFamily="34" charset="0"/>
              </a:rPr>
              <a:t>Yapısalcılık, kültürel varoluşun farklı bölümlerini benzer şekilde düzenleyen paralellikler arar. Örneğin uzamsal ilişkileri, hayvanlarla ilişkileri ve insanlarla ilişkileri kavramsallaştırırken bu paralellikler kurulabilir. Mekanı ev, çiftlik ve vahşi doğa olarak kategorileştirebiliriz. Hayvanlar da paralel kategorilere yerleştirilir: Ev hayvanı, çiftlik hayvanı ve vahşi hayvan. İnsanlar ise aile, sülale ve yabancı olarak kategorileştirilir. Her iki kategoride yer alan ama kategorilerden birine tam olarak uymayanlara aşırı anlam yüklenir. Örneğin fare evde yaşayabilir, ama ne ev hayvanı ne de çiftlik hayvanıdır. </a:t>
            </a:r>
            <a:endParaRPr lang="tr-TR" sz="8000" dirty="0" smtClean="0">
              <a:latin typeface="+mj-lt"/>
              <a:cs typeface="Calibri" pitchFamily="34" charset="0"/>
            </a:endParaRPr>
          </a:p>
          <a:p>
            <a:pPr algn="just">
              <a:lnSpc>
                <a:spcPct val="120000"/>
              </a:lnSpc>
            </a:pPr>
            <a:r>
              <a:rPr lang="tr-TR" sz="8000" dirty="0" smtClean="0">
                <a:latin typeface="+mj-lt"/>
                <a:cs typeface="Calibri" pitchFamily="34" charset="0"/>
              </a:rPr>
              <a:t>Ayrıca </a:t>
            </a:r>
            <a:r>
              <a:rPr lang="tr-TR" sz="8000" dirty="0" smtClean="0">
                <a:latin typeface="+mj-lt"/>
                <a:cs typeface="Calibri" pitchFamily="34" charset="0"/>
              </a:rPr>
              <a:t>ev hayvanlarının yenememesi ile aile bireylerinin evlenememesi arasında paralellik kurulur. Böylelikle hayvanlar, türler ve mekanlar arasındaki kategoriler önce kültürel olan akrabalık kategorilerini ve ardından daha soyut olan evlenilebilirlik, yenebilirlik kategorilerini doğallaştırmak için kullanılır.</a:t>
            </a:r>
          </a:p>
          <a:p>
            <a:pPr algn="just">
              <a:lnSpc>
                <a:spcPct val="120000"/>
              </a:lnSpc>
            </a:pPr>
            <a:r>
              <a:rPr lang="tr-TR" sz="8000" dirty="0" smtClean="0">
                <a:latin typeface="+mj-lt"/>
                <a:cs typeface="Calibri" pitchFamily="34" charset="0"/>
              </a:rPr>
              <a:t>Toplumlar kategoriler arasındaki geçişi kolaylaştırmak için sınır ritüelleri üretir. Örneğin doğum ve ölüm; bekarlık ve evlilik kategorileri arasında balayı, yas tutma gibi sınır ritüelleri yer alır. Bunun televizyondaki karşılığı ise tanıtım anonsları, kanal </a:t>
            </a:r>
            <a:r>
              <a:rPr lang="tr-TR" sz="8000" dirty="0" smtClean="0">
                <a:latin typeface="+mj-lt"/>
                <a:cs typeface="Calibri" pitchFamily="34" charset="0"/>
              </a:rPr>
              <a:t>adlarıdır </a:t>
            </a:r>
            <a:r>
              <a:rPr lang="tr-TR" sz="8000" dirty="0" smtClean="0">
                <a:latin typeface="+mj-lt"/>
                <a:cs typeface="Calibri" pitchFamily="34" charset="0"/>
              </a:rPr>
              <a:t>(Fiske, 2003, s.155-157)</a:t>
            </a:r>
          </a:p>
          <a:p>
            <a:pPr algn="just">
              <a:lnSpc>
                <a:spcPct val="120000"/>
              </a:lnSpc>
            </a:pPr>
            <a:endParaRPr lang="tr-TR" sz="6400" dirty="0" smtClean="0">
              <a:latin typeface="+mj-lt"/>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76672"/>
            <a:ext cx="8219256" cy="5760640"/>
          </a:xfrm>
        </p:spPr>
        <p:txBody>
          <a:bodyPr>
            <a:normAutofit fontScale="92500" lnSpcReduction="20000"/>
          </a:bodyPr>
          <a:lstStyle/>
          <a:p>
            <a:pPr algn="just"/>
            <a:endParaRPr lang="tr-TR" sz="2200" dirty="0" smtClean="0">
              <a:latin typeface="+mj-lt"/>
              <a:cs typeface="Calibri" pitchFamily="34" charset="0"/>
            </a:endParaRPr>
          </a:p>
          <a:p>
            <a:pPr algn="just">
              <a:lnSpc>
                <a:spcPct val="110000"/>
              </a:lnSpc>
            </a:pPr>
            <a:r>
              <a:rPr lang="tr-TR" sz="2200" dirty="0" smtClean="0">
                <a:latin typeface="+mj-lt"/>
                <a:cs typeface="Calibri" pitchFamily="34" charset="0"/>
              </a:rPr>
              <a:t>Levi </a:t>
            </a:r>
            <a:r>
              <a:rPr lang="tr-TR" sz="2200" dirty="0" err="1" smtClean="0">
                <a:latin typeface="+mj-lt"/>
                <a:cs typeface="Calibri" pitchFamily="34" charset="0"/>
              </a:rPr>
              <a:t>Strauss</a:t>
            </a:r>
            <a:r>
              <a:rPr lang="tr-TR" sz="2200" dirty="0" smtClean="0">
                <a:latin typeface="+mj-lt"/>
                <a:cs typeface="Calibri" pitchFamily="34" charset="0"/>
              </a:rPr>
              <a:t>, </a:t>
            </a:r>
            <a:r>
              <a:rPr lang="tr-TR" sz="2200" i="1" dirty="0" smtClean="0">
                <a:latin typeface="+mj-lt"/>
                <a:cs typeface="Calibri" pitchFamily="34" charset="0"/>
              </a:rPr>
              <a:t>Çiğ ve Pişmiş</a:t>
            </a:r>
            <a:r>
              <a:rPr lang="tr-TR" sz="2200" dirty="0" smtClean="0">
                <a:latin typeface="+mj-lt"/>
                <a:cs typeface="Calibri" pitchFamily="34" charset="0"/>
              </a:rPr>
              <a:t> adlı kitabında yiyecek ve yemek pişirmeyi kültürel dönüşümler için eğretileme olarak kullanır. Örneğin yemek pişirme açısından da bir ayrım saptanabilir. Kavurma ve kaynatma arasında bir farklılaşma söz konusudur. Kavurma, kaynatmadan daha değerli görülür. Kaynatma yiyeceği çoğaltır, kavurma ise israf eder. Bu nedenle kavurma ete daha yüksek bir statü verilir. Kavurma eti, üst sınıflar tüketirken kaynatılmış eti çocuk, hasta ve kadınlar gibi toplumda daha düşük statüde görülen kişiler yer (158-159).</a:t>
            </a:r>
          </a:p>
          <a:p>
            <a:pPr algn="just">
              <a:lnSpc>
                <a:spcPct val="110000"/>
              </a:lnSpc>
              <a:buNone/>
            </a:pPr>
            <a:r>
              <a:rPr lang="tr-TR" sz="2200" b="1" dirty="0" smtClean="0">
                <a:latin typeface="+mj-lt"/>
                <a:cs typeface="Calibri" pitchFamily="34" charset="0"/>
              </a:rPr>
              <a:t>     MİTLERİN YAPISI</a:t>
            </a:r>
          </a:p>
          <a:p>
            <a:pPr algn="just">
              <a:lnSpc>
                <a:spcPct val="110000"/>
              </a:lnSpc>
            </a:pPr>
            <a:r>
              <a:rPr lang="tr-TR" sz="2200" dirty="0" smtClean="0">
                <a:latin typeface="+mj-lt"/>
                <a:cs typeface="Calibri" pitchFamily="34" charset="0"/>
              </a:rPr>
              <a:t>Levi </a:t>
            </a:r>
            <a:r>
              <a:rPr lang="tr-TR" sz="2200" dirty="0" err="1" smtClean="0">
                <a:latin typeface="+mj-lt"/>
                <a:cs typeface="Calibri" pitchFamily="34" charset="0"/>
              </a:rPr>
              <a:t>Strauss’a</a:t>
            </a:r>
            <a:r>
              <a:rPr lang="tr-TR" sz="2200" dirty="0" smtClean="0">
                <a:latin typeface="+mj-lt"/>
                <a:cs typeface="Calibri" pitchFamily="34" charset="0"/>
              </a:rPr>
              <a:t> göre mitler öykü olarak tanımlanabilir ve endişe giderici bir işlev görürler. Mitlerin temelinde aynı derin yapıyı görmek mümkündür. İkili karşıtlık yapısında doğal olarak var olan çelişkilerle ilişkili anlam oluştururlar. Bu çelişkiler çözümlenmese de(çünkü uzlaşmazdır) onlarla birlikte yaşama yolları sunarlar. Böylelikle çelişkiler yıkıcı hale gelmezler. </a:t>
            </a:r>
          </a:p>
          <a:p>
            <a:pPr algn="just">
              <a:lnSpc>
                <a:spcPct val="110000"/>
              </a:lnSpc>
            </a:pPr>
            <a:r>
              <a:rPr lang="tr-TR" sz="2200" dirty="0" err="1" smtClean="0">
                <a:latin typeface="+mj-lt"/>
                <a:cs typeface="Calibri" pitchFamily="34" charset="0"/>
              </a:rPr>
              <a:t>Levi</a:t>
            </a:r>
            <a:r>
              <a:rPr lang="tr-TR" sz="2200" dirty="0" smtClean="0">
                <a:latin typeface="+mj-lt"/>
                <a:cs typeface="Calibri" pitchFamily="34" charset="0"/>
              </a:rPr>
              <a:t> </a:t>
            </a:r>
            <a:r>
              <a:rPr lang="tr-TR" sz="2200" dirty="0" err="1" smtClean="0">
                <a:latin typeface="+mj-lt"/>
                <a:cs typeface="Calibri" pitchFamily="34" charset="0"/>
              </a:rPr>
              <a:t>Strauss’un</a:t>
            </a:r>
            <a:r>
              <a:rPr lang="tr-TR" sz="2200" dirty="0" smtClean="0">
                <a:latin typeface="+mj-lt"/>
                <a:cs typeface="Calibri" pitchFamily="34" charset="0"/>
              </a:rPr>
              <a:t> mit çözümlemesi kitle iletişim araçlarının ürünlerine uyarlanabilir. </a:t>
            </a:r>
            <a:r>
              <a:rPr lang="tr-TR" sz="2200" dirty="0" smtClean="0">
                <a:latin typeface="+mj-lt"/>
                <a:cs typeface="Calibri" pitchFamily="34" charset="0"/>
              </a:rPr>
              <a:t>Mitlerin ilkel toplumda gördüğü işlevle kitle iletişim araçlarının işlevi benzeşir. Örneğin </a:t>
            </a:r>
            <a:r>
              <a:rPr lang="tr-TR" sz="2200" dirty="0" smtClean="0">
                <a:latin typeface="+mj-lt"/>
                <a:cs typeface="Calibri" pitchFamily="34" charset="0"/>
              </a:rPr>
              <a:t>western filmleri western mitinin özgül versiyonunu oluşturur. İkili karşıtlık yapısıyla sayısız western üretilir.</a:t>
            </a:r>
          </a:p>
          <a:p>
            <a:pPr algn="just">
              <a:lnSpc>
                <a:spcPct val="120000"/>
              </a:lnSpc>
              <a:buNone/>
            </a:pPr>
            <a:endParaRPr lang="tr-TR" sz="1600" dirty="0" smtClean="0">
              <a:latin typeface="+mj-lt"/>
              <a:cs typeface="Calibri" pitchFamily="34" charset="0"/>
            </a:endParaRPr>
          </a:p>
          <a:p>
            <a:pPr algn="just">
              <a:lnSpc>
                <a:spcPct val="120000"/>
              </a:lnSpc>
            </a:pPr>
            <a:endParaRPr lang="tr-TR" sz="2400" b="1" dirty="0" smtClean="0">
              <a:cs typeface="Calibri" pitchFamily="34" charset="0"/>
            </a:endParaRPr>
          </a:p>
          <a:p>
            <a:pPr>
              <a:lnSpc>
                <a:spcPct val="120000"/>
              </a:lnSpc>
            </a:pPr>
            <a:endParaRPr lang="tr-TR" sz="2400" u="sng" dirty="0" smtClean="0">
              <a:cs typeface="Calibri" pitchFamily="34" charset="0"/>
            </a:endParaRPr>
          </a:p>
          <a:p>
            <a:pPr algn="just">
              <a:lnSpc>
                <a:spcPct val="120000"/>
              </a:lnSpc>
            </a:pPr>
            <a:endParaRPr lang="tr-TR" sz="11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504056"/>
          </a:xfrm>
        </p:spPr>
        <p:txBody>
          <a:bodyPr>
            <a:normAutofit/>
          </a:bodyPr>
          <a:lstStyle/>
          <a:p>
            <a:r>
              <a:rPr lang="tr-TR" sz="2400" b="1" dirty="0" smtClean="0">
                <a:latin typeface="Calibri" pitchFamily="34" charset="0"/>
                <a:cs typeface="Calibri" pitchFamily="34" charset="0"/>
              </a:rPr>
              <a:t>MİTLERİN YAPISI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620688"/>
            <a:ext cx="8229600" cy="6237312"/>
          </a:xfrm>
        </p:spPr>
        <p:txBody>
          <a:bodyPr>
            <a:normAutofit fontScale="40000" lnSpcReduction="20000"/>
          </a:bodyPr>
          <a:lstStyle/>
          <a:p>
            <a:pPr algn="just">
              <a:lnSpc>
                <a:spcPct val="120000"/>
              </a:lnSpc>
            </a:pPr>
            <a:r>
              <a:rPr lang="tr-TR" sz="4500" dirty="0" smtClean="0">
                <a:latin typeface="+mj-lt"/>
                <a:cs typeface="Calibri" pitchFamily="34" charset="0"/>
              </a:rPr>
              <a:t>Levi </a:t>
            </a:r>
            <a:r>
              <a:rPr lang="tr-TR" sz="4500" dirty="0" err="1" smtClean="0">
                <a:latin typeface="+mj-lt"/>
                <a:cs typeface="Calibri" pitchFamily="34" charset="0"/>
              </a:rPr>
              <a:t>Strauss</a:t>
            </a:r>
            <a:r>
              <a:rPr lang="tr-TR" sz="4500" dirty="0" smtClean="0">
                <a:latin typeface="+mj-lt"/>
                <a:cs typeface="Calibri" pitchFamily="34" charset="0"/>
              </a:rPr>
              <a:t> ilkel toplumun mitleriyle ilgilenirken, </a:t>
            </a:r>
            <a:r>
              <a:rPr lang="tr-TR" sz="4500" dirty="0" err="1" smtClean="0">
                <a:latin typeface="+mj-lt"/>
                <a:cs typeface="Calibri" pitchFamily="34" charset="0"/>
              </a:rPr>
              <a:t>Roland</a:t>
            </a:r>
            <a:r>
              <a:rPr lang="tr-TR" sz="4500" dirty="0" smtClean="0">
                <a:latin typeface="+mj-lt"/>
                <a:cs typeface="Calibri" pitchFamily="34" charset="0"/>
              </a:rPr>
              <a:t> </a:t>
            </a:r>
            <a:r>
              <a:rPr lang="tr-TR" sz="4500" dirty="0" err="1" smtClean="0">
                <a:latin typeface="+mj-lt"/>
                <a:cs typeface="Calibri" pitchFamily="34" charset="0"/>
              </a:rPr>
              <a:t>Barthes</a:t>
            </a:r>
            <a:r>
              <a:rPr lang="tr-TR" sz="4500" dirty="0" smtClean="0">
                <a:latin typeface="+mj-lt"/>
                <a:cs typeface="Calibri" pitchFamily="34" charset="0"/>
              </a:rPr>
              <a:t> 20.y.y. kapitalist toplumunun mitleriyle ilgilenmiştir. </a:t>
            </a:r>
            <a:r>
              <a:rPr lang="tr-TR" sz="4500" dirty="0" err="1" smtClean="0">
                <a:latin typeface="+mj-lt"/>
                <a:cs typeface="Calibri" pitchFamily="34" charset="0"/>
              </a:rPr>
              <a:t>Barthes</a:t>
            </a:r>
            <a:r>
              <a:rPr lang="tr-TR" sz="4500" dirty="0" smtClean="0">
                <a:latin typeface="+mj-lt"/>
                <a:cs typeface="Calibri" pitchFamily="34" charset="0"/>
              </a:rPr>
              <a:t>, </a:t>
            </a:r>
            <a:r>
              <a:rPr lang="tr-TR" sz="4500" i="1" dirty="0" smtClean="0">
                <a:latin typeface="+mj-lt"/>
                <a:cs typeface="Calibri" pitchFamily="34" charset="0"/>
              </a:rPr>
              <a:t>Mitolojiler</a:t>
            </a:r>
            <a:r>
              <a:rPr lang="tr-TR" sz="4500" dirty="0" smtClean="0">
                <a:latin typeface="+mj-lt"/>
                <a:cs typeface="Calibri" pitchFamily="34" charset="0"/>
              </a:rPr>
              <a:t> adlı kitabında (1973) mitleri hakim sınıfın çıkarlarını ileten ve bu çıkarlara hizmet eden yapılar olarak tanımlamaktadır. </a:t>
            </a:r>
            <a:r>
              <a:rPr lang="tr-TR" sz="4500" dirty="0" smtClean="0">
                <a:latin typeface="+mj-lt"/>
                <a:cs typeface="Calibri" pitchFamily="34" charset="0"/>
              </a:rPr>
              <a:t>Örneğin </a:t>
            </a:r>
            <a:r>
              <a:rPr lang="tr-TR" sz="4500" dirty="0" smtClean="0">
                <a:latin typeface="+mj-lt"/>
                <a:cs typeface="Calibri" pitchFamily="34" charset="0"/>
              </a:rPr>
              <a:t>Fransız askeri üniforması içinde bayrağı selamlayan siyah bir erkeğe yer veren dergi kapağı, sömürgeciliği destekleyen bir ideoloji barındırır (Fiske, 2003, s. 170-171; </a:t>
            </a:r>
            <a:r>
              <a:rPr lang="tr-TR" sz="4500" dirty="0" err="1" smtClean="0">
                <a:latin typeface="+mj-lt"/>
                <a:cs typeface="Calibri" pitchFamily="34" charset="0"/>
              </a:rPr>
              <a:t>Smith</a:t>
            </a:r>
            <a:r>
              <a:rPr lang="tr-TR" sz="4500" dirty="0" smtClean="0">
                <a:latin typeface="+mj-lt"/>
                <a:cs typeface="Calibri" pitchFamily="34" charset="0"/>
              </a:rPr>
              <a:t>, 2007, s.151).</a:t>
            </a:r>
          </a:p>
          <a:p>
            <a:pPr algn="just">
              <a:lnSpc>
                <a:spcPct val="120000"/>
              </a:lnSpc>
            </a:pPr>
            <a:r>
              <a:rPr lang="tr-TR" sz="4500" b="1" i="1" dirty="0" smtClean="0">
                <a:latin typeface="+mj-lt"/>
                <a:cs typeface="Calibri" pitchFamily="34" charset="0"/>
              </a:rPr>
              <a:t>SEARCHERS </a:t>
            </a:r>
            <a:r>
              <a:rPr lang="tr-TR" sz="4500" b="1" dirty="0" smtClean="0">
                <a:latin typeface="+mj-lt"/>
                <a:cs typeface="Calibri" pitchFamily="34" charset="0"/>
              </a:rPr>
              <a:t>(</a:t>
            </a:r>
            <a:r>
              <a:rPr lang="tr-TR" sz="4500" b="1" i="1" dirty="0" smtClean="0">
                <a:latin typeface="+mj-lt"/>
                <a:cs typeface="Calibri" pitchFamily="34" charset="0"/>
              </a:rPr>
              <a:t>ARAYICILAR</a:t>
            </a:r>
            <a:r>
              <a:rPr lang="tr-TR" sz="4500" b="1" dirty="0" smtClean="0">
                <a:latin typeface="+mj-lt"/>
                <a:cs typeface="Calibri" pitchFamily="34" charset="0"/>
              </a:rPr>
              <a:t>/</a:t>
            </a:r>
            <a:r>
              <a:rPr lang="tr-TR" sz="4500" b="1" i="1" dirty="0" smtClean="0">
                <a:latin typeface="+mj-lt"/>
                <a:cs typeface="Calibri" pitchFamily="34" charset="0"/>
              </a:rPr>
              <a:t>ÇÖL ASLANI</a:t>
            </a:r>
            <a:r>
              <a:rPr lang="tr-TR" sz="4500" b="1" dirty="0" smtClean="0">
                <a:latin typeface="+mj-lt"/>
                <a:cs typeface="Calibri" pitchFamily="34" charset="0"/>
              </a:rPr>
              <a:t>, JOHN FORD</a:t>
            </a:r>
            <a:r>
              <a:rPr lang="tr-TR" sz="4500" b="1" i="1" dirty="0" smtClean="0">
                <a:latin typeface="+mj-lt"/>
                <a:cs typeface="Calibri" pitchFamily="34" charset="0"/>
              </a:rPr>
              <a:t>, </a:t>
            </a:r>
            <a:r>
              <a:rPr lang="tr-TR" sz="4500" b="1" dirty="0" smtClean="0">
                <a:latin typeface="+mj-lt"/>
                <a:cs typeface="Calibri" pitchFamily="34" charset="0"/>
              </a:rPr>
              <a:t>1956) FİLMİNİN YAPISAL </a:t>
            </a:r>
            <a:r>
              <a:rPr lang="tr-TR" sz="4500" b="1" dirty="0" smtClean="0">
                <a:latin typeface="+mj-lt"/>
                <a:cs typeface="Calibri" pitchFamily="34" charset="0"/>
              </a:rPr>
              <a:t>ANALİZİ</a:t>
            </a:r>
            <a:r>
              <a:rPr lang="tr-TR" sz="4500" b="1" dirty="0" smtClean="0">
                <a:latin typeface="+mj-lt"/>
                <a:cs typeface="Calibri" pitchFamily="34" charset="0"/>
              </a:rPr>
              <a:t> </a:t>
            </a:r>
            <a:r>
              <a:rPr lang="tr-TR" sz="4800" dirty="0" smtClean="0">
                <a:cs typeface="Calibri" pitchFamily="34" charset="0"/>
              </a:rPr>
              <a:t>(Film analizi için bkz. Fiske, 2003, s. 162-166).</a:t>
            </a:r>
            <a:endParaRPr lang="tr-TR" sz="4500" b="1" dirty="0" smtClean="0">
              <a:latin typeface="+mj-lt"/>
              <a:cs typeface="Calibri" pitchFamily="34" charset="0"/>
            </a:endParaRPr>
          </a:p>
          <a:p>
            <a:pPr algn="just">
              <a:lnSpc>
                <a:spcPct val="120000"/>
              </a:lnSpc>
            </a:pPr>
            <a:r>
              <a:rPr lang="tr-TR" sz="4500" dirty="0" smtClean="0">
                <a:latin typeface="+mj-lt"/>
                <a:cs typeface="Calibri" pitchFamily="34" charset="0"/>
              </a:rPr>
              <a:t>Western </a:t>
            </a:r>
            <a:r>
              <a:rPr lang="tr-TR" sz="4500" dirty="0" smtClean="0">
                <a:latin typeface="+mj-lt"/>
                <a:cs typeface="Calibri" pitchFamily="34" charset="0"/>
              </a:rPr>
              <a:t>filmleri Amerikan mitinin karşıtlıklar çerçevesinde nasıl ortaya çıktığını araştırmaya olanak sağlar. En temel mit; vahşi topraklara uygarlık getirme misyonudur. Şimdi </a:t>
            </a:r>
            <a:r>
              <a:rPr lang="tr-TR" sz="4500" i="1" dirty="0" smtClean="0">
                <a:latin typeface="+mj-lt"/>
                <a:cs typeface="Calibri" pitchFamily="34" charset="0"/>
              </a:rPr>
              <a:t>Arayıcılar</a:t>
            </a:r>
            <a:r>
              <a:rPr lang="tr-TR" sz="4500" dirty="0" smtClean="0">
                <a:latin typeface="+mj-lt"/>
                <a:cs typeface="Calibri" pitchFamily="34" charset="0"/>
              </a:rPr>
              <a:t> filmi aracılığıyla bu mitin nasıl inşa edildiğine bakalım:  Filmin ilk çekiminde terk edilmiş çorak bir arazideki çiftlik evi gösterilir. Daha sonra çiftliğin açık kapısından yaklaşmakta olan bir atlı figür görülür. Bu kişi, yıllardır evden uzakta olan </a:t>
            </a:r>
            <a:r>
              <a:rPr lang="tr-TR" sz="4500" dirty="0" err="1" smtClean="0">
                <a:latin typeface="+mj-lt"/>
                <a:cs typeface="Calibri" pitchFamily="34" charset="0"/>
              </a:rPr>
              <a:t>Ethan</a:t>
            </a:r>
            <a:r>
              <a:rPr lang="tr-TR" sz="4500" dirty="0" smtClean="0">
                <a:latin typeface="+mj-lt"/>
                <a:cs typeface="Calibri" pitchFamily="34" charset="0"/>
              </a:rPr>
              <a:t> amca (John </a:t>
            </a:r>
            <a:r>
              <a:rPr lang="tr-TR" sz="4500" dirty="0" err="1" smtClean="0">
                <a:latin typeface="+mj-lt"/>
                <a:cs typeface="Calibri" pitchFamily="34" charset="0"/>
              </a:rPr>
              <a:t>Wayne</a:t>
            </a:r>
            <a:r>
              <a:rPr lang="tr-TR" sz="4500" dirty="0" smtClean="0">
                <a:latin typeface="+mj-lt"/>
                <a:cs typeface="Calibri" pitchFamily="34" charset="0"/>
              </a:rPr>
              <a:t>)’dır. Aile hep birlikte akşam yemeği yerken çiftliğin açık kapısından bir diğer atlı figürü görülür. Bu kişi atından bir yerli gibi inen </a:t>
            </a:r>
            <a:r>
              <a:rPr lang="tr-TR" sz="4500" dirty="0" err="1" smtClean="0">
                <a:latin typeface="+mj-lt"/>
                <a:cs typeface="Calibri" pitchFamily="34" charset="0"/>
              </a:rPr>
              <a:t>Marty’dir</a:t>
            </a:r>
            <a:r>
              <a:rPr lang="tr-TR" sz="4500" dirty="0" smtClean="0">
                <a:latin typeface="+mj-lt"/>
                <a:cs typeface="Calibri" pitchFamily="34" charset="0"/>
              </a:rPr>
              <a:t>. </a:t>
            </a:r>
            <a:r>
              <a:rPr lang="tr-TR" sz="4500" dirty="0" err="1" smtClean="0">
                <a:latin typeface="+mj-lt"/>
                <a:cs typeface="Calibri" pitchFamily="34" charset="0"/>
              </a:rPr>
              <a:t>Ethan</a:t>
            </a:r>
            <a:r>
              <a:rPr lang="tr-TR" sz="4500" dirty="0" smtClean="0">
                <a:latin typeface="+mj-lt"/>
                <a:cs typeface="Calibri" pitchFamily="34" charset="0"/>
              </a:rPr>
              <a:t> </a:t>
            </a:r>
            <a:r>
              <a:rPr lang="tr-TR" sz="4500" dirty="0" err="1" smtClean="0">
                <a:latin typeface="+mj-lt"/>
                <a:cs typeface="Calibri" pitchFamily="34" charset="0"/>
              </a:rPr>
              <a:t>Marty’i</a:t>
            </a:r>
            <a:r>
              <a:rPr lang="tr-TR" sz="4500" dirty="0" smtClean="0">
                <a:latin typeface="+mj-lt"/>
                <a:cs typeface="Calibri" pitchFamily="34" charset="0"/>
              </a:rPr>
              <a:t> sert bakışlarla süzerek, “seni melez sanabilirdim” der.  Daha sonra onun büyükannesinin bir </a:t>
            </a:r>
            <a:r>
              <a:rPr lang="tr-TR" sz="4500" dirty="0" err="1" smtClean="0">
                <a:latin typeface="+mj-lt"/>
                <a:cs typeface="Calibri" pitchFamily="34" charset="0"/>
              </a:rPr>
              <a:t>Cherokee</a:t>
            </a:r>
            <a:r>
              <a:rPr lang="tr-TR" sz="4500" dirty="0" smtClean="0">
                <a:latin typeface="+mj-lt"/>
                <a:cs typeface="Calibri" pitchFamily="34" charset="0"/>
              </a:rPr>
              <a:t> (yerli) olduğu öğrenilir. Filmin ilk birkaç dakikası içinde anlatı açısından önemli olan ikili karşıtlık yapısı inşa edilir. Filmin geri kalan bölümünde ise yerliler çiftliğe saldırır, ailenin genç kızı </a:t>
            </a:r>
            <a:r>
              <a:rPr lang="tr-TR" sz="4500" dirty="0" err="1" smtClean="0">
                <a:latin typeface="+mj-lt"/>
                <a:cs typeface="Calibri" pitchFamily="34" charset="0"/>
              </a:rPr>
              <a:t>Lucy’i</a:t>
            </a:r>
            <a:r>
              <a:rPr lang="tr-TR" sz="4500" dirty="0" smtClean="0">
                <a:latin typeface="+mj-lt"/>
                <a:cs typeface="Calibri" pitchFamily="34" charset="0"/>
              </a:rPr>
              <a:t> (</a:t>
            </a:r>
            <a:r>
              <a:rPr lang="tr-TR" sz="4500" dirty="0" err="1" smtClean="0">
                <a:latin typeface="+mj-lt"/>
                <a:cs typeface="Calibri" pitchFamily="34" charset="0"/>
              </a:rPr>
              <a:t>Natali</a:t>
            </a:r>
            <a:r>
              <a:rPr lang="tr-TR" sz="4500" dirty="0" smtClean="0">
                <a:latin typeface="+mj-lt"/>
                <a:cs typeface="Calibri" pitchFamily="34" charset="0"/>
              </a:rPr>
              <a:t> </a:t>
            </a:r>
            <a:r>
              <a:rPr lang="tr-TR" sz="4500" dirty="0" err="1" smtClean="0">
                <a:latin typeface="+mj-lt"/>
                <a:cs typeface="Calibri" pitchFamily="34" charset="0"/>
              </a:rPr>
              <a:t>Wood</a:t>
            </a:r>
            <a:r>
              <a:rPr lang="tr-TR" sz="4500" dirty="0" smtClean="0">
                <a:latin typeface="+mj-lt"/>
                <a:cs typeface="Calibri" pitchFamily="34" charset="0"/>
              </a:rPr>
              <a:t>) kaçırır; </a:t>
            </a:r>
            <a:r>
              <a:rPr lang="tr-TR" sz="4500" dirty="0" err="1" smtClean="0">
                <a:latin typeface="+mj-lt"/>
                <a:cs typeface="Calibri" pitchFamily="34" charset="0"/>
              </a:rPr>
              <a:t>Ethan</a:t>
            </a:r>
            <a:r>
              <a:rPr lang="tr-TR" sz="4500" dirty="0" smtClean="0">
                <a:latin typeface="+mj-lt"/>
                <a:cs typeface="Calibri" pitchFamily="34" charset="0"/>
              </a:rPr>
              <a:t> ile </a:t>
            </a:r>
            <a:r>
              <a:rPr lang="tr-TR" sz="4500" dirty="0" err="1" smtClean="0">
                <a:latin typeface="+mj-lt"/>
                <a:cs typeface="Calibri" pitchFamily="34" charset="0"/>
              </a:rPr>
              <a:t>Marty</a:t>
            </a:r>
            <a:r>
              <a:rPr lang="tr-TR" sz="4500" dirty="0" smtClean="0">
                <a:latin typeface="+mj-lt"/>
                <a:cs typeface="Calibri" pitchFamily="34" charset="0"/>
              </a:rPr>
              <a:t> bütün anlaşmazlıklarına rağmen </a:t>
            </a:r>
            <a:r>
              <a:rPr lang="tr-TR" sz="4500" dirty="0" err="1" smtClean="0">
                <a:latin typeface="+mj-lt"/>
                <a:cs typeface="Calibri" pitchFamily="34" charset="0"/>
              </a:rPr>
              <a:t>Lucy’i</a:t>
            </a:r>
            <a:r>
              <a:rPr lang="tr-TR" sz="4500" dirty="0" smtClean="0">
                <a:latin typeface="+mj-lt"/>
                <a:cs typeface="Calibri" pitchFamily="34" charset="0"/>
              </a:rPr>
              <a:t> birlikte ararlar. Sonunda yıllar geçse de </a:t>
            </a:r>
            <a:r>
              <a:rPr lang="tr-TR" sz="4500" dirty="0" err="1" smtClean="0">
                <a:latin typeface="+mj-lt"/>
                <a:cs typeface="Calibri" pitchFamily="34" charset="0"/>
              </a:rPr>
              <a:t>Lucy’i</a:t>
            </a:r>
            <a:r>
              <a:rPr lang="tr-TR" sz="4500" dirty="0" smtClean="0">
                <a:latin typeface="+mj-lt"/>
                <a:cs typeface="Calibri" pitchFamily="34" charset="0"/>
              </a:rPr>
              <a:t> bulur ve çiftliğe geri </a:t>
            </a:r>
            <a:r>
              <a:rPr lang="tr-TR" sz="4500" dirty="0" smtClean="0">
                <a:latin typeface="+mj-lt"/>
                <a:cs typeface="Calibri" pitchFamily="34" charset="0"/>
              </a:rPr>
              <a:t>getirirler.</a:t>
            </a:r>
            <a:endParaRPr lang="tr-TR" sz="4500" dirty="0" smtClean="0">
              <a:latin typeface="+mj-lt"/>
              <a:cs typeface="Calibri" pitchFamily="34" charset="0"/>
            </a:endParaRPr>
          </a:p>
          <a:p>
            <a:pPr algn="just">
              <a:lnSpc>
                <a:spcPct val="120000"/>
              </a:lnSpc>
              <a:buNone/>
            </a:pPr>
            <a:endParaRPr lang="tr-TR" sz="2600" b="1"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908720"/>
          </a:xfrm>
        </p:spPr>
        <p:txBody>
          <a:bodyPr>
            <a:normAutofit/>
          </a:bodyPr>
          <a:lstStyle/>
          <a:p>
            <a:r>
              <a:rPr lang="tr-TR" sz="2400" b="1" dirty="0" smtClean="0">
                <a:latin typeface="Calibri" pitchFamily="34" charset="0"/>
                <a:cs typeface="Calibri" pitchFamily="34" charset="0"/>
              </a:rPr>
              <a:t>ARAYICILAR FİLMİNİN YAPISAL ANALİZİ</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67544" y="620688"/>
            <a:ext cx="8229600" cy="6048672"/>
          </a:xfrm>
        </p:spPr>
        <p:txBody>
          <a:bodyPr>
            <a:noAutofit/>
          </a:bodyPr>
          <a:lstStyle/>
          <a:p>
            <a:pPr algn="just"/>
            <a:r>
              <a:rPr lang="tr-TR" sz="2000" dirty="0" smtClean="0">
                <a:latin typeface="+mj-lt"/>
                <a:cs typeface="Calibri" pitchFamily="34" charset="0"/>
              </a:rPr>
              <a:t>Filmin mitsel anlatısının ikili karşıtlık yapısına dayandığını söylemek mümkündür. İlk çekimde çiftlik/kıraç alan karşıtlığı kurulur ve bu karşıtlıkla bağlantılı biçimde daha soyut kategoriler olan;  gelişmiş Doğu/el değmemiş Batı; beyazlar/yerliler; yasa-düzen/anarşi; insanlık/zalimlik; dişilik/erillik ve toplum ve birey arasındaki karşıtlıklar somutlaşır. En temel, derindeki karşıtlık ise kültür/doğa karşıtlığıdır. Bu karşıtlıkların ürettiği anlamlar doğayı sonuna kadar sömürgeleştirilmesi gereken bir toprak parçası olarak gören beyaz, ataerkil, kapitalist ve emperyalist ideolojiyi meşrulaştırır.</a:t>
            </a:r>
          </a:p>
          <a:p>
            <a:pPr algn="just"/>
            <a:r>
              <a:rPr lang="tr-TR" sz="2000" dirty="0" smtClean="0">
                <a:latin typeface="+mj-lt"/>
                <a:cs typeface="Calibri" pitchFamily="34" charset="0"/>
              </a:rPr>
              <a:t>Ancak karşıtlıklar her zaman bu şekilde kurulmaz. Yapının olumsuz tarafındaki değerler değişebilir. </a:t>
            </a:r>
          </a:p>
          <a:p>
            <a:pPr algn="just"/>
            <a:r>
              <a:rPr lang="tr-TR" sz="2000" dirty="0" err="1" smtClean="0">
                <a:latin typeface="+mj-lt"/>
                <a:cs typeface="Calibri" pitchFamily="34" charset="0"/>
              </a:rPr>
              <a:t>Jonh</a:t>
            </a:r>
            <a:r>
              <a:rPr lang="tr-TR" sz="2000" dirty="0" smtClean="0">
                <a:latin typeface="+mj-lt"/>
                <a:cs typeface="Calibri" pitchFamily="34" charset="0"/>
              </a:rPr>
              <a:t> </a:t>
            </a:r>
            <a:r>
              <a:rPr lang="tr-TR" sz="2000" dirty="0" err="1" smtClean="0">
                <a:latin typeface="+mj-lt"/>
                <a:cs typeface="Calibri" pitchFamily="34" charset="0"/>
              </a:rPr>
              <a:t>Wayne’in</a:t>
            </a:r>
            <a:r>
              <a:rPr lang="tr-TR" sz="2000" dirty="0" smtClean="0">
                <a:latin typeface="+mj-lt"/>
                <a:cs typeface="Calibri" pitchFamily="34" charset="0"/>
              </a:rPr>
              <a:t> filmde canlandırdığı </a:t>
            </a:r>
            <a:r>
              <a:rPr lang="tr-TR" sz="2000" dirty="0" err="1" smtClean="0">
                <a:latin typeface="+mj-lt"/>
                <a:cs typeface="Calibri" pitchFamily="34" charset="0"/>
              </a:rPr>
              <a:t>Ethan</a:t>
            </a:r>
            <a:r>
              <a:rPr lang="tr-TR" sz="2000" dirty="0" smtClean="0">
                <a:latin typeface="+mj-lt"/>
                <a:cs typeface="Calibri" pitchFamily="34" charset="0"/>
              </a:rPr>
              <a:t> karakteri ise yapının iki yanındaki değerleri birleştiren kural dışı bir kahraman olarak konumlanır. </a:t>
            </a:r>
            <a:r>
              <a:rPr lang="tr-TR" sz="2000" dirty="0" err="1" smtClean="0">
                <a:latin typeface="+mj-lt"/>
                <a:cs typeface="Calibri" pitchFamily="34" charset="0"/>
              </a:rPr>
              <a:t>Ethan</a:t>
            </a:r>
            <a:r>
              <a:rPr lang="tr-TR" sz="2000" dirty="0" smtClean="0">
                <a:latin typeface="+mj-lt"/>
                <a:cs typeface="Calibri" pitchFamily="34" charset="0"/>
              </a:rPr>
              <a:t> </a:t>
            </a:r>
            <a:r>
              <a:rPr lang="tr-TR" sz="2000" dirty="0" smtClean="0">
                <a:latin typeface="+mj-lt"/>
                <a:cs typeface="Calibri" pitchFamily="34" charset="0"/>
              </a:rPr>
              <a:t>hem vahşi hem uygar, hem ilkel hem gelişmiş, hem yerli hem de beyazdır. Kahraman mitsel olarak çok güçlüdür çünkü doğa ve kültür arasındaki çelişkiye aracılık eder. Onları çözmez; çünkü bu çelişkiler </a:t>
            </a:r>
            <a:r>
              <a:rPr lang="tr-TR" sz="2000" dirty="0" smtClean="0">
                <a:latin typeface="+mj-lt"/>
                <a:cs typeface="Calibri" pitchFamily="34" charset="0"/>
              </a:rPr>
              <a:t>çözülemez.</a:t>
            </a:r>
            <a:endParaRPr lang="tr-TR" sz="1600" dirty="0" smtClean="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27584" y="548680"/>
            <a:ext cx="7416824" cy="4893647"/>
          </a:xfrm>
          <a:prstGeom prst="rect">
            <a:avLst/>
          </a:prstGeom>
        </p:spPr>
        <p:txBody>
          <a:bodyPr wrap="square">
            <a:spAutoFit/>
          </a:bodyPr>
          <a:lstStyle/>
          <a:p>
            <a:pPr algn="just"/>
            <a:r>
              <a:rPr lang="tr-TR" sz="2400" b="1" dirty="0" smtClean="0">
                <a:cs typeface="Times New Roman" pitchFamily="18" charset="0"/>
              </a:rPr>
              <a:t>KAYNAKÇA</a:t>
            </a:r>
          </a:p>
          <a:p>
            <a:pPr algn="just"/>
            <a:r>
              <a:rPr lang="tr-TR" sz="2400" b="1" dirty="0" smtClean="0">
                <a:sym typeface="Wingdings"/>
              </a:rPr>
              <a:t></a:t>
            </a:r>
            <a:r>
              <a:rPr lang="tr-TR" sz="2400" b="1" dirty="0" smtClean="0"/>
              <a:t> </a:t>
            </a:r>
            <a:r>
              <a:rPr lang="tr-TR" sz="2400" dirty="0" smtClean="0"/>
              <a:t>Fiske, John (2003). “Yapısalcılık Kuramı ve Uygulamaları.” </a:t>
            </a:r>
            <a:r>
              <a:rPr lang="tr-TR" sz="2400" i="1" dirty="0" smtClean="0"/>
              <a:t>İletişim Çalışmalarına Giriş</a:t>
            </a:r>
            <a:r>
              <a:rPr lang="tr-TR" sz="2400" dirty="0" smtClean="0"/>
              <a:t> (</a:t>
            </a:r>
            <a:r>
              <a:rPr lang="tr-TR" sz="2400" dirty="0" err="1" smtClean="0"/>
              <a:t>Çev</a:t>
            </a:r>
            <a:r>
              <a:rPr lang="tr-TR" sz="2400" dirty="0" smtClean="0"/>
              <a:t>. S. </a:t>
            </a:r>
            <a:r>
              <a:rPr lang="tr-TR" sz="2400" dirty="0" err="1" smtClean="0"/>
              <a:t>İrvan</a:t>
            </a:r>
            <a:r>
              <a:rPr lang="tr-TR" sz="2400" dirty="0" smtClean="0"/>
              <a:t>). Ankara: Bilim ve Sanat. 151- 173.</a:t>
            </a:r>
          </a:p>
          <a:p>
            <a:pPr algn="just"/>
            <a:r>
              <a:rPr lang="tr-TR" sz="2400" b="1" dirty="0" smtClean="0">
                <a:sym typeface="Wingdings"/>
              </a:rPr>
              <a:t> </a:t>
            </a:r>
            <a:r>
              <a:rPr lang="tr-TR" sz="2400" dirty="0" err="1" smtClean="0"/>
              <a:t>Ryan</a:t>
            </a:r>
            <a:r>
              <a:rPr lang="tr-TR" sz="2400" dirty="0" smtClean="0"/>
              <a:t>, Michael ve </a:t>
            </a:r>
            <a:r>
              <a:rPr lang="tr-TR" sz="2400" dirty="0" err="1" smtClean="0"/>
              <a:t>Lenos</a:t>
            </a:r>
            <a:r>
              <a:rPr lang="tr-TR" sz="2400" dirty="0" smtClean="0"/>
              <a:t>, </a:t>
            </a:r>
            <a:r>
              <a:rPr lang="tr-TR" sz="2400" dirty="0" err="1" smtClean="0"/>
              <a:t>Melissa</a:t>
            </a:r>
            <a:r>
              <a:rPr lang="tr-TR" sz="2400" dirty="0" smtClean="0"/>
              <a:t> (2012).</a:t>
            </a:r>
            <a:r>
              <a:rPr lang="tr-TR" sz="2400" i="1" dirty="0" smtClean="0"/>
              <a:t> </a:t>
            </a:r>
            <a:r>
              <a:rPr lang="tr-TR" sz="2400" dirty="0" smtClean="0"/>
              <a:t>“Yapısal Eleştiri.” Film Çözümlemesine Giriş (</a:t>
            </a:r>
            <a:r>
              <a:rPr lang="tr-TR" sz="2400" dirty="0" err="1" smtClean="0"/>
              <a:t>Çev</a:t>
            </a:r>
            <a:r>
              <a:rPr lang="tr-TR" sz="2400" dirty="0" smtClean="0"/>
              <a:t>. E. S. Onat). Ankara: De Ki. 199-206.</a:t>
            </a:r>
          </a:p>
          <a:p>
            <a:pPr algn="just"/>
            <a:r>
              <a:rPr lang="tr-TR" sz="2400" b="1" dirty="0" smtClean="0">
                <a:sym typeface="Wingdings"/>
              </a:rPr>
              <a:t> </a:t>
            </a:r>
            <a:r>
              <a:rPr lang="tr-TR" sz="2400" dirty="0" err="1" smtClean="0"/>
              <a:t>Hall</a:t>
            </a:r>
            <a:r>
              <a:rPr lang="tr-TR" sz="2400" dirty="0" smtClean="0"/>
              <a:t>, </a:t>
            </a:r>
            <a:r>
              <a:rPr lang="tr-TR" sz="2400" dirty="0" err="1" smtClean="0"/>
              <a:t>Stuart</a:t>
            </a:r>
            <a:r>
              <a:rPr lang="tr-TR" sz="2400" dirty="0" smtClean="0"/>
              <a:t> (2017). “Temsil İşi.” S. </a:t>
            </a:r>
            <a:r>
              <a:rPr lang="tr-TR" sz="2400" dirty="0" err="1" smtClean="0"/>
              <a:t>Hall</a:t>
            </a:r>
            <a:r>
              <a:rPr lang="tr-TR" sz="2400" dirty="0" smtClean="0"/>
              <a:t> (Ed.).</a:t>
            </a:r>
            <a:r>
              <a:rPr lang="tr-TR" sz="2400" i="1" dirty="0" smtClean="0"/>
              <a:t> Temsil, Kültürel Temsiller ve Anlamlandırma Uygulamaları </a:t>
            </a:r>
            <a:r>
              <a:rPr lang="tr-TR" sz="2400" dirty="0" smtClean="0"/>
              <a:t>(</a:t>
            </a:r>
            <a:r>
              <a:rPr lang="tr-TR" sz="2400" dirty="0" err="1" smtClean="0"/>
              <a:t>Çev</a:t>
            </a:r>
            <a:r>
              <a:rPr lang="tr-TR" sz="2400" dirty="0" smtClean="0"/>
              <a:t>. İ. Dündar). İstanbul: Pinhan. 21-98.</a:t>
            </a:r>
          </a:p>
          <a:p>
            <a:pPr algn="just"/>
            <a:r>
              <a:rPr lang="tr-TR" sz="2400" b="1" dirty="0" smtClean="0">
                <a:sym typeface="Wingdings"/>
              </a:rPr>
              <a:t></a:t>
            </a:r>
            <a:r>
              <a:rPr lang="tr-TR" sz="2400" dirty="0" smtClean="0"/>
              <a:t> </a:t>
            </a:r>
            <a:r>
              <a:rPr lang="tr-TR" sz="2400" dirty="0" err="1" smtClean="0"/>
              <a:t>Smith</a:t>
            </a:r>
            <a:r>
              <a:rPr lang="tr-TR" sz="2400" dirty="0" smtClean="0"/>
              <a:t>, </a:t>
            </a:r>
            <a:r>
              <a:rPr lang="tr-TR" sz="2400" dirty="0" err="1" smtClean="0"/>
              <a:t>Philip</a:t>
            </a:r>
            <a:r>
              <a:rPr lang="tr-TR" sz="2400" dirty="0" smtClean="0"/>
              <a:t> (2007). “Yapısalcılık ve </a:t>
            </a:r>
            <a:r>
              <a:rPr lang="tr-TR" sz="2400" dirty="0" err="1" smtClean="0"/>
              <a:t>Semiyoti</a:t>
            </a:r>
            <a:r>
              <a:rPr lang="tr-TR" sz="2400" dirty="0" smtClean="0"/>
              <a:t> Kültür Analizi.” </a:t>
            </a:r>
            <a:r>
              <a:rPr lang="tr-TR" sz="2400" i="1" dirty="0" smtClean="0"/>
              <a:t>Kültürel Kuram</a:t>
            </a:r>
            <a:r>
              <a:rPr lang="tr-TR" sz="2400" dirty="0" smtClean="0"/>
              <a:t> (</a:t>
            </a:r>
            <a:r>
              <a:rPr lang="tr-TR" sz="2400" dirty="0" err="1" smtClean="0"/>
              <a:t>Çev</a:t>
            </a:r>
            <a:r>
              <a:rPr lang="tr-TR" sz="2400" dirty="0" smtClean="0"/>
              <a:t>. S. </a:t>
            </a:r>
            <a:r>
              <a:rPr lang="tr-TR" sz="2400" dirty="0" err="1" smtClean="0"/>
              <a:t>Güzelsarı</a:t>
            </a:r>
            <a:r>
              <a:rPr lang="tr-TR" sz="2400" dirty="0" smtClean="0"/>
              <a:t>, İ. </a:t>
            </a:r>
            <a:r>
              <a:rPr lang="tr-TR" sz="2400" dirty="0" err="1" smtClean="0"/>
              <a:t>Gündoğdu</a:t>
            </a:r>
            <a:r>
              <a:rPr lang="tr-TR" sz="2400" dirty="0" smtClean="0"/>
              <a:t>). İstanbul: </a:t>
            </a:r>
            <a:r>
              <a:rPr lang="tr-TR" sz="2400" dirty="0" err="1" smtClean="0"/>
              <a:t>Babil</a:t>
            </a:r>
            <a:r>
              <a:rPr lang="tr-TR" sz="2400" smtClean="0"/>
              <a:t>. 135-161</a:t>
            </a:r>
            <a:r>
              <a:rPr lang="tr-TR" sz="2400" dirty="0" smtClean="0"/>
              <a:t>.</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2556</TotalTime>
  <Words>1491</Words>
  <Application>Microsoft Office PowerPoint</Application>
  <PresentationFormat>Ekran Gösterisi (4:3)</PresentationFormat>
  <Paragraphs>40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YAPISALCILIK KURAMI</vt:lpstr>
      <vt:lpstr>YAPISALCI KURAMIN DAYANAKLARI</vt:lpstr>
      <vt:lpstr>YAPISALCI KURAMIN DAYANAKLARI</vt:lpstr>
      <vt:lpstr> </vt:lpstr>
      <vt:lpstr>Slayt 5</vt:lpstr>
      <vt:lpstr>MİTLERİN YAPISI</vt:lpstr>
      <vt:lpstr>ARAYICILAR FİLMİNİN YAPISAL ANALİZİ</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249</cp:revision>
  <dcterms:created xsi:type="dcterms:W3CDTF">2018-10-25T18:01:29Z</dcterms:created>
  <dcterms:modified xsi:type="dcterms:W3CDTF">2020-05-12T18:01:26Z</dcterms:modified>
</cp:coreProperties>
</file>