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1" r:id="rId5"/>
    <p:sldId id="263" r:id="rId6"/>
    <p:sldId id="265" r:id="rId7"/>
    <p:sldId id="268" r:id="rId8"/>
    <p:sldId id="264" r:id="rId9"/>
    <p:sldId id="266" r:id="rId10"/>
    <p:sldId id="262" r:id="rId11"/>
    <p:sldId id="260" r:id="rId12"/>
    <p:sldId id="256" r:id="rId13"/>
    <p:sldId id="267" r:id="rId14"/>
    <p:sldId id="269" r:id="rId15"/>
    <p:sldId id="271" r:id="rId16"/>
    <p:sldId id="272" r:id="rId17"/>
    <p:sldId id="273"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6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ACA2BDBE-94F8-44B5-8CA7-52129DAE81FF}" type="datetimeFigureOut">
              <a:rPr lang="tr-TR" smtClean="0"/>
              <a:t>23.06.2020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C1450AC-D346-4F1A-AC6C-E5F5D4B65F22}" type="slidenum">
              <a:rPr lang="tr-TR" smtClean="0"/>
              <a:t>‹#›</a:t>
            </a:fld>
            <a:endParaRPr lang="tr-TR"/>
          </a:p>
        </p:txBody>
      </p:sp>
    </p:spTree>
    <p:extLst>
      <p:ext uri="{BB962C8B-B14F-4D97-AF65-F5344CB8AC3E}">
        <p14:creationId xmlns:p14="http://schemas.microsoft.com/office/powerpoint/2010/main" val="2721602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CA2BDBE-94F8-44B5-8CA7-52129DAE81FF}" type="datetimeFigureOut">
              <a:rPr lang="tr-TR" smtClean="0"/>
              <a:t>23.06.2020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C1450AC-D346-4F1A-AC6C-E5F5D4B65F22}" type="slidenum">
              <a:rPr lang="tr-TR" smtClean="0"/>
              <a:t>‹#›</a:t>
            </a:fld>
            <a:endParaRPr lang="tr-TR"/>
          </a:p>
        </p:txBody>
      </p:sp>
    </p:spTree>
    <p:extLst>
      <p:ext uri="{BB962C8B-B14F-4D97-AF65-F5344CB8AC3E}">
        <p14:creationId xmlns:p14="http://schemas.microsoft.com/office/powerpoint/2010/main" val="1608917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CA2BDBE-94F8-44B5-8CA7-52129DAE81FF}" type="datetimeFigureOut">
              <a:rPr lang="tr-TR" smtClean="0"/>
              <a:t>23.06.2020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C1450AC-D346-4F1A-AC6C-E5F5D4B65F22}" type="slidenum">
              <a:rPr lang="tr-TR" smtClean="0"/>
              <a:t>‹#›</a:t>
            </a:fld>
            <a:endParaRPr lang="tr-TR"/>
          </a:p>
        </p:txBody>
      </p:sp>
    </p:spTree>
    <p:extLst>
      <p:ext uri="{BB962C8B-B14F-4D97-AF65-F5344CB8AC3E}">
        <p14:creationId xmlns:p14="http://schemas.microsoft.com/office/powerpoint/2010/main" val="1635612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CA2BDBE-94F8-44B5-8CA7-52129DAE81FF}" type="datetimeFigureOut">
              <a:rPr lang="tr-TR" smtClean="0"/>
              <a:t>23.06.2020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C1450AC-D346-4F1A-AC6C-E5F5D4B65F22}" type="slidenum">
              <a:rPr lang="tr-TR" smtClean="0"/>
              <a:t>‹#›</a:t>
            </a:fld>
            <a:endParaRPr lang="tr-TR"/>
          </a:p>
        </p:txBody>
      </p:sp>
    </p:spTree>
    <p:extLst>
      <p:ext uri="{BB962C8B-B14F-4D97-AF65-F5344CB8AC3E}">
        <p14:creationId xmlns:p14="http://schemas.microsoft.com/office/powerpoint/2010/main" val="238206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ACA2BDBE-94F8-44B5-8CA7-52129DAE81FF}" type="datetimeFigureOut">
              <a:rPr lang="tr-TR" smtClean="0"/>
              <a:t>23.06.2020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C1450AC-D346-4F1A-AC6C-E5F5D4B65F22}" type="slidenum">
              <a:rPr lang="tr-TR" smtClean="0"/>
              <a:t>‹#›</a:t>
            </a:fld>
            <a:endParaRPr lang="tr-TR"/>
          </a:p>
        </p:txBody>
      </p:sp>
    </p:spTree>
    <p:extLst>
      <p:ext uri="{BB962C8B-B14F-4D97-AF65-F5344CB8AC3E}">
        <p14:creationId xmlns:p14="http://schemas.microsoft.com/office/powerpoint/2010/main" val="2055054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CA2BDBE-94F8-44B5-8CA7-52129DAE81FF}" type="datetimeFigureOut">
              <a:rPr lang="tr-TR" smtClean="0"/>
              <a:t>23.06.2020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C1450AC-D346-4F1A-AC6C-E5F5D4B65F22}" type="slidenum">
              <a:rPr lang="tr-TR" smtClean="0"/>
              <a:t>‹#›</a:t>
            </a:fld>
            <a:endParaRPr lang="tr-TR"/>
          </a:p>
        </p:txBody>
      </p:sp>
    </p:spTree>
    <p:extLst>
      <p:ext uri="{BB962C8B-B14F-4D97-AF65-F5344CB8AC3E}">
        <p14:creationId xmlns:p14="http://schemas.microsoft.com/office/powerpoint/2010/main" val="527377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CA2BDBE-94F8-44B5-8CA7-52129DAE81FF}" type="datetimeFigureOut">
              <a:rPr lang="tr-TR" smtClean="0"/>
              <a:t>23.06.2020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2C1450AC-D346-4F1A-AC6C-E5F5D4B65F22}" type="slidenum">
              <a:rPr lang="tr-TR" smtClean="0"/>
              <a:t>‹#›</a:t>
            </a:fld>
            <a:endParaRPr lang="tr-TR"/>
          </a:p>
        </p:txBody>
      </p:sp>
    </p:spTree>
    <p:extLst>
      <p:ext uri="{BB962C8B-B14F-4D97-AF65-F5344CB8AC3E}">
        <p14:creationId xmlns:p14="http://schemas.microsoft.com/office/powerpoint/2010/main" val="495505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CA2BDBE-94F8-44B5-8CA7-52129DAE81FF}" type="datetimeFigureOut">
              <a:rPr lang="tr-TR" smtClean="0"/>
              <a:t>23.06.2020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2C1450AC-D346-4F1A-AC6C-E5F5D4B65F22}" type="slidenum">
              <a:rPr lang="tr-TR" smtClean="0"/>
              <a:t>‹#›</a:t>
            </a:fld>
            <a:endParaRPr lang="tr-TR"/>
          </a:p>
        </p:txBody>
      </p:sp>
    </p:spTree>
    <p:extLst>
      <p:ext uri="{BB962C8B-B14F-4D97-AF65-F5344CB8AC3E}">
        <p14:creationId xmlns:p14="http://schemas.microsoft.com/office/powerpoint/2010/main" val="2991303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CA2BDBE-94F8-44B5-8CA7-52129DAE81FF}" type="datetimeFigureOut">
              <a:rPr lang="tr-TR" smtClean="0"/>
              <a:t>23.06.2020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2C1450AC-D346-4F1A-AC6C-E5F5D4B65F22}" type="slidenum">
              <a:rPr lang="tr-TR" smtClean="0"/>
              <a:t>‹#›</a:t>
            </a:fld>
            <a:endParaRPr lang="tr-TR"/>
          </a:p>
        </p:txBody>
      </p:sp>
    </p:spTree>
    <p:extLst>
      <p:ext uri="{BB962C8B-B14F-4D97-AF65-F5344CB8AC3E}">
        <p14:creationId xmlns:p14="http://schemas.microsoft.com/office/powerpoint/2010/main" val="2177684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ACA2BDBE-94F8-44B5-8CA7-52129DAE81FF}" type="datetimeFigureOut">
              <a:rPr lang="tr-TR" smtClean="0"/>
              <a:t>23.06.2020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C1450AC-D346-4F1A-AC6C-E5F5D4B65F22}" type="slidenum">
              <a:rPr lang="tr-TR" smtClean="0"/>
              <a:t>‹#›</a:t>
            </a:fld>
            <a:endParaRPr lang="tr-TR"/>
          </a:p>
        </p:txBody>
      </p:sp>
    </p:spTree>
    <p:extLst>
      <p:ext uri="{BB962C8B-B14F-4D97-AF65-F5344CB8AC3E}">
        <p14:creationId xmlns:p14="http://schemas.microsoft.com/office/powerpoint/2010/main" val="739289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ACA2BDBE-94F8-44B5-8CA7-52129DAE81FF}" type="datetimeFigureOut">
              <a:rPr lang="tr-TR" smtClean="0"/>
              <a:t>23.06.2020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C1450AC-D346-4F1A-AC6C-E5F5D4B65F22}" type="slidenum">
              <a:rPr lang="tr-TR" smtClean="0"/>
              <a:t>‹#›</a:t>
            </a:fld>
            <a:endParaRPr lang="tr-TR"/>
          </a:p>
        </p:txBody>
      </p:sp>
    </p:spTree>
    <p:extLst>
      <p:ext uri="{BB962C8B-B14F-4D97-AF65-F5344CB8AC3E}">
        <p14:creationId xmlns:p14="http://schemas.microsoft.com/office/powerpoint/2010/main" val="1283104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A2BDBE-94F8-44B5-8CA7-52129DAE81FF}" type="datetimeFigureOut">
              <a:rPr lang="tr-TR" smtClean="0"/>
              <a:t>23.06.2020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1450AC-D346-4F1A-AC6C-E5F5D4B65F22}" type="slidenum">
              <a:rPr lang="tr-TR" smtClean="0"/>
              <a:t>‹#›</a:t>
            </a:fld>
            <a:endParaRPr lang="tr-TR"/>
          </a:p>
        </p:txBody>
      </p:sp>
    </p:spTree>
    <p:extLst>
      <p:ext uri="{BB962C8B-B14F-4D97-AF65-F5344CB8AC3E}">
        <p14:creationId xmlns:p14="http://schemas.microsoft.com/office/powerpoint/2010/main" val="3171925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a:bodyPr>
          <a:lstStyle/>
          <a:p>
            <a:r>
              <a:rPr lang="tr-TR" dirty="0" smtClean="0"/>
              <a:t>1. Hafta</a:t>
            </a:r>
            <a:br>
              <a:rPr lang="tr-TR" dirty="0" smtClean="0"/>
            </a:br>
            <a:endParaRPr lang="tr-TR" dirty="0"/>
          </a:p>
        </p:txBody>
      </p:sp>
      <p:sp>
        <p:nvSpPr>
          <p:cNvPr id="3" name="Alt Başlık 2"/>
          <p:cNvSpPr>
            <a:spLocks noGrp="1"/>
          </p:cNvSpPr>
          <p:nvPr>
            <p:ph type="subTitle" idx="1"/>
          </p:nvPr>
        </p:nvSpPr>
        <p:spPr/>
        <p:txBody>
          <a:bodyPr/>
          <a:lstStyle/>
          <a:p>
            <a:endParaRPr lang="tr-TR" dirty="0"/>
          </a:p>
        </p:txBody>
      </p:sp>
    </p:spTree>
    <p:extLst>
      <p:ext uri="{BB962C8B-B14F-4D97-AF65-F5344CB8AC3E}">
        <p14:creationId xmlns:p14="http://schemas.microsoft.com/office/powerpoint/2010/main" val="428534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6.2.1.3 AKP Nedir? </a:t>
            </a:r>
          </a:p>
          <a:p>
            <a:r>
              <a:rPr lang="tr-TR" dirty="0"/>
              <a:t> </a:t>
            </a:r>
          </a:p>
          <a:p>
            <a:r>
              <a:rPr lang="tr-TR" dirty="0"/>
              <a:t>Arazi kullanım planlaması, arazi ve toprakların, gösterdikleri fiziksel, kimyasal ve biyolojik özellikleri ile birlikte çevresel, ekonomik ve sosyal değerlendirme sonucunda en iyi kullanım türlerine ayrılması(tahsis edilmesi) işlemine denir.</a:t>
            </a:r>
          </a:p>
          <a:p>
            <a:endParaRPr lang="tr-TR" dirty="0"/>
          </a:p>
        </p:txBody>
      </p:sp>
    </p:spTree>
    <p:extLst>
      <p:ext uri="{BB962C8B-B14F-4D97-AF65-F5344CB8AC3E}">
        <p14:creationId xmlns:p14="http://schemas.microsoft.com/office/powerpoint/2010/main" val="345554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62500" lnSpcReduction="20000"/>
          </a:bodyPr>
          <a:lstStyle/>
          <a:p>
            <a:r>
              <a:rPr lang="tr-TR" dirty="0"/>
              <a:t>Diğer bir ifade ile, AKP sınırlı kaynakları en iyi şekilde kullanmaktır. Bunun için,</a:t>
            </a:r>
          </a:p>
          <a:p>
            <a:r>
              <a:rPr lang="tr-TR" dirty="0"/>
              <a:t> </a:t>
            </a:r>
          </a:p>
          <a:p>
            <a:r>
              <a:rPr lang="tr-TR" dirty="0"/>
              <a:t>1. Bugünkü ve gelecekteki ihtiyaçları ve arazinin bu ihtiyaçları karşılama kabiliyetini sistematik biçimde değerlendirmek.</a:t>
            </a:r>
          </a:p>
          <a:p>
            <a:r>
              <a:rPr lang="tr-TR" dirty="0"/>
              <a:t> </a:t>
            </a:r>
          </a:p>
          <a:p>
            <a:r>
              <a:rPr lang="tr-TR" dirty="0"/>
              <a:t>2. Birbirine rakip kullanım şekilleri ile fertlerin bugünkü ve toplumun gelecekteki üretim ihtiyaçları arasındaki çatışmaları çözmek.</a:t>
            </a:r>
          </a:p>
          <a:p>
            <a:r>
              <a:rPr lang="tr-TR" dirty="0"/>
              <a:t> </a:t>
            </a:r>
          </a:p>
          <a:p>
            <a:r>
              <a:rPr lang="tr-TR" dirty="0"/>
              <a:t>3. Alternatif kullanım şekillerini belirleyip bunlardan ihtiyaçlarımıza en uygun düşenleri seçmek.</a:t>
            </a:r>
          </a:p>
          <a:p>
            <a:r>
              <a:rPr lang="tr-TR" dirty="0"/>
              <a:t> </a:t>
            </a:r>
          </a:p>
          <a:p>
            <a:r>
              <a:rPr lang="tr-TR" dirty="0"/>
              <a:t>4. Arzu edilen kullanım şekillerini planlamak.</a:t>
            </a:r>
          </a:p>
          <a:p>
            <a:r>
              <a:rPr lang="tr-TR" dirty="0"/>
              <a:t> </a:t>
            </a:r>
          </a:p>
          <a:p>
            <a:r>
              <a:rPr lang="tr-TR" dirty="0"/>
              <a:t>5. Hatalardan öğrenmek gerekir. </a:t>
            </a:r>
          </a:p>
          <a:p>
            <a:r>
              <a:rPr lang="tr-TR" dirty="0"/>
              <a:t> </a:t>
            </a:r>
          </a:p>
          <a:p>
            <a:endParaRPr lang="tr-TR" dirty="0"/>
          </a:p>
        </p:txBody>
      </p:sp>
    </p:spTree>
    <p:extLst>
      <p:ext uri="{BB962C8B-B14F-4D97-AF65-F5344CB8AC3E}">
        <p14:creationId xmlns:p14="http://schemas.microsoft.com/office/powerpoint/2010/main" val="3141638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fontScale="90000"/>
          </a:bodyPr>
          <a:lstStyle/>
          <a:p>
            <a:r>
              <a:rPr lang="tr-TR" dirty="0"/>
              <a:t>Planlama süreci daimi tekrarları gerektirir. Yeni bir alternatif doğduğunda veya yeni bir veri elde edildiğinde plan yenilenebilmelidir. AKP sadece işletme planlaması değildir. AKP </a:t>
            </a:r>
            <a:r>
              <a:rPr lang="tr-TR" dirty="0" err="1"/>
              <a:t>nın</a:t>
            </a:r>
            <a:r>
              <a:rPr lang="tr-TR" dirty="0"/>
              <a:t> başka bir boyutu daha vardır ki o da bütün toplumun menfaatidir.</a:t>
            </a:r>
            <a:br>
              <a:rPr lang="tr-TR" dirty="0"/>
            </a:br>
            <a:r>
              <a:rPr lang="tr-TR" dirty="0"/>
              <a:t> </a:t>
            </a:r>
            <a:br>
              <a:rPr lang="tr-TR" dirty="0"/>
            </a:br>
            <a:r>
              <a:rPr lang="tr-TR" dirty="0"/>
              <a:t>Topraklarını ve arazilerini kötü kullanan toplumlar geleceklerini feda etmektedirler.</a:t>
            </a:r>
            <a:br>
              <a:rPr lang="tr-TR" dirty="0"/>
            </a:br>
            <a:endParaRPr lang="tr-TR" dirty="0"/>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val="3322564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3. Hafta</a:t>
            </a:r>
            <a:endParaRPr lang="tr-TR" dirty="0"/>
          </a:p>
        </p:txBody>
      </p:sp>
      <p:sp>
        <p:nvSpPr>
          <p:cNvPr id="3" name="İçerik Yer Tutucusu 2"/>
          <p:cNvSpPr>
            <a:spLocks noGrp="1"/>
          </p:cNvSpPr>
          <p:nvPr>
            <p:ph idx="1"/>
          </p:nvPr>
        </p:nvSpPr>
        <p:spPr/>
        <p:txBody>
          <a:bodyPr/>
          <a:lstStyle/>
          <a:p>
            <a:endParaRPr lang="tr-TR" dirty="0"/>
          </a:p>
        </p:txBody>
      </p:sp>
    </p:spTree>
    <p:extLst>
      <p:ext uri="{BB962C8B-B14F-4D97-AF65-F5344CB8AC3E}">
        <p14:creationId xmlns:p14="http://schemas.microsoft.com/office/powerpoint/2010/main" val="1941321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r>
              <a:rPr lang="tr-TR" dirty="0"/>
              <a:t>6.2.1.4 </a:t>
            </a:r>
            <a:r>
              <a:rPr lang="tr-TR" dirty="0" err="1"/>
              <a:t>AKP’nın</a:t>
            </a:r>
            <a:r>
              <a:rPr lang="tr-TR" dirty="0"/>
              <a:t> Odak Noktaları</a:t>
            </a:r>
          </a:p>
          <a:p>
            <a:r>
              <a:rPr lang="tr-TR" dirty="0"/>
              <a:t> </a:t>
            </a:r>
          </a:p>
          <a:p>
            <a:r>
              <a:rPr lang="tr-TR" dirty="0"/>
              <a:t>1. Planlama insanlar içindir. AKP onu uygulayacak insanlar tarafından kabul görmelidir. Sadece kanuna, yönetmeliğe vesaire ye dayalı ve halkın desteği olmayan plan yürümez. Köylere, dağlara, bayırlara polis yetişmez. AKP pozitif olmalıdır. Buda tabandan tavana planlama ile mümkün olabilir, tepeden inme politikalarla AKP başarıya ulaşamaz.</a:t>
            </a:r>
          </a:p>
          <a:p>
            <a:r>
              <a:rPr lang="tr-TR" dirty="0"/>
              <a:t> </a:t>
            </a:r>
          </a:p>
          <a:p>
            <a:r>
              <a:rPr lang="tr-TR" dirty="0"/>
              <a:t>2. Arazi farklı özellikler taşır, her arazi aynı değildir. Bu bakımdan </a:t>
            </a:r>
            <a:r>
              <a:rPr lang="tr-TR" dirty="0" err="1"/>
              <a:t>AKP’nda</a:t>
            </a:r>
            <a:r>
              <a:rPr lang="tr-TR" dirty="0"/>
              <a:t> arazinin özellikleri iyi bilinmelidir.</a:t>
            </a:r>
          </a:p>
          <a:p>
            <a:endParaRPr lang="tr-TR" dirty="0"/>
          </a:p>
        </p:txBody>
      </p:sp>
    </p:spTree>
    <p:extLst>
      <p:ext uri="{BB962C8B-B14F-4D97-AF65-F5344CB8AC3E}">
        <p14:creationId xmlns:p14="http://schemas.microsoft.com/office/powerpoint/2010/main" val="1373227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20000"/>
          </a:bodyPr>
          <a:lstStyle/>
          <a:p>
            <a:r>
              <a:rPr lang="tr-TR" dirty="0"/>
              <a:t>3. Teknoloji. Tarım, orman, hayvancılık ve toprağın kullanıldığı diğer disiplinlerdeki teknolojiler bilinmelidir. AKP genellikle bu konulardaki yeni teknolojilerin devreye sokulması demektir.</a:t>
            </a:r>
          </a:p>
          <a:p>
            <a:r>
              <a:rPr lang="tr-TR" dirty="0"/>
              <a:t> </a:t>
            </a:r>
          </a:p>
          <a:p>
            <a:r>
              <a:rPr lang="tr-TR" dirty="0"/>
              <a:t>4. Entegrasyon. İlk zamanlarda yapılan bir hata </a:t>
            </a:r>
            <a:r>
              <a:rPr lang="tr-TR" dirty="0" err="1"/>
              <a:t>AKP’nda</a:t>
            </a:r>
            <a:r>
              <a:rPr lang="tr-TR" dirty="0"/>
              <a:t> arazi özellikleri ile sınırlı kalmak olmuştur. Halbuki tarıma elverişli arazi genellikle diğer kullanımlar için de elverişlidir. AKP sadece toprak kabiliyetine bağlı olarak yapılmaz, önemli olan talep ve o bölge için kritik olan kullanım amacıdır. Bu bakımdan AKP, arazinin niteliğini, alternatif ürünlere veya kullanımlara olan talepler ve bu talepleri diğer uygun arazide bugün ve gelecekte karşılayabilme imkanlarını entegre edebilmelidir. AKP mevzuata ve yapıya uygun tarzda uygulanabilmelidir. Bu entegre yaklaşım ülke seviyesinde stratejik planlamadan ferdi veya bireysel proje ve programlara uzanabilmelidir.</a:t>
            </a:r>
          </a:p>
          <a:p>
            <a:endParaRPr lang="tr-TR" dirty="0"/>
          </a:p>
        </p:txBody>
      </p:sp>
    </p:spTree>
    <p:extLst>
      <p:ext uri="{BB962C8B-B14F-4D97-AF65-F5344CB8AC3E}">
        <p14:creationId xmlns:p14="http://schemas.microsoft.com/office/powerpoint/2010/main" val="3404021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6.2.1.5 Arazinin Sosyal Birimlerinin Sınıflandırılması</a:t>
            </a:r>
          </a:p>
          <a:p>
            <a:r>
              <a:rPr lang="tr-TR" dirty="0"/>
              <a:t> </a:t>
            </a:r>
          </a:p>
          <a:p>
            <a:r>
              <a:rPr lang="tr-TR" dirty="0"/>
              <a:t>Arazinin sosyal üniteleri veya genel kullanma sınıfları şunlardır. 1- Ürün yetiştirme alanları, 2- Çayır ve </a:t>
            </a:r>
            <a:r>
              <a:rPr lang="tr-TR" dirty="0" err="1"/>
              <a:t>mer’a</a:t>
            </a:r>
            <a:r>
              <a:rPr lang="tr-TR" dirty="0"/>
              <a:t> alanları, 3- Ormanlık alanlar, 4- Rekreasyon alanları, 5- Hammadde kaynak alanları(taş ve kum ocakları, maden ocakları </a:t>
            </a:r>
            <a:r>
              <a:rPr lang="tr-TR" dirty="0" err="1"/>
              <a:t>vb</a:t>
            </a:r>
            <a:r>
              <a:rPr lang="tr-TR" dirty="0"/>
              <a:t>), 6- Her türlü yerleşim alanları(konut alanları, sanayi bölgeleri ve diğer yerleşimler), 7- Halk hizmet alanları( Kara ve demir yolları, hava meydanları, mezarlıklar </a:t>
            </a:r>
            <a:r>
              <a:rPr lang="tr-TR" dirty="0" err="1"/>
              <a:t>vb</a:t>
            </a:r>
            <a:r>
              <a:rPr lang="tr-TR" dirty="0"/>
              <a:t>), 8- Doğal hayatı koruma ve devam ettirme alanları, 9-  Koruma Alanları</a:t>
            </a:r>
          </a:p>
          <a:p>
            <a:endParaRPr lang="tr-TR" dirty="0"/>
          </a:p>
        </p:txBody>
      </p:sp>
    </p:spTree>
    <p:extLst>
      <p:ext uri="{BB962C8B-B14F-4D97-AF65-F5344CB8AC3E}">
        <p14:creationId xmlns:p14="http://schemas.microsoft.com/office/powerpoint/2010/main" val="3593067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70000" lnSpcReduction="20000"/>
          </a:bodyPr>
          <a:lstStyle/>
          <a:p>
            <a:r>
              <a:rPr lang="tr-TR" dirty="0"/>
              <a:t>Bu sınıfların bazıları, bir arada birleştirilerek de verilebilir veya sınıflandırılabilir. Bazı araziler, ürün elde etmeye veya değer yaratan diğer hizmetlere elverişli olmayabilir. Bunlara işe yaramayan arazi denir. Ürün yetiştirilebildiği halde kullanılmayan araziye de boş arazi denir. Toprakla ilgili çalışmalar, birinci derecede ürün yetiştirme, çayır-</a:t>
            </a:r>
            <a:r>
              <a:rPr lang="tr-TR" dirty="0" err="1"/>
              <a:t>mer’a</a:t>
            </a:r>
            <a:r>
              <a:rPr lang="tr-TR" dirty="0"/>
              <a:t>  ve orman alanları ile ilgilenir. Fakat bu çalışmalar diğerlerinin amenajman planlarının hazırlanmasında da büyük ölçüde yararlanılan  çalışmalardır. Bazı toprak çeşitleri, bu genel kullanma sınıflarının yalnız bazıları için uygundur. Örneğin ürün yetiştirmeye uygun olmayan bir toprak çeşidi, çayır-</a:t>
            </a:r>
            <a:r>
              <a:rPr lang="tr-TR" dirty="0" err="1"/>
              <a:t>mer’a</a:t>
            </a:r>
            <a:r>
              <a:rPr lang="tr-TR" dirty="0"/>
              <a:t> veya ormancılık için  uygun olabilir. Bazı toprak çeşitleri de hammadde kaynağı hariç bütün genel kullanma sınıfları için farklı derecelerde uygundur. Fakat bir çeşit toprak, yukarıda sayılan genel kullanma sınıflarına, çok kere değişik ölçülerde elverişli bulunabilir. Bu noktada önemli olan toprağın bulunduğu ülke, bölge veya planlama alanı için ve o toprak özelliklerine en uygun kullanım türünü belirleyip uygulamaya koyabilmektir.</a:t>
            </a:r>
          </a:p>
          <a:p>
            <a:r>
              <a:rPr lang="tr-TR" dirty="0"/>
              <a:t> </a:t>
            </a:r>
          </a:p>
          <a:p>
            <a:r>
              <a:rPr lang="tr-TR" dirty="0"/>
              <a:t>Arazinin genel kullanma sınıflarının saptanması ve uygulamada da bu saptamalara uyulması, bir memleketin geleceği bakımından son derece önemlidir. Örneğin verimli tarım arazilerinde, fabrika </a:t>
            </a:r>
            <a:r>
              <a:rPr lang="tr-TR" dirty="0" err="1"/>
              <a:t>vb</a:t>
            </a:r>
            <a:r>
              <a:rPr lang="tr-TR" dirty="0"/>
              <a:t> tesislerin kurulmaması, karayolları geçirilmemesi, birinci sınıf sulanabilir arazinin ormana ayrılmaması </a:t>
            </a:r>
            <a:r>
              <a:rPr lang="tr-TR" dirty="0" err="1"/>
              <a:t>vb</a:t>
            </a:r>
            <a:r>
              <a:rPr lang="tr-TR" dirty="0"/>
              <a:t> gibi(Şekil 27, 28, 29, 30, 31, 32, 33). </a:t>
            </a:r>
          </a:p>
          <a:p>
            <a:endParaRPr lang="tr-TR" dirty="0"/>
          </a:p>
        </p:txBody>
      </p:sp>
    </p:spTree>
    <p:extLst>
      <p:ext uri="{BB962C8B-B14F-4D97-AF65-F5344CB8AC3E}">
        <p14:creationId xmlns:p14="http://schemas.microsoft.com/office/powerpoint/2010/main" val="2897617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4398819" y="3280352"/>
            <a:ext cx="10515600" cy="4351338"/>
          </a:xfrm>
        </p:spPr>
        <p:txBody>
          <a:bodyPr/>
          <a:lstStyle/>
          <a:p>
            <a:endParaRPr lang="tr-TR" dirty="0"/>
          </a:p>
        </p:txBody>
      </p:sp>
      <p:sp>
        <p:nvSpPr>
          <p:cNvPr id="4" name="Rectangle 2"/>
          <p:cNvSpPr>
            <a:spLocks noChangeArrowheads="1"/>
          </p:cNvSpPr>
          <p:nvPr/>
        </p:nvSpPr>
        <p:spPr bwMode="auto">
          <a:xfrm>
            <a:off x="3560619" y="145472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5" name="Nesne 4"/>
          <p:cNvGraphicFramePr>
            <a:graphicFrameLocks noChangeAspect="1"/>
          </p:cNvGraphicFramePr>
          <p:nvPr>
            <p:extLst>
              <p:ext uri="{D42A27DB-BD31-4B8C-83A1-F6EECF244321}">
                <p14:modId xmlns:p14="http://schemas.microsoft.com/office/powerpoint/2010/main" val="1497003661"/>
              </p:ext>
            </p:extLst>
          </p:nvPr>
        </p:nvGraphicFramePr>
        <p:xfrm>
          <a:off x="3560619" y="1911927"/>
          <a:ext cx="4953000" cy="3429000"/>
        </p:xfrm>
        <a:graphic>
          <a:graphicData uri="http://schemas.openxmlformats.org/presentationml/2006/ole">
            <mc:AlternateContent xmlns:mc="http://schemas.openxmlformats.org/markup-compatibility/2006">
              <mc:Choice xmlns:v="urn:schemas-microsoft-com:vml" Requires="v">
                <p:oleObj spid="_x0000_s3128" name="Slayt" r:id="rId3" imgW="4953000" imgH="3429000" progId="PowerPoint.Slide.8">
                  <p:embed/>
                </p:oleObj>
              </mc:Choice>
              <mc:Fallback>
                <p:oleObj name="Slayt" r:id="rId3" imgW="4953000" imgH="3429000" progId="PowerPoint.Slide.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0619" y="1911927"/>
                        <a:ext cx="4953000" cy="342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p:cNvSpPr>
            <a:spLocks noChangeArrowheads="1"/>
          </p:cNvSpPr>
          <p:nvPr/>
        </p:nvSpPr>
        <p:spPr bwMode="auto">
          <a:xfrm>
            <a:off x="3560619" y="534092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Şekil 27. Yetenek sınıflarına uygun olmayan kullanım. Ormandan tarım için açılan araziler</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46598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4324350" y="3411537"/>
            <a:ext cx="10515600" cy="4351338"/>
          </a:xfrm>
        </p:spPr>
        <p:txBody>
          <a:bodyPr/>
          <a:lstStyle/>
          <a:p>
            <a:endParaRPr lang="tr-TR" dirty="0"/>
          </a:p>
        </p:txBody>
      </p:sp>
      <p:sp>
        <p:nvSpPr>
          <p:cNvPr id="4" name="Rectangle 2"/>
          <p:cNvSpPr>
            <a:spLocks noChangeArrowheads="1"/>
          </p:cNvSpPr>
          <p:nvPr/>
        </p:nvSpPr>
        <p:spPr bwMode="auto">
          <a:xfrm>
            <a:off x="3486150" y="158591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40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6150" y="2043112"/>
            <a:ext cx="4953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3486150" y="547211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Şekil 28. Yanlış arazi kullanımı. Ormandan açılan tarım arazileri</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24989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62500" lnSpcReduction="20000"/>
          </a:bodyPr>
          <a:lstStyle/>
          <a:p>
            <a:r>
              <a:rPr lang="tr-TR" dirty="0"/>
              <a:t>Arazi Değerlendirme</a:t>
            </a:r>
          </a:p>
          <a:p>
            <a:r>
              <a:rPr lang="tr-TR" dirty="0"/>
              <a:t> </a:t>
            </a:r>
          </a:p>
          <a:p>
            <a:pPr lvl="0"/>
            <a:r>
              <a:rPr lang="tr-TR" dirty="0"/>
              <a:t>Şimdiki arazi kullanımının görülebilen sonuçları nedir?</a:t>
            </a:r>
          </a:p>
          <a:p>
            <a:pPr lvl="0"/>
            <a:r>
              <a:rPr lang="tr-TR" dirty="0"/>
              <a:t>Arazinin fiziksel imkanlar bakımından diğer olası ilgili kullanımları nelerdir? Arazinin diğer ilgili kullanımlar için fiziksel uygunluğu nedir?</a:t>
            </a:r>
          </a:p>
          <a:p>
            <a:pPr lvl="0"/>
            <a:r>
              <a:rPr lang="tr-TR" dirty="0"/>
              <a:t>İlgili kullanımların şimdiki ve gelecekteki ortaya konulan imkanları nelerdir?</a:t>
            </a:r>
          </a:p>
          <a:p>
            <a:pPr lvl="0"/>
            <a:r>
              <a:rPr lang="tr-TR" dirty="0"/>
              <a:t>Her bir kullanım alternatifinin ters etkileri ve/veya sınırlamaları nedir?</a:t>
            </a:r>
          </a:p>
          <a:p>
            <a:pPr lvl="0"/>
            <a:r>
              <a:rPr lang="tr-TR" dirty="0"/>
              <a:t>Arazi koşullarında kesin olarak yapılan(düşünülen) ilgili kullanım alternatifinin ihtiyacı olan ve yapılması gereken temel değişimler </a:t>
            </a:r>
            <a:r>
              <a:rPr lang="tr-TR" dirty="0" err="1"/>
              <a:t>varmıdır</a:t>
            </a:r>
            <a:r>
              <a:rPr lang="tr-TR" dirty="0"/>
              <a:t>? Eğer varsa bu değişimler nasıl tanımlanacak ve onların tekrar oluşmaması için gereken yatırımlar nedir?</a:t>
            </a:r>
          </a:p>
          <a:p>
            <a:pPr lvl="0"/>
            <a:r>
              <a:rPr lang="tr-TR" dirty="0"/>
              <a:t>Sınırlamaları ve zıt etkileri minimize etmek ve güvenli bir sürdürülebilir verimlilik için çeşitli ilgili kullanımlar nedeniyle tekrar oluşabilecek ihtiyaçlar nelerdir?</a:t>
            </a:r>
          </a:p>
          <a:p>
            <a:pPr lvl="0"/>
            <a:r>
              <a:rPr lang="tr-TR" dirty="0"/>
              <a:t>Arazinin çeşitli ilgili kullanımları için tekrar oluşabilen yatırımlardan türetilebilen faydaların önem ve doğası ne olacaktır?</a:t>
            </a:r>
          </a:p>
          <a:p>
            <a:r>
              <a:rPr lang="tr-TR" dirty="0"/>
              <a:t> </a:t>
            </a:r>
          </a:p>
        </p:txBody>
      </p:sp>
    </p:spTree>
    <p:extLst>
      <p:ext uri="{BB962C8B-B14F-4D97-AF65-F5344CB8AC3E}">
        <p14:creationId xmlns:p14="http://schemas.microsoft.com/office/powerpoint/2010/main" val="2481204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4724400" y="3516313"/>
            <a:ext cx="10515600" cy="4351338"/>
          </a:xfrm>
        </p:spPr>
        <p:txBody>
          <a:bodyPr/>
          <a:lstStyle/>
          <a:p>
            <a:endParaRPr lang="tr-TR" dirty="0"/>
          </a:p>
        </p:txBody>
      </p:sp>
      <p:sp>
        <p:nvSpPr>
          <p:cNvPr id="4" name="Rectangle 2"/>
          <p:cNvSpPr>
            <a:spLocks noChangeArrowheads="1"/>
          </p:cNvSpPr>
          <p:nvPr/>
        </p:nvSpPr>
        <p:spPr bwMode="auto">
          <a:xfrm>
            <a:off x="3886200" y="16906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51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147888"/>
            <a:ext cx="4953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3886200" y="55768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Şekil 29. Amaç dışı arazi kullanımı. Çok verimli tarım alanlarına sanayi tesisi kurulması</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00589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4810125" y="3668713"/>
            <a:ext cx="10515600" cy="4351338"/>
          </a:xfrm>
        </p:spPr>
        <p:txBody>
          <a:bodyPr/>
          <a:lstStyle/>
          <a:p>
            <a:endParaRPr lang="tr-TR" dirty="0"/>
          </a:p>
        </p:txBody>
      </p:sp>
      <p:sp>
        <p:nvSpPr>
          <p:cNvPr id="4" name="Rectangle 2"/>
          <p:cNvSpPr>
            <a:spLocks noChangeArrowheads="1"/>
          </p:cNvSpPr>
          <p:nvPr/>
        </p:nvSpPr>
        <p:spPr bwMode="auto">
          <a:xfrm>
            <a:off x="3971925" y="18430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61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1925" y="2300288"/>
            <a:ext cx="4953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3971925" y="57292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Şekil 30. Amaç dışı arazi kullanımı. Çok verimli tarım alanlarında yerleşim alanları</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65147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4578927" y="3682134"/>
            <a:ext cx="10515600" cy="4351338"/>
          </a:xfrm>
        </p:spPr>
        <p:txBody>
          <a:bodyPr/>
          <a:lstStyle/>
          <a:p>
            <a:endParaRPr lang="tr-TR" dirty="0"/>
          </a:p>
        </p:txBody>
      </p:sp>
      <p:sp>
        <p:nvSpPr>
          <p:cNvPr id="4" name="Rectangle 2"/>
          <p:cNvSpPr>
            <a:spLocks noChangeArrowheads="1"/>
          </p:cNvSpPr>
          <p:nvPr/>
        </p:nvSpPr>
        <p:spPr bwMode="auto">
          <a:xfrm>
            <a:off x="3740727" y="185650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716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0727" y="2313709"/>
            <a:ext cx="4953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3740727" y="574270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Şekil 31. Amaç dışı arazi kullanımı. Devletin sulama yatırımı yaptığı bir arazide yerleşim ünitesinin kurulması</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32834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5010150" y="3625850"/>
            <a:ext cx="10515600" cy="4351338"/>
          </a:xfrm>
        </p:spPr>
        <p:txBody>
          <a:bodyPr/>
          <a:lstStyle/>
          <a:p>
            <a:endParaRPr lang="tr-TR" dirty="0"/>
          </a:p>
        </p:txBody>
      </p:sp>
      <p:sp>
        <p:nvSpPr>
          <p:cNvPr id="6" name="Rectangle 6"/>
          <p:cNvSpPr>
            <a:spLocks noChangeArrowheads="1"/>
          </p:cNvSpPr>
          <p:nvPr/>
        </p:nvSpPr>
        <p:spPr bwMode="auto">
          <a:xfrm>
            <a:off x="4171950" y="18002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81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1950" y="2257425"/>
            <a:ext cx="4953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a:spLocks noChangeArrowheads="1"/>
          </p:cNvSpPr>
          <p:nvPr/>
        </p:nvSpPr>
        <p:spPr bwMode="auto">
          <a:xfrm>
            <a:off x="4171950" y="56864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Şekil 32. Amaç dışı arazi kullanımı. Verimli tarım alanlarına konut yapımı</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03291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4994564" y="3626716"/>
            <a:ext cx="10515600" cy="4351338"/>
          </a:xfrm>
        </p:spPr>
        <p:txBody>
          <a:bodyPr/>
          <a:lstStyle/>
          <a:p>
            <a:endParaRPr lang="tr-TR" dirty="0"/>
          </a:p>
        </p:txBody>
      </p:sp>
      <p:sp>
        <p:nvSpPr>
          <p:cNvPr id="4" name="Rectangle 2"/>
          <p:cNvSpPr>
            <a:spLocks noChangeArrowheads="1"/>
          </p:cNvSpPr>
          <p:nvPr/>
        </p:nvSpPr>
        <p:spPr bwMode="auto">
          <a:xfrm>
            <a:off x="4156364" y="180109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921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6364" y="2258291"/>
            <a:ext cx="4953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4156364" y="568729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Şekil 33. Amaç dışı arazi kullanımı. Tarım arazilerinden tuğla, kiremit yapımında kullanılmak üzere torak alınması</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0981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4. Hafta</a:t>
            </a:r>
            <a:endParaRPr lang="tr-TR" dirty="0"/>
          </a:p>
        </p:txBody>
      </p:sp>
      <p:sp>
        <p:nvSpPr>
          <p:cNvPr id="3" name="İçerik Yer Tutucusu 2"/>
          <p:cNvSpPr>
            <a:spLocks noGrp="1"/>
          </p:cNvSpPr>
          <p:nvPr>
            <p:ph idx="1"/>
          </p:nvPr>
        </p:nvSpPr>
        <p:spPr/>
        <p:txBody>
          <a:bodyPr/>
          <a:lstStyle/>
          <a:p>
            <a:endParaRPr lang="tr-TR" dirty="0"/>
          </a:p>
        </p:txBody>
      </p:sp>
    </p:spTree>
    <p:extLst>
      <p:ext uri="{BB962C8B-B14F-4D97-AF65-F5344CB8AC3E}">
        <p14:creationId xmlns:p14="http://schemas.microsoft.com/office/powerpoint/2010/main" val="1516794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6.2.1.6 Farklı Ölçekteki Planlamalar</a:t>
            </a:r>
          </a:p>
          <a:p>
            <a:r>
              <a:rPr lang="tr-TR" dirty="0"/>
              <a:t> </a:t>
            </a:r>
          </a:p>
          <a:p>
            <a:r>
              <a:rPr lang="tr-TR" dirty="0"/>
              <a:t>1. Ülke seviyesinde AKP. Milli hedefler ve kaynak dağılımı ile ilgili olup arazi kullanım politikasını, kalkınma planları ve bütçelerini, kanuni düzenlemeleri(arazi tasarruf rejimleri, orman politikası, su kullanım hakları) şekillendirir. Kullanılacak harita bakanlık masasını örtebilmelidir(yani 1:1000000 veya 1: 5000000).</a:t>
            </a:r>
          </a:p>
          <a:p>
            <a:endParaRPr lang="tr-TR" dirty="0"/>
          </a:p>
        </p:txBody>
      </p:sp>
    </p:spTree>
    <p:extLst>
      <p:ext uri="{BB962C8B-B14F-4D97-AF65-F5344CB8AC3E}">
        <p14:creationId xmlns:p14="http://schemas.microsoft.com/office/powerpoint/2010/main" val="2224022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2. Bölge seviyesinde AKP. Bu tür planlarda yeni yerleşimler, plantasyonlar, sulama sistemleri, alt yapı(su, yol, işletme girdileri, pazarlama), arazi kullanım şekilleri ile uğraşılır. Bazı alt konularda daha detaylı olmak üzere 1:50000 ölçekli haritalar yeterlidir</a:t>
            </a:r>
          </a:p>
        </p:txBody>
      </p:sp>
    </p:spTree>
    <p:extLst>
      <p:ext uri="{BB962C8B-B14F-4D97-AF65-F5344CB8AC3E}">
        <p14:creationId xmlns:p14="http://schemas.microsoft.com/office/powerpoint/2010/main" val="1989976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3. Köy seviyesinde planlama. Köyde yaşayanlarca öncelikleri belirlenen ilk planlama aşamasını oluşturur. Ne? Nerede? Ne zaman? Kim sorumlu? Sorularına cevap verir. Drenaj, sulama, toprak muhafaza, alt yapı, yol, süt toplama veya veteriner hizmetleri, pazarlama ve arz merkezleri, ürün planlaması konularını içine alır. En iyisi 1:20000 – 1:5000 arası ölçekli haritalardır. Hava fotoğrafları çok yararlı olur. Bu sayede köylüler konumlarını açıkça görebilirler</a:t>
            </a:r>
          </a:p>
        </p:txBody>
      </p:sp>
    </p:spTree>
    <p:extLst>
      <p:ext uri="{BB962C8B-B14F-4D97-AF65-F5344CB8AC3E}">
        <p14:creationId xmlns:p14="http://schemas.microsoft.com/office/powerpoint/2010/main" val="41245843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5. Hafta</a:t>
            </a:r>
            <a:endParaRPr lang="tr-TR" dirty="0"/>
          </a:p>
        </p:txBody>
      </p:sp>
    </p:spTree>
    <p:extLst>
      <p:ext uri="{BB962C8B-B14F-4D97-AF65-F5344CB8AC3E}">
        <p14:creationId xmlns:p14="http://schemas.microsoft.com/office/powerpoint/2010/main" val="2017334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20000"/>
          </a:bodyPr>
          <a:lstStyle/>
          <a:p>
            <a:r>
              <a:rPr lang="tr-TR" dirty="0"/>
              <a:t>Arazi uygunluk kategorileri,</a:t>
            </a:r>
          </a:p>
          <a:p>
            <a:r>
              <a:rPr lang="tr-TR" dirty="0"/>
              <a:t> </a:t>
            </a:r>
          </a:p>
          <a:p>
            <a:r>
              <a:rPr lang="tr-TR" dirty="0"/>
              <a:t>Uygunluk </a:t>
            </a:r>
            <a:r>
              <a:rPr lang="tr-TR" dirty="0" err="1"/>
              <a:t>ordoları</a:t>
            </a:r>
            <a:r>
              <a:rPr lang="tr-TR" dirty="0"/>
              <a:t>                                                                       </a:t>
            </a:r>
          </a:p>
          <a:p>
            <a:r>
              <a:rPr lang="tr-TR" dirty="0"/>
              <a:t>                                                                           </a:t>
            </a:r>
            <a:endParaRPr lang="tr-TR" dirty="0" smtClean="0"/>
          </a:p>
          <a:p>
            <a:r>
              <a:rPr lang="tr-TR" dirty="0" smtClean="0"/>
              <a:t>                   </a:t>
            </a:r>
            <a:endParaRPr lang="tr-TR" dirty="0"/>
          </a:p>
          <a:p>
            <a:r>
              <a:rPr lang="tr-TR" dirty="0"/>
              <a:t>Uygunluk çeşidi                                                                 </a:t>
            </a:r>
            <a:r>
              <a:rPr lang="tr-TR" dirty="0" smtClean="0"/>
              <a:t>S    </a:t>
            </a:r>
            <a:r>
              <a:rPr lang="tr-TR" dirty="0"/>
              <a:t>uygun                      				                                                     	   N   uygun değil</a:t>
            </a:r>
          </a:p>
          <a:p>
            <a:r>
              <a:rPr lang="tr-TR" dirty="0"/>
              <a:t> </a:t>
            </a:r>
          </a:p>
          <a:p>
            <a:r>
              <a:rPr lang="tr-TR" dirty="0"/>
              <a:t>Uygunluk sınıfları                                                                 </a:t>
            </a:r>
            <a:r>
              <a:rPr lang="tr-TR" dirty="0" smtClean="0"/>
              <a:t>1- </a:t>
            </a:r>
            <a:r>
              <a:rPr lang="tr-TR" dirty="0"/>
              <a:t>Yüksek </a:t>
            </a:r>
            <a:r>
              <a:rPr lang="tr-TR" dirty="0" err="1"/>
              <a:t>drecede</a:t>
            </a:r>
            <a:r>
              <a:rPr lang="tr-TR" dirty="0"/>
              <a:t> uygun</a:t>
            </a:r>
          </a:p>
          <a:p>
            <a:r>
              <a:rPr lang="tr-TR" dirty="0"/>
              <a:t>(</a:t>
            </a:r>
            <a:r>
              <a:rPr lang="tr-TR" dirty="0" err="1"/>
              <a:t>Ordoların</a:t>
            </a:r>
            <a:r>
              <a:rPr lang="tr-TR" dirty="0"/>
              <a:t> içinde uygunluk derecesi )                               </a:t>
            </a:r>
            <a:r>
              <a:rPr lang="tr-TR" dirty="0" smtClean="0"/>
              <a:t>2- </a:t>
            </a:r>
            <a:r>
              <a:rPr lang="tr-TR" dirty="0"/>
              <a:t>Orta derecede uygun</a:t>
            </a:r>
          </a:p>
          <a:p>
            <a:r>
              <a:rPr lang="tr-TR" dirty="0"/>
              <a:t>                                                                                                 </a:t>
            </a:r>
            <a:r>
              <a:rPr lang="tr-TR" dirty="0" smtClean="0"/>
              <a:t> </a:t>
            </a:r>
            <a:r>
              <a:rPr lang="tr-TR" dirty="0"/>
              <a:t>3- Az derecede uygun</a:t>
            </a:r>
          </a:p>
          <a:p>
            <a:endParaRPr lang="tr-TR" dirty="0"/>
          </a:p>
        </p:txBody>
      </p:sp>
    </p:spTree>
    <p:extLst>
      <p:ext uri="{BB962C8B-B14F-4D97-AF65-F5344CB8AC3E}">
        <p14:creationId xmlns:p14="http://schemas.microsoft.com/office/powerpoint/2010/main" val="40000892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77500" lnSpcReduction="20000"/>
          </a:bodyPr>
          <a:lstStyle/>
          <a:p>
            <a:r>
              <a:rPr lang="tr-TR" dirty="0"/>
              <a:t>6.2.1.7 Planlama Ekibi</a:t>
            </a:r>
          </a:p>
          <a:p>
            <a:r>
              <a:rPr lang="tr-TR" dirty="0"/>
              <a:t> </a:t>
            </a:r>
          </a:p>
          <a:p>
            <a:r>
              <a:rPr lang="tr-TR" dirty="0"/>
              <a:t>Planlama, doğal kaynaklar, mühendislik, ziraat, çevre ve sosyal bilimler konularını içine almaktadır. Bu bakımdan ekip çalışması elzemdir. Toprak, sulama ve </a:t>
            </a:r>
            <a:r>
              <a:rPr lang="tr-TR" dirty="0" err="1"/>
              <a:t>mer’a</a:t>
            </a:r>
            <a:r>
              <a:rPr lang="tr-TR" dirty="0"/>
              <a:t> uzmanı ziraat mühendisi, orman mühendisi, veteriner, mühendis, ekonomist, tapu ve kadastro uzmanı, sosyolog, bölge planlama uzmanı  gibi birçok uzman gerekir. Halbuki rastlanan tipik bir planlama ekibi 3 kişidir ve 1 plancı ve 2 de tecrübesiz yardımcıdan ibarettir. O zaman bu ekip dolaşacak, gezip görecek ve sorup öğrenecektir.</a:t>
            </a:r>
          </a:p>
          <a:p>
            <a:r>
              <a:rPr lang="tr-TR" dirty="0"/>
              <a:t> </a:t>
            </a:r>
          </a:p>
          <a:p>
            <a:r>
              <a:rPr lang="tr-TR" dirty="0"/>
              <a:t>Planlama ekibindekiler dışında </a:t>
            </a:r>
            <a:r>
              <a:rPr lang="tr-TR" dirty="0" err="1"/>
              <a:t>AKP’nda</a:t>
            </a:r>
            <a:r>
              <a:rPr lang="tr-TR" dirty="0"/>
              <a:t> iki grup insan daha vardır. Bunlardan birincisi planı uygulayacak vatandaşlar, diğeri ise karar vericiler(bölge sorumlusu, köy ihtiyar heyeti başkanı veya muhtar) </a:t>
            </a:r>
            <a:r>
              <a:rPr lang="tr-TR" dirty="0" err="1"/>
              <a:t>dir</a:t>
            </a:r>
            <a:r>
              <a:rPr lang="tr-TR" dirty="0"/>
              <a:t>. Planlamanın sorumlusu bu kişidir. Planı uygulamaya bu insanlar sokar. Planlama ekibi bu kişilere teknik tavsiyelerde bulunur, bilgi sağlar. Lider durumda olan bu kişilerde planlama ekibine yol gösterir, anahtar meseleleri iletir ve alternatif arazi kullanımları arasında en uygununu seçerler.</a:t>
            </a:r>
          </a:p>
          <a:p>
            <a:endParaRPr lang="tr-TR" dirty="0"/>
          </a:p>
        </p:txBody>
      </p:sp>
    </p:spTree>
    <p:extLst>
      <p:ext uri="{BB962C8B-B14F-4D97-AF65-F5344CB8AC3E}">
        <p14:creationId xmlns:p14="http://schemas.microsoft.com/office/powerpoint/2010/main" val="4748877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6. Hafta</a:t>
            </a:r>
            <a:endParaRPr lang="tr-TR" dirty="0"/>
          </a:p>
        </p:txBody>
      </p:sp>
    </p:spTree>
    <p:extLst>
      <p:ext uri="{BB962C8B-B14F-4D97-AF65-F5344CB8AC3E}">
        <p14:creationId xmlns:p14="http://schemas.microsoft.com/office/powerpoint/2010/main" val="23181178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6.2.1.8 Planlama İle İlgili Konular</a:t>
            </a:r>
          </a:p>
          <a:p>
            <a:r>
              <a:rPr lang="tr-TR" dirty="0"/>
              <a:t> </a:t>
            </a:r>
          </a:p>
          <a:p>
            <a:r>
              <a:rPr lang="tr-TR" dirty="0"/>
              <a:t>AKP </a:t>
            </a:r>
            <a:r>
              <a:rPr lang="tr-TR" dirty="0" err="1"/>
              <a:t>sektörel</a:t>
            </a:r>
            <a:r>
              <a:rPr lang="tr-TR" dirty="0"/>
              <a:t> değildir ama plancılar değil </a:t>
            </a:r>
            <a:r>
              <a:rPr lang="tr-TR" dirty="0" err="1"/>
              <a:t>sektörel</a:t>
            </a:r>
            <a:r>
              <a:rPr lang="tr-TR" dirty="0"/>
              <a:t> kuruluşlarca(Tarım Bakanlığı, Ulaştırma Bakanlığı, Enerji ve Tabii Kaynaklar Bakanlığı, tarım reformu teşkilatı, yayım teşkilatı, özel teşebbüs ve fertler…) uygulanacaktır</a:t>
            </a:r>
          </a:p>
        </p:txBody>
      </p:sp>
    </p:spTree>
    <p:extLst>
      <p:ext uri="{BB962C8B-B14F-4D97-AF65-F5344CB8AC3E}">
        <p14:creationId xmlns:p14="http://schemas.microsoft.com/office/powerpoint/2010/main" val="122704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AKP ile kırsal kalkınmanın diğer unsurları arasında kesin bir sınır yoktur. Örneğin AKP ile gübre talebi büyük olan yeni bir ürün plana girmiş olsun. Bu durum verimli gübre kullanımı konusunda çiftçi eğitimini, yayımı ve kredi sistemini gündeme getirir. Ülke seviyesinde bir gübre kullanım politikası yoksa yöresel kuruluşların varlığı bir anlam ifade etmez. Gübre fabrikası inşası veya gübre dağıtım politikası tabi ki AKP değildir. Ama bu durumda AKP uygulanacaksa başarısı için şarttır. Arazi kullanım plancısı her ne kadar kendi konusu olmasa da bu ihtiyaçları açıkça kuvvetli bir şekilde ifade edebilmelidir.</a:t>
            </a:r>
          </a:p>
        </p:txBody>
      </p:sp>
    </p:spTree>
    <p:extLst>
      <p:ext uri="{BB962C8B-B14F-4D97-AF65-F5344CB8AC3E}">
        <p14:creationId xmlns:p14="http://schemas.microsoft.com/office/powerpoint/2010/main" val="31244587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Planlama iki ileri bir geri adımla olur. Daha çok bilgi elde ettikçe başlangıç noktasından daha değişik planlar üretilebilir. Planlamanın aşamaları şunlardır.</a:t>
            </a:r>
          </a:p>
          <a:p>
            <a:endParaRPr lang="tr-TR" dirty="0"/>
          </a:p>
        </p:txBody>
      </p:sp>
    </p:spTree>
    <p:extLst>
      <p:ext uri="{BB962C8B-B14F-4D97-AF65-F5344CB8AC3E}">
        <p14:creationId xmlns:p14="http://schemas.microsoft.com/office/powerpoint/2010/main" val="12011479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20000"/>
          </a:bodyPr>
          <a:lstStyle/>
          <a:p>
            <a:r>
              <a:rPr lang="tr-TR" dirty="0"/>
              <a:t>1. Hedeflerin ve temel esasların belirlenmesi-Amaçları saptamak ve kurallara oturtmak</a:t>
            </a:r>
          </a:p>
          <a:p>
            <a:r>
              <a:rPr lang="tr-TR" dirty="0"/>
              <a:t>2. Planlamayı planlamak-Plan için plan</a:t>
            </a:r>
          </a:p>
          <a:p>
            <a:r>
              <a:rPr lang="tr-TR" dirty="0"/>
              <a:t>3. Problemleri ve imkanları belirlemek-Problemlerin yapıları ve imkanlar</a:t>
            </a:r>
          </a:p>
          <a:p>
            <a:r>
              <a:rPr lang="tr-TR" dirty="0"/>
              <a:t>4. Muhtemel arazi kullanımlarını seçmek-Geleceği iyi arazi kullanımlarının seçimi</a:t>
            </a:r>
          </a:p>
          <a:p>
            <a:r>
              <a:rPr lang="tr-TR" dirty="0"/>
              <a:t>5. Arazinin belli bir amaca uygunluğunun belirlenmesi-Arazi uygunluğunun değerlendirilmesi</a:t>
            </a:r>
          </a:p>
          <a:p>
            <a:r>
              <a:rPr lang="tr-TR" dirty="0"/>
              <a:t>6. Alternatiflerin ekonomik, sosyal ve çevre etkileri-Değerlendirme alternatifleri</a:t>
            </a:r>
          </a:p>
          <a:p>
            <a:r>
              <a:rPr lang="tr-TR" dirty="0"/>
              <a:t>7. En uygun alternatifi seçmek</a:t>
            </a:r>
          </a:p>
          <a:p>
            <a:r>
              <a:rPr lang="tr-TR" dirty="0"/>
              <a:t>8. Değişiklik planları üretmek-Değişimler için plan</a:t>
            </a:r>
          </a:p>
          <a:p>
            <a:r>
              <a:rPr lang="tr-TR" dirty="0"/>
              <a:t>9. Planı uygulamak-Yürütme planı</a:t>
            </a:r>
          </a:p>
          <a:p>
            <a:r>
              <a:rPr lang="tr-TR" dirty="0"/>
              <a:t>10. Uygulamayı incelemek ve düzeltmek-Tekrar gözden geçirme ve revize etmek.</a:t>
            </a:r>
          </a:p>
          <a:p>
            <a:endParaRPr lang="tr-TR" dirty="0"/>
          </a:p>
        </p:txBody>
      </p:sp>
    </p:spTree>
    <p:extLst>
      <p:ext uri="{BB962C8B-B14F-4D97-AF65-F5344CB8AC3E}">
        <p14:creationId xmlns:p14="http://schemas.microsoft.com/office/powerpoint/2010/main" val="28928332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7. Hafta</a:t>
            </a:r>
            <a:endParaRPr lang="tr-TR" dirty="0"/>
          </a:p>
        </p:txBody>
      </p:sp>
    </p:spTree>
    <p:extLst>
      <p:ext uri="{BB962C8B-B14F-4D97-AF65-F5344CB8AC3E}">
        <p14:creationId xmlns:p14="http://schemas.microsoft.com/office/powerpoint/2010/main" val="7364405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r>
              <a:rPr lang="tr-TR" dirty="0"/>
              <a:t>6.2.1.8.1 Hedeflerin ve Temel Esasların Belirlenmesi-Amaçları Saptamak ve Kurallara Oturtmak</a:t>
            </a:r>
          </a:p>
          <a:p>
            <a:r>
              <a:rPr lang="tr-TR" dirty="0"/>
              <a:t> </a:t>
            </a:r>
          </a:p>
          <a:p>
            <a:r>
              <a:rPr lang="tr-TR" dirty="0"/>
              <a:t>Planlama, planın yapıldığı insanlarla mülakatla başlar. Bu hayati bir aşamadır, bu aşamada plancı ile planı uygulayacak kişiler arasında fikir alış verişi yapılır. Lider çiftçi bölge temsilcileri planlama sahası konusunda bilgi verirler, ne istediklerini açıklarlar. Plancı, AKP’ </a:t>
            </a:r>
            <a:r>
              <a:rPr lang="tr-TR" dirty="0" err="1"/>
              <a:t>nın</a:t>
            </a:r>
            <a:r>
              <a:rPr lang="tr-TR" dirty="0"/>
              <a:t> bu konuların hangilerinde işe yarayıp hangileri ile ilgili olmadığını açık biçimde tespit edebilmelidir. Toplantılar, kısa ve gayri resmi olmalı ve planlama sahasında yapılmalıdır. Bu ilk aşamada aşağıdaki hususlar üzerinde durulur.</a:t>
            </a:r>
          </a:p>
          <a:p>
            <a:endParaRPr lang="tr-TR" dirty="0"/>
          </a:p>
        </p:txBody>
      </p:sp>
    </p:spTree>
    <p:extLst>
      <p:ext uri="{BB962C8B-B14F-4D97-AF65-F5344CB8AC3E}">
        <p14:creationId xmlns:p14="http://schemas.microsoft.com/office/powerpoint/2010/main" val="454715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 Planlama sahasının yeri, büyüklüğü, sınırları, nüfus merkezleri, civar merkezler….(harita gerekecektir).</a:t>
            </a:r>
          </a:p>
          <a:p>
            <a:endParaRPr lang="tr-TR" dirty="0"/>
          </a:p>
        </p:txBody>
      </p:sp>
    </p:spTree>
    <p:extLst>
      <p:ext uri="{BB962C8B-B14F-4D97-AF65-F5344CB8AC3E}">
        <p14:creationId xmlns:p14="http://schemas.microsoft.com/office/powerpoint/2010/main" val="173563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r>
              <a:rPr lang="tr-TR" dirty="0"/>
              <a:t>- Hedeflerin belirlenmesi. Bölgesel ihtiyaçlar, mevzuat, ülkesel planlamalar hedefleri belirler. Beklenen faydalar sıralanır. Uzun ve kısa dönem hedefler ayrılır. Planlama sahası dışında kalan hedefler ayıklanır. Arazi kullanım problem ve alternatifleri belirlenir.</a:t>
            </a:r>
          </a:p>
          <a:p>
            <a:r>
              <a:rPr lang="tr-TR" dirty="0"/>
              <a:t>- Arazi kullanım kararlarının alınmasına esas teşkil edecek kriterler belirlenir. Örneğin sermayeye en yüksek getiri kriter olarak seçilebileceği gibi en fazla nüfusa hitap eden çözüm tarzı veya bunların ağırlıklı bir ortalaması da kriter olarak seçilebilir. Tabidir ki kriterler ve ağırlıkları çok çeşitli olabilir.</a:t>
            </a:r>
          </a:p>
          <a:p>
            <a:r>
              <a:rPr lang="tr-TR" dirty="0"/>
              <a:t>- </a:t>
            </a:r>
            <a:r>
              <a:rPr lang="tr-TR" dirty="0" err="1"/>
              <a:t>AKP’nın</a:t>
            </a:r>
            <a:r>
              <a:rPr lang="tr-TR" dirty="0"/>
              <a:t> uygulanmasına engel teşkil edecek kanuni, yapısal, sosyal ve çevresel kısıtlayıcıların belirlenmesi.</a:t>
            </a:r>
          </a:p>
          <a:p>
            <a:endParaRPr lang="tr-TR" dirty="0"/>
          </a:p>
        </p:txBody>
      </p:sp>
    </p:spTree>
    <p:extLst>
      <p:ext uri="{BB962C8B-B14F-4D97-AF65-F5344CB8AC3E}">
        <p14:creationId xmlns:p14="http://schemas.microsoft.com/office/powerpoint/2010/main" val="1355861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dirty="0"/>
              <a:t>Uygunluk alt sınıfları                                             </a:t>
            </a:r>
            <a:r>
              <a:rPr lang="tr-TR" dirty="0" smtClean="0"/>
              <a:t>c- </a:t>
            </a:r>
            <a:r>
              <a:rPr lang="tr-TR" dirty="0"/>
              <a:t>iklim sınırlaması</a:t>
            </a:r>
          </a:p>
          <a:p>
            <a:r>
              <a:rPr lang="tr-TR" dirty="0"/>
              <a:t>(Sınıflar içinde sınırlama çeşidi)                           </a:t>
            </a:r>
            <a:r>
              <a:rPr lang="tr-TR" dirty="0" smtClean="0"/>
              <a:t>w- </a:t>
            </a:r>
            <a:r>
              <a:rPr lang="tr-TR" dirty="0"/>
              <a:t>ıslaklık sınırlaması</a:t>
            </a:r>
          </a:p>
          <a:p>
            <a:r>
              <a:rPr lang="tr-TR" dirty="0"/>
              <a:t>                                                                                  </a:t>
            </a:r>
            <a:r>
              <a:rPr lang="tr-TR" dirty="0" smtClean="0"/>
              <a:t>t- </a:t>
            </a:r>
            <a:r>
              <a:rPr lang="tr-TR" dirty="0" err="1"/>
              <a:t>topoğrafik</a:t>
            </a:r>
            <a:r>
              <a:rPr lang="tr-TR" dirty="0"/>
              <a:t> sınırlama</a:t>
            </a:r>
          </a:p>
          <a:p>
            <a:r>
              <a:rPr lang="tr-TR" dirty="0"/>
              <a:t>diğer küçük harflerle akılcı </a:t>
            </a:r>
            <a:r>
              <a:rPr lang="tr-TR" dirty="0" smtClean="0"/>
              <a:t>anlamlarla </a:t>
            </a:r>
            <a:r>
              <a:rPr lang="tr-TR" dirty="0"/>
              <a:t>uygulanabilir.</a:t>
            </a:r>
          </a:p>
          <a:p>
            <a:r>
              <a:rPr lang="tr-TR" dirty="0"/>
              <a:t> </a:t>
            </a:r>
            <a:endParaRPr lang="tr-TR" dirty="0" smtClean="0"/>
          </a:p>
          <a:p>
            <a:r>
              <a:rPr lang="tr-TR" dirty="0" smtClean="0"/>
              <a:t>Uygunluk </a:t>
            </a:r>
            <a:r>
              <a:rPr lang="tr-TR" dirty="0"/>
              <a:t>üniteleri(Alt sınıflar içinde)</a:t>
            </a:r>
          </a:p>
          <a:p>
            <a:r>
              <a:rPr lang="tr-TR" dirty="0"/>
              <a:t>Üretim karakterleri ve idare ihtiyaçlarında sınırlamaların ve diğer küçük farklılıkların derecesi</a:t>
            </a:r>
            <a:r>
              <a:rPr lang="tr-TR" dirty="0" smtClean="0"/>
              <a:t>.</a:t>
            </a:r>
          </a:p>
          <a:p>
            <a:endParaRPr lang="tr-TR" dirty="0"/>
          </a:p>
          <a:p>
            <a:endParaRPr lang="tr-TR" dirty="0"/>
          </a:p>
          <a:p>
            <a:endParaRPr lang="tr-TR" dirty="0"/>
          </a:p>
        </p:txBody>
      </p:sp>
    </p:spTree>
    <p:extLst>
      <p:ext uri="{BB962C8B-B14F-4D97-AF65-F5344CB8AC3E}">
        <p14:creationId xmlns:p14="http://schemas.microsoft.com/office/powerpoint/2010/main" val="31988356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 Planlama çerçevesinin belirlenmesi. Plan neleri ihtiva edecek? Örneğin yollar plana dahil edilecek mi?</a:t>
            </a:r>
          </a:p>
          <a:p>
            <a:r>
              <a:rPr lang="tr-TR" dirty="0"/>
              <a:t>- Planlama sürecinin tayini. Plan ne zaman uygulamaya girecek. Bu süre 3-5 yıl veya daha uzun olabilir.</a:t>
            </a:r>
          </a:p>
          <a:p>
            <a:r>
              <a:rPr lang="tr-TR" dirty="0"/>
              <a:t>- Planın formatının belirlenmesi. Örneğin plan bir mevzuat şeklinde mi yoksa arazi ve bütçe dağılımını gösteren bir yapıda mı olacak? Bu planın hitap edeceği topluma bağlıdır.</a:t>
            </a:r>
          </a:p>
          <a:p>
            <a:r>
              <a:rPr lang="tr-TR" dirty="0"/>
              <a:t>- Uygulama ile ilgili hususlar. Planın finansmanı, kurumsal yapısı, diğer kuruluşlarla işbirliği, kayıt tutma sistemleri, anahtar kişiler, üretim takvimi gibi konular.</a:t>
            </a:r>
          </a:p>
          <a:p>
            <a:endParaRPr lang="tr-TR" dirty="0"/>
          </a:p>
        </p:txBody>
      </p:sp>
    </p:spTree>
    <p:extLst>
      <p:ext uri="{BB962C8B-B14F-4D97-AF65-F5344CB8AC3E}">
        <p14:creationId xmlns:p14="http://schemas.microsoft.com/office/powerpoint/2010/main" val="25599117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10000"/>
          </a:bodyPr>
          <a:lstStyle/>
          <a:p>
            <a:r>
              <a:rPr lang="tr-TR" dirty="0"/>
              <a:t>Bölge ile İlgili Temel Bilgiler</a:t>
            </a:r>
          </a:p>
          <a:p>
            <a:r>
              <a:rPr lang="tr-TR" dirty="0"/>
              <a:t> </a:t>
            </a:r>
          </a:p>
          <a:p>
            <a:r>
              <a:rPr lang="tr-TR" dirty="0"/>
              <a:t>- Arazi kaynakları. </a:t>
            </a:r>
            <a:r>
              <a:rPr lang="tr-TR" dirty="0" err="1"/>
              <a:t>Topoğrafik</a:t>
            </a:r>
            <a:r>
              <a:rPr lang="tr-TR" dirty="0"/>
              <a:t> haritalar, hava fotoğrafları, iklim, arazi şekilleri(delta, vadi, ova…), toprak, hidroloji, jeoloji ve ekoloji ile ilgili bütün veriler.</a:t>
            </a:r>
          </a:p>
          <a:p>
            <a:r>
              <a:rPr lang="tr-TR" dirty="0"/>
              <a:t>- Arazi kullanımı ve alt yapısı. İşletme sistemleri, arazi kullanımı, üretim seviyeleri ve çok yıllık trendleri, nakliye, haberleşme ve tarım girdileri.</a:t>
            </a:r>
          </a:p>
          <a:p>
            <a:r>
              <a:rPr lang="tr-TR" dirty="0"/>
              <a:t>- Nüfus. Yerleşim yerleri, demografik bilgiler, etnik gruplar, sınıf yapıları, liderlik, arazi tasarruf rejimleri. </a:t>
            </a:r>
          </a:p>
          <a:p>
            <a:r>
              <a:rPr lang="tr-TR" dirty="0"/>
              <a:t>- Planlama sahasında devlet. İdari yapı, anahtar personel, bölgeye devlet eliyle götürülen hizmetler. Ayrıca kooperatifler(planlamada rolleri olabilir).</a:t>
            </a:r>
          </a:p>
          <a:p>
            <a:endParaRPr lang="tr-TR" dirty="0"/>
          </a:p>
        </p:txBody>
      </p:sp>
    </p:spTree>
    <p:extLst>
      <p:ext uri="{BB962C8B-B14F-4D97-AF65-F5344CB8AC3E}">
        <p14:creationId xmlns:p14="http://schemas.microsoft.com/office/powerpoint/2010/main" val="22867934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8. Hafta</a:t>
            </a:r>
            <a:endParaRPr lang="tr-TR" dirty="0"/>
          </a:p>
        </p:txBody>
      </p:sp>
    </p:spTree>
    <p:extLst>
      <p:ext uri="{BB962C8B-B14F-4D97-AF65-F5344CB8AC3E}">
        <p14:creationId xmlns:p14="http://schemas.microsoft.com/office/powerpoint/2010/main" val="1827203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a:bodyPr>
          <a:lstStyle/>
          <a:p>
            <a:r>
              <a:rPr lang="tr-TR" dirty="0"/>
              <a:t>6.2.1.8.2 Planlamanın Planlanması-Plan İçin Plan</a:t>
            </a:r>
          </a:p>
          <a:p>
            <a:r>
              <a:rPr lang="tr-TR" dirty="0"/>
              <a:t> </a:t>
            </a:r>
          </a:p>
          <a:p>
            <a:r>
              <a:rPr lang="tr-TR" dirty="0"/>
              <a:t>İş planlaması sıkıcıdır. Belki de bu nedenle çoğu zaman tam anlamıyla önemsenmez ve sırf bu nedenden dolayı koordinasyon noksanlığı, sıkışma, gereksiz gecikmeler olur. Tabi ki beklenmeyen olaylar her zaman gündeme gelebilir ama iyi bir organizasyon birçok problemi önceden önler ve güçlerin birleştirilmesini sağlar. Bunun için önce planlamadaki görev ve faaliyetler sıralanır, gerekirse detaylandırılır. Her bir görev sorumlusu ve yardımcıları belirlenir. Bu işler için işin başlama ve bitme tarihleri ve sorumluları belirlenir. Para ve malzemenin dağılımının gösterildiği şekiller çizilir. Olay çok kompleks ise profesyonelce davranılır</a:t>
            </a:r>
          </a:p>
        </p:txBody>
      </p:sp>
    </p:spTree>
    <p:extLst>
      <p:ext uri="{BB962C8B-B14F-4D97-AF65-F5344CB8AC3E}">
        <p14:creationId xmlns:p14="http://schemas.microsoft.com/office/powerpoint/2010/main" val="26227537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9. Hafta</a:t>
            </a:r>
            <a:endParaRPr lang="tr-TR" dirty="0"/>
          </a:p>
        </p:txBody>
      </p:sp>
    </p:spTree>
    <p:extLst>
      <p:ext uri="{BB962C8B-B14F-4D97-AF65-F5344CB8AC3E}">
        <p14:creationId xmlns:p14="http://schemas.microsoft.com/office/powerpoint/2010/main" val="1735378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6.2.1.8.3 Problemlerin ve İmkanların Belirlenmesi- Problemlerin Yapıları ve İmkanlar</a:t>
            </a:r>
          </a:p>
          <a:p>
            <a:r>
              <a:rPr lang="tr-TR" dirty="0"/>
              <a:t> </a:t>
            </a:r>
          </a:p>
          <a:p>
            <a:r>
              <a:rPr lang="tr-TR" dirty="0"/>
              <a:t>Bu aşamada şimdiki arazi kullanım durumu belirlenir, mevcut durum gelişme hedefleri ile karşılaştırılır, arazi kullanımı ile ilgili problemler belirlenir ve çözüm yolları araştırılır.</a:t>
            </a:r>
          </a:p>
          <a:p>
            <a:r>
              <a:rPr lang="tr-TR" dirty="0"/>
              <a:t> </a:t>
            </a:r>
          </a:p>
          <a:p>
            <a:endParaRPr lang="tr-TR" dirty="0"/>
          </a:p>
        </p:txBody>
      </p:sp>
    </p:spTree>
    <p:extLst>
      <p:ext uri="{BB962C8B-B14F-4D97-AF65-F5344CB8AC3E}">
        <p14:creationId xmlns:p14="http://schemas.microsoft.com/office/powerpoint/2010/main" val="3811997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55000" lnSpcReduction="20000"/>
          </a:bodyPr>
          <a:lstStyle/>
          <a:p>
            <a:r>
              <a:rPr lang="tr-TR" dirty="0"/>
              <a:t>6.2.1.8.3.1 Mevcut Durum Tespiti</a:t>
            </a:r>
          </a:p>
          <a:p>
            <a:r>
              <a:rPr lang="tr-TR" dirty="0"/>
              <a:t> </a:t>
            </a:r>
          </a:p>
          <a:p>
            <a:r>
              <a:rPr lang="tr-TR" dirty="0"/>
              <a:t>- Proje alanının yeri. </a:t>
            </a:r>
            <a:r>
              <a:rPr lang="tr-TR" dirty="0" err="1"/>
              <a:t>Topoğrafik</a:t>
            </a:r>
            <a:r>
              <a:rPr lang="tr-TR" dirty="0"/>
              <a:t> harita veya hava fotoğrafı üzerinde gösterilir.</a:t>
            </a:r>
          </a:p>
          <a:p>
            <a:r>
              <a:rPr lang="tr-TR" dirty="0"/>
              <a:t>- Arazi kaynakları. Topoğrafya, toprak, iklim ve su kaynaklarını gösteren haritalar yapılır.</a:t>
            </a:r>
          </a:p>
          <a:p>
            <a:r>
              <a:rPr lang="tr-TR" dirty="0"/>
              <a:t>- Şimdiki arazi kullanım durumu ve üretim trendleri çıkarılır. Üretim verileri </a:t>
            </a:r>
            <a:r>
              <a:rPr lang="tr-TR" dirty="0" err="1"/>
              <a:t>tablolandırılır</a:t>
            </a:r>
            <a:r>
              <a:rPr lang="tr-TR" dirty="0"/>
              <a:t>, planlama periyodu içinde ekonomik projeksiyonlar, üretim trendleri çıkarılır.</a:t>
            </a:r>
          </a:p>
          <a:p>
            <a:r>
              <a:rPr lang="tr-TR" dirty="0"/>
              <a:t>- Nüfus, yaş grupları, cinsiyet açısından çıkarılır, büyüme oranları bulunur, veriler temel bir haritaya işlenir.</a:t>
            </a:r>
          </a:p>
          <a:p>
            <a:r>
              <a:rPr lang="tr-TR" dirty="0"/>
              <a:t>- İstihdam ve gelir. Veriler alan olarak, yaş, sosyal ve etnik gruplar açısından özetlenir.</a:t>
            </a:r>
          </a:p>
          <a:p>
            <a:r>
              <a:rPr lang="tr-TR" dirty="0"/>
              <a:t>- Altyapı. Yollar, Pazar ve hizmet merkezleri temel haritaya işlenir.</a:t>
            </a:r>
          </a:p>
          <a:p>
            <a:r>
              <a:rPr lang="tr-TR" dirty="0"/>
              <a:t>- İdari yapı. İdari yapı çıkarılır, kuruluşlar belirlenir, sorumlulukları listelenir.</a:t>
            </a:r>
          </a:p>
          <a:p>
            <a:r>
              <a:rPr lang="tr-TR" dirty="0"/>
              <a:t>- Mevzuat. Tapu durumları, arazi tasarruf rejimleri incelenir, arazi kullanımını etkileyen mevzuat tek, tek ayıklanır.</a:t>
            </a:r>
          </a:p>
          <a:p>
            <a:r>
              <a:rPr lang="tr-TR" dirty="0"/>
              <a:t> </a:t>
            </a:r>
          </a:p>
          <a:p>
            <a:r>
              <a:rPr lang="tr-TR" dirty="0"/>
              <a:t>Gerekli bilgilerin bulunamaması halinde araştırma yapılır veya lüzumu halinde hava fotoğrafları alınır. Alanı tanımadan plana başlanılmaz.</a:t>
            </a:r>
          </a:p>
          <a:p>
            <a:endParaRPr lang="tr-TR" dirty="0"/>
          </a:p>
        </p:txBody>
      </p:sp>
    </p:spTree>
    <p:extLst>
      <p:ext uri="{BB962C8B-B14F-4D97-AF65-F5344CB8AC3E}">
        <p14:creationId xmlns:p14="http://schemas.microsoft.com/office/powerpoint/2010/main" val="40382276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20000"/>
          </a:bodyPr>
          <a:lstStyle/>
          <a:p>
            <a:r>
              <a:rPr lang="tr-TR" dirty="0"/>
              <a:t>6.2.1.8.3.2 Problemler</a:t>
            </a:r>
          </a:p>
          <a:p>
            <a:r>
              <a:rPr lang="tr-TR" dirty="0"/>
              <a:t> </a:t>
            </a:r>
          </a:p>
          <a:p>
            <a:r>
              <a:rPr lang="tr-TR" dirty="0"/>
              <a:t>Problem, şimdiki durumla ulaşılmak istenen durum arasındaki farkı ifade eder. Problemi tarif etmek için şu andaki durumu bilmemiz gerekir. Şimdiki durum neden tercih edilmiyor, nasıl düzeltilebilir? Bazı problemler açık ve net olabilir ama çoğu kere  problem, problemi tespit edebilmektir. Bunun için ilgililer dinlenir, problem alanları gezilir ve mevcut kullanımlar incelenir. Sonra şu sorular sorulur.</a:t>
            </a:r>
          </a:p>
          <a:p>
            <a:r>
              <a:rPr lang="tr-TR" dirty="0"/>
              <a:t>- Arazi halen nasıl kullanılıyor?</a:t>
            </a:r>
          </a:p>
          <a:p>
            <a:r>
              <a:rPr lang="tr-TR" dirty="0"/>
              <a:t>- Şimdiki kullanım devam ederse ne olur?</a:t>
            </a:r>
          </a:p>
          <a:p>
            <a:r>
              <a:rPr lang="tr-TR" dirty="0"/>
              <a:t>- Neden arazi böyle kullanılmaktadır? En iyisi olduğu için mi yoksa gelenekler, yetersiz işgücü, sermaye noksanlığı, beslenme zorunluluğu, para ihtiyacı, mülkiyete kavuşmak, boş zaman talebi, bilgi ve teknoloji noksanlığı, kötü planlama gibi sebeplerden mi?</a:t>
            </a:r>
          </a:p>
          <a:p>
            <a:endParaRPr lang="tr-TR" dirty="0"/>
          </a:p>
        </p:txBody>
      </p:sp>
    </p:spTree>
    <p:extLst>
      <p:ext uri="{BB962C8B-B14F-4D97-AF65-F5344CB8AC3E}">
        <p14:creationId xmlns:p14="http://schemas.microsoft.com/office/powerpoint/2010/main" val="6629938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 Daha sonra ilgili hususları birleştirin. Örneğin azalan verimin neden olduğu gıda maddeleri açığı nadas yapmadan toprağı her sene ekmek den ileri gelmiştir, bunun da sebebi arazi noksanlığıdır, bunun da sebebi nüfus artışıdır… gibi.</a:t>
            </a:r>
          </a:p>
          <a:p>
            <a:r>
              <a:rPr lang="tr-TR" dirty="0"/>
              <a:t>- Problem modelleri oluşturun. Modeller sebep-sonuç ilişkilerinden, ekonomik modellere ve bilgisayar </a:t>
            </a:r>
            <a:r>
              <a:rPr lang="tr-TR" dirty="0" err="1"/>
              <a:t>simulasyon</a:t>
            </a:r>
            <a:r>
              <a:rPr lang="tr-TR" dirty="0"/>
              <a:t> modellerine varan şekillerde olabilir. Modeller arazi kullanımının sebep sonuç ve muhtemel çözümlerine ışık tutacaktır.</a:t>
            </a:r>
          </a:p>
          <a:p>
            <a:r>
              <a:rPr lang="tr-TR" dirty="0"/>
              <a:t>- AKP dışında kalan problemleri dikkate almamak gerekir.</a:t>
            </a:r>
          </a:p>
          <a:p>
            <a:endParaRPr lang="tr-TR" dirty="0"/>
          </a:p>
        </p:txBody>
      </p:sp>
    </p:spTree>
    <p:extLst>
      <p:ext uri="{BB962C8B-B14F-4D97-AF65-F5344CB8AC3E}">
        <p14:creationId xmlns:p14="http://schemas.microsoft.com/office/powerpoint/2010/main" val="1494420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10. Hafta</a:t>
            </a:r>
            <a:endParaRPr lang="tr-TR" dirty="0"/>
          </a:p>
        </p:txBody>
      </p:sp>
    </p:spTree>
    <p:extLst>
      <p:ext uri="{BB962C8B-B14F-4D97-AF65-F5344CB8AC3E}">
        <p14:creationId xmlns:p14="http://schemas.microsoft.com/office/powerpoint/2010/main" val="2131270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20000"/>
          </a:bodyPr>
          <a:lstStyle/>
          <a:p>
            <a:r>
              <a:rPr lang="tr-TR" dirty="0"/>
              <a:t> KATEGORİLER</a:t>
            </a:r>
          </a:p>
          <a:p>
            <a:r>
              <a:rPr lang="tr-TR" dirty="0"/>
              <a:t> </a:t>
            </a:r>
          </a:p>
          <a:p>
            <a:r>
              <a:rPr lang="tr-TR" dirty="0"/>
              <a:t>ORDO                                 SINIF                                   ALT SINIF                       ÜNİTE</a:t>
            </a:r>
          </a:p>
          <a:p>
            <a:r>
              <a:rPr lang="tr-TR" dirty="0"/>
              <a:t> </a:t>
            </a:r>
          </a:p>
          <a:p>
            <a:r>
              <a:rPr lang="tr-TR" dirty="0"/>
              <a:t>S (Uygun)                              S1                                         S2 m                                S2 e-a</a:t>
            </a:r>
          </a:p>
          <a:p>
            <a:r>
              <a:rPr lang="tr-TR" dirty="0"/>
              <a:t>                                              S2                                         </a:t>
            </a:r>
            <a:r>
              <a:rPr lang="tr-TR" dirty="0" err="1"/>
              <a:t>S2</a:t>
            </a:r>
            <a:r>
              <a:rPr lang="tr-TR" dirty="0"/>
              <a:t> e                                 S2 e-2</a:t>
            </a:r>
          </a:p>
          <a:p>
            <a:r>
              <a:rPr lang="tr-TR" dirty="0"/>
              <a:t>                                              S3			       S2 me                               </a:t>
            </a:r>
            <a:r>
              <a:rPr lang="tr-TR" dirty="0" err="1"/>
              <a:t>vd</a:t>
            </a:r>
            <a:endParaRPr lang="tr-TR" dirty="0"/>
          </a:p>
          <a:p>
            <a:r>
              <a:rPr lang="tr-TR" dirty="0"/>
              <a:t>			          </a:t>
            </a:r>
            <a:r>
              <a:rPr lang="tr-TR" dirty="0" err="1"/>
              <a:t>Vd</a:t>
            </a:r>
            <a:r>
              <a:rPr lang="tr-TR" dirty="0"/>
              <a:t>			       </a:t>
            </a:r>
            <a:r>
              <a:rPr lang="tr-TR" dirty="0" err="1"/>
              <a:t>vd</a:t>
            </a:r>
            <a:endParaRPr lang="tr-TR" dirty="0"/>
          </a:p>
          <a:p>
            <a:r>
              <a:rPr lang="tr-TR" dirty="0"/>
              <a:t> </a:t>
            </a:r>
          </a:p>
          <a:p>
            <a:r>
              <a:rPr lang="tr-TR" dirty="0"/>
              <a:t>N (Uygun değil)                     N1      			        N1 f</a:t>
            </a:r>
          </a:p>
          <a:p>
            <a:r>
              <a:rPr lang="tr-TR" dirty="0"/>
              <a:t>				N2			        N1 a</a:t>
            </a:r>
          </a:p>
        </p:txBody>
      </p:sp>
    </p:spTree>
    <p:extLst>
      <p:ext uri="{BB962C8B-B14F-4D97-AF65-F5344CB8AC3E}">
        <p14:creationId xmlns:p14="http://schemas.microsoft.com/office/powerpoint/2010/main" val="26405378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70000" lnSpcReduction="20000"/>
          </a:bodyPr>
          <a:lstStyle/>
          <a:p>
            <a:r>
              <a:rPr lang="tr-TR" dirty="0"/>
              <a:t>6.2.1.8.3.3 İmkanlar</a:t>
            </a:r>
          </a:p>
          <a:p>
            <a:r>
              <a:rPr lang="tr-TR" dirty="0"/>
              <a:t> </a:t>
            </a:r>
          </a:p>
          <a:p>
            <a:r>
              <a:rPr lang="tr-TR" dirty="0"/>
              <a:t>- Yöre halkı işgücü ile, hünerleri ile, kültürleri ile yeni imkanlar oluşturabilir.</a:t>
            </a:r>
          </a:p>
          <a:p>
            <a:r>
              <a:rPr lang="tr-TR" dirty="0"/>
              <a:t>- Toprağın bugüne kadar değerlendirilmemiş özellikleri bulunabilir(madenler, av sahaları, yer altı suları </a:t>
            </a:r>
            <a:r>
              <a:rPr lang="tr-TR" dirty="0" err="1"/>
              <a:t>v.s</a:t>
            </a:r>
            <a:r>
              <a:rPr lang="tr-TR" dirty="0"/>
              <a:t>.).</a:t>
            </a:r>
          </a:p>
          <a:p>
            <a:r>
              <a:rPr lang="tr-TR" dirty="0"/>
              <a:t>- Yeni teknolojiler üretim potansiyelini arttırabilir.</a:t>
            </a:r>
          </a:p>
          <a:p>
            <a:r>
              <a:rPr lang="tr-TR" dirty="0"/>
              <a:t>- Sermaye kaynakları, mal ve hizmet talepleri, yeni pazarlar, fiyat trendleri, ulaşım ve haberleşmenin gelişmesi gibi ekonomik faktörler yeni imkanlar yaratabilir.</a:t>
            </a:r>
          </a:p>
          <a:p>
            <a:r>
              <a:rPr lang="tr-TR" dirty="0"/>
              <a:t>- Hükümetlerin alabilecekleri tedbirler(tarım reformu gibi) yeni ufuklar açabilir.</a:t>
            </a:r>
          </a:p>
          <a:p>
            <a:r>
              <a:rPr lang="tr-TR" dirty="0"/>
              <a:t> </a:t>
            </a:r>
          </a:p>
          <a:p>
            <a:r>
              <a:rPr lang="tr-TR" dirty="0"/>
              <a:t>Üçüncü aşama problemleri ve imkanlarıyla mevcut durumun resimlendiği aşamadır. Bu aşamada başa dönüp öncelikle belirlediğimiz hedeflerimizi elde edilen bu yeni verilerin ışığı altında gözden geçirmeli ve gerekli değişiklikleri yapmalıyız(iki ileri bir geri). Örneğin tarım reformu yapmadan arazi kullanımını değiştirmek mümkün değilse hedef bu yönde geliştirilmelidir.  </a:t>
            </a:r>
          </a:p>
          <a:p>
            <a:endParaRPr lang="tr-TR" dirty="0"/>
          </a:p>
        </p:txBody>
      </p:sp>
    </p:spTree>
    <p:extLst>
      <p:ext uri="{BB962C8B-B14F-4D97-AF65-F5344CB8AC3E}">
        <p14:creationId xmlns:p14="http://schemas.microsoft.com/office/powerpoint/2010/main" val="21949682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10000"/>
          </a:bodyPr>
          <a:lstStyle/>
          <a:p>
            <a:r>
              <a:rPr lang="tr-TR" dirty="0"/>
              <a:t>6.2.1.8.4 Alternatiflerin Belirlenmesi-Geleceği İyi Arazi Kullanımlarının Seçimi</a:t>
            </a:r>
          </a:p>
          <a:p>
            <a:r>
              <a:rPr lang="tr-TR" dirty="0"/>
              <a:t> </a:t>
            </a:r>
          </a:p>
          <a:p>
            <a:r>
              <a:rPr lang="tr-TR" dirty="0"/>
              <a:t>Genellikle bir problemin birçok çözümü vardır. Çözüm ararken aklınıza ilk gelen çözümü uygulama arzunuzu frenlemelisiniz. En iyisini bulmak için birçok alternatifi değerlendirmelisiniz. Alternatifler aynı zamanda farklı grupların değişik tercihlerini de değerlendirmek imkanı yaratır, onları uzlaştırmak da fayda sağlar. Sonunda kabul edilen plan bütün bu hususların yansıdığı bir çözüm olacaktır. Bu aşamada geliştirilen alternatifler önceden belirlenen hedeflere, bu hedeflere ulaşımda takip edilecek stratejilere, arazinin sunduğu imkanlar ve ortaya koyduğu problemlere, insanlara ve ekonomik şartlara bağlı olacaktır.</a:t>
            </a:r>
          </a:p>
          <a:p>
            <a:endParaRPr lang="tr-TR" dirty="0"/>
          </a:p>
        </p:txBody>
      </p:sp>
    </p:spTree>
    <p:extLst>
      <p:ext uri="{BB962C8B-B14F-4D97-AF65-F5344CB8AC3E}">
        <p14:creationId xmlns:p14="http://schemas.microsoft.com/office/powerpoint/2010/main" val="14187675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20000"/>
          </a:bodyPr>
          <a:lstStyle/>
          <a:p>
            <a:r>
              <a:rPr lang="tr-TR" dirty="0"/>
              <a:t>Dördüncü aşama aşağıdaki çalışmalarla tamamlanır.</a:t>
            </a:r>
          </a:p>
          <a:p>
            <a:r>
              <a:rPr lang="tr-TR" dirty="0"/>
              <a:t> </a:t>
            </a:r>
          </a:p>
          <a:p>
            <a:r>
              <a:rPr lang="tr-TR" dirty="0"/>
              <a:t>1. Çözüm bekleyen soruların belirlenmesi</a:t>
            </a:r>
          </a:p>
          <a:p>
            <a:r>
              <a:rPr lang="tr-TR" dirty="0"/>
              <a:t>2. Çözüm yollarının sıralanması</a:t>
            </a:r>
          </a:p>
          <a:p>
            <a:r>
              <a:rPr lang="tr-TR" dirty="0"/>
              <a:t>3. Alternatif çözümlerin ve birbirleriyle ilişkilerinin incelenmesi</a:t>
            </a:r>
          </a:p>
          <a:p>
            <a:r>
              <a:rPr lang="tr-TR" dirty="0"/>
              <a:t>4. Muhtemel bütün çözümlerin belirlenmesi</a:t>
            </a:r>
          </a:p>
          <a:p>
            <a:r>
              <a:rPr lang="tr-TR" dirty="0"/>
              <a:t>5. Bütün çözümler arasında en uygun tercihlerin yapılması.</a:t>
            </a:r>
          </a:p>
          <a:p>
            <a:r>
              <a:rPr lang="tr-TR" dirty="0"/>
              <a:t> </a:t>
            </a:r>
          </a:p>
          <a:p>
            <a:r>
              <a:rPr lang="tr-TR" dirty="0"/>
              <a:t>Bu aşamada üretilmesi gereken şey muhtemel arazi kullanım türlerinin dökümünün belirlenmesidir. Henüz mevcut bilgiler eksiktir. 5. ve 6. aşamalarda bu eksiklikler giderilmiş olmalıdır.</a:t>
            </a:r>
          </a:p>
          <a:p>
            <a:endParaRPr lang="tr-TR" dirty="0"/>
          </a:p>
        </p:txBody>
      </p:sp>
    </p:spTree>
    <p:extLst>
      <p:ext uri="{BB962C8B-B14F-4D97-AF65-F5344CB8AC3E}">
        <p14:creationId xmlns:p14="http://schemas.microsoft.com/office/powerpoint/2010/main" val="7150377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6.2.1.8.5 Arazinin Belli Bir Amaca Uygunluğunun İncelenmesi-Arazi Uygunluğunun Değerlendirilmesi</a:t>
            </a:r>
          </a:p>
          <a:p>
            <a:r>
              <a:rPr lang="tr-TR" dirty="0"/>
              <a:t> </a:t>
            </a:r>
          </a:p>
          <a:p>
            <a:r>
              <a:rPr lang="tr-TR" dirty="0"/>
              <a:t>3. ve 4. aşamalarda ihtiyaç duyulan arazi türlerini belirledik. Arzu edilen bu türler proje alanında mevcut değilse veya yeteri kadar yoksa bu tür yeni alanlar kazanmak için toprak muhafaza gibi bazı tedbirleri uygulamaya sokabiliriz. Bu ve bunun gibi önlemleri almak üzere bölgede araştırmalar yapılması da gerekebilir.</a:t>
            </a:r>
          </a:p>
          <a:p>
            <a:endParaRPr lang="tr-TR" dirty="0"/>
          </a:p>
        </p:txBody>
      </p:sp>
    </p:spTree>
    <p:extLst>
      <p:ext uri="{BB962C8B-B14F-4D97-AF65-F5344CB8AC3E}">
        <p14:creationId xmlns:p14="http://schemas.microsoft.com/office/powerpoint/2010/main" val="33578712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FAO, bir arazinin belli bir amaca uygunluğunu göstermek için 7 sınıf geliştirmiştir. Bunlar sırasıyla uygun (S), en uygun(S1), orta derecede uygun(S2), uygunluk alt sırında(S3), uygun değil(N), halen ekonomik olarak uygun hale getirilemez(N1), hiçbir zaman uygun olamaz(N2).</a:t>
            </a:r>
          </a:p>
          <a:p>
            <a:r>
              <a:rPr lang="tr-TR" dirty="0"/>
              <a:t> </a:t>
            </a:r>
          </a:p>
          <a:p>
            <a:r>
              <a:rPr lang="tr-TR" dirty="0"/>
              <a:t>Bu sınıflandırmada en önemli husus uygun olanla olmayanın seçimidir. Aşağıdaki çizelgede </a:t>
            </a:r>
            <a:r>
              <a:rPr lang="tr-TR" dirty="0" err="1"/>
              <a:t>Srilanka’da</a:t>
            </a:r>
            <a:r>
              <a:rPr lang="tr-TR" dirty="0"/>
              <a:t> kuru şartlarda küçük tarım işletmelerinde çeltik yetiştiriciliğinde aranan arazi özelliklerine ilişkin bir örnek verilmiştir.</a:t>
            </a:r>
          </a:p>
          <a:p>
            <a:endParaRPr lang="tr-TR" dirty="0"/>
          </a:p>
        </p:txBody>
      </p:sp>
    </p:spTree>
    <p:extLst>
      <p:ext uri="{BB962C8B-B14F-4D97-AF65-F5344CB8AC3E}">
        <p14:creationId xmlns:p14="http://schemas.microsoft.com/office/powerpoint/2010/main" val="15567215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25000" lnSpcReduction="20000"/>
          </a:bodyPr>
          <a:lstStyle/>
          <a:p>
            <a:r>
              <a:rPr lang="tr-TR" dirty="0"/>
              <a:t>Çizelge 10. Küçük Tarım İşletmelerinde Çeltik Üretimi İçin Arazi Gereklerine Örnek</a:t>
            </a:r>
          </a:p>
          <a:p>
            <a:r>
              <a:rPr lang="tr-TR" dirty="0"/>
              <a:t>-----------------------------------------------------------------------------------------------------------------</a:t>
            </a:r>
          </a:p>
          <a:p>
            <a:r>
              <a:rPr lang="tr-TR" baseline="-25000" dirty="0"/>
              <a:t>Arazinin  kalitesi                    			Arazinin karakteristiği                      	Arazi    karakteri     belirleme      sınırları</a:t>
            </a:r>
            <a:endParaRPr lang="tr-TR" dirty="0"/>
          </a:p>
          <a:p>
            <a:r>
              <a:rPr lang="tr-TR" baseline="-25000" dirty="0"/>
              <a:t>									   S1           S2               S3                 N   </a:t>
            </a:r>
            <a:endParaRPr lang="tr-TR" dirty="0"/>
          </a:p>
          <a:p>
            <a:r>
              <a:rPr lang="tr-TR" baseline="-25000" dirty="0"/>
              <a:t>--------------------------------------------------------------------------------------------------------------------------------------------------------------------------</a:t>
            </a:r>
            <a:endParaRPr lang="tr-TR" dirty="0"/>
          </a:p>
          <a:p>
            <a:r>
              <a:rPr lang="tr-TR" dirty="0"/>
              <a:t>Enerjinin yeterliliği                            Ortalama yıllık ısı(C</a:t>
            </a:r>
            <a:r>
              <a:rPr lang="tr-TR" baseline="30000" dirty="0"/>
              <a:t>0</a:t>
            </a:r>
            <a:r>
              <a:rPr lang="tr-TR" dirty="0"/>
              <a:t>)           &gt;24    21-24    18-21    &lt;18</a:t>
            </a:r>
          </a:p>
          <a:p>
            <a:r>
              <a:rPr lang="tr-TR" dirty="0"/>
              <a:t>					 Yükseklik(m)                       0-600     600	 1200  &gt;1800 										1200     1800</a:t>
            </a:r>
          </a:p>
          <a:p>
            <a:r>
              <a:rPr lang="tr-TR" dirty="0"/>
              <a:t>-----------------------------------------------------------------------------------------------------------------</a:t>
            </a:r>
          </a:p>
          <a:p>
            <a:r>
              <a:rPr lang="tr-TR" dirty="0"/>
              <a:t>Su miktarı				%75 güvenle yağmur(mm)    1300      900      500    &lt;500</a:t>
            </a:r>
          </a:p>
          <a:p>
            <a:r>
              <a:rPr lang="tr-TR" dirty="0"/>
              <a:t>										 1300     900</a:t>
            </a:r>
          </a:p>
          <a:p>
            <a:r>
              <a:rPr lang="tr-TR" dirty="0"/>
              <a:t>					Drenaj				zayıf      tam    oldukça  aza</a:t>
            </a:r>
          </a:p>
          <a:p>
            <a:r>
              <a:rPr lang="tr-TR" dirty="0"/>
              <a:t>										 değil       iyi       mi</a:t>
            </a:r>
          </a:p>
          <a:p>
            <a:r>
              <a:rPr lang="tr-TR" dirty="0"/>
              <a:t>					Toprak </a:t>
            </a:r>
            <a:r>
              <a:rPr lang="tr-TR" dirty="0" err="1"/>
              <a:t>tekstürü</a:t>
            </a:r>
            <a:r>
              <a:rPr lang="tr-TR" dirty="0"/>
              <a:t>                      C, ZC    SC        SL        S</a:t>
            </a:r>
          </a:p>
          <a:p>
            <a:r>
              <a:rPr lang="tr-TR" dirty="0"/>
              <a:t>									ZCL, L  SCL                  LS</a:t>
            </a:r>
          </a:p>
          <a:p>
            <a:r>
              <a:rPr lang="tr-TR" dirty="0"/>
              <a:t>										  ZL, Z</a:t>
            </a:r>
          </a:p>
          <a:p>
            <a:r>
              <a:rPr lang="tr-TR" dirty="0"/>
              <a:t>					Toprak kalınlığı(cm)                &gt;80      60-80   40-60  &lt;40</a:t>
            </a:r>
          </a:p>
          <a:p>
            <a:r>
              <a:rPr lang="tr-TR" dirty="0"/>
              <a:t>-----------------------------------------------------------------------------------------------------------------</a:t>
            </a:r>
          </a:p>
          <a:p>
            <a:r>
              <a:rPr lang="tr-TR" dirty="0"/>
              <a:t>Bitki besin maddeleri miktarı             Toprak </a:t>
            </a:r>
            <a:r>
              <a:rPr lang="tr-TR" dirty="0" err="1"/>
              <a:t>pH’sı</a:t>
            </a:r>
            <a:r>
              <a:rPr lang="tr-TR" dirty="0"/>
              <a:t>			  6-7         5-6     4.5-5  &lt;4.5</a:t>
            </a:r>
          </a:p>
          <a:p>
            <a:r>
              <a:rPr lang="tr-TR" dirty="0"/>
              <a:t>										     7-8     8-8.5  &gt;8.5</a:t>
            </a:r>
          </a:p>
          <a:p>
            <a:r>
              <a:rPr lang="tr-TR" dirty="0"/>
              <a:t>-----------------------------------------------------------------------------------------------------------------</a:t>
            </a:r>
          </a:p>
          <a:p>
            <a:r>
              <a:rPr lang="tr-TR" dirty="0"/>
              <a:t>Tuzluluk tehlikesi			EC e, </a:t>
            </a:r>
            <a:r>
              <a:rPr lang="tr-TR" dirty="0" err="1"/>
              <a:t>mS</a:t>
            </a:r>
            <a:r>
              <a:rPr lang="tr-TR" dirty="0"/>
              <a:t> cm</a:t>
            </a:r>
            <a:r>
              <a:rPr lang="tr-TR" baseline="30000" dirty="0"/>
              <a:t>-1</a:t>
            </a:r>
            <a:r>
              <a:rPr lang="tr-TR" dirty="0"/>
              <a:t>                          &lt;3           3-5      5-7     &gt;7</a:t>
            </a:r>
          </a:p>
          <a:p>
            <a:r>
              <a:rPr lang="tr-TR" dirty="0"/>
              <a:t>-----------------------------------------------------------------------------------------------------------------</a:t>
            </a:r>
          </a:p>
          <a:p>
            <a:r>
              <a:rPr lang="tr-TR" dirty="0"/>
              <a:t>Su kontrolü				Eğim açı derecesi                     &lt;1            1-2     2-6     &gt;6</a:t>
            </a:r>
          </a:p>
          <a:p>
            <a:r>
              <a:rPr lang="tr-TR" dirty="0"/>
              <a:t>-----------------------------------------------------------------------------------------------------------------</a:t>
            </a:r>
          </a:p>
          <a:p>
            <a:r>
              <a:rPr lang="tr-TR" dirty="0"/>
              <a:t>İşleme kolaylığı			</a:t>
            </a:r>
            <a:r>
              <a:rPr lang="tr-TR" dirty="0" err="1"/>
              <a:t>Taşlılık</a:t>
            </a:r>
            <a:r>
              <a:rPr lang="tr-TR" dirty="0"/>
              <a:t>(%)			   yok          1-5    5-10   &gt;10</a:t>
            </a:r>
          </a:p>
          <a:p>
            <a:endParaRPr lang="tr-TR" dirty="0"/>
          </a:p>
        </p:txBody>
      </p:sp>
    </p:spTree>
    <p:extLst>
      <p:ext uri="{BB962C8B-B14F-4D97-AF65-F5344CB8AC3E}">
        <p14:creationId xmlns:p14="http://schemas.microsoft.com/office/powerpoint/2010/main" val="36077495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Bunun gibi bütün kullanımlar için tablolar geliştirilmelidir. Arazinin belli bir amaca uygunluğunun arttırılabilmesi için ne gibi tedbirler alınabileceği de(erozyon kontrolü, drenaj </a:t>
            </a:r>
            <a:r>
              <a:rPr lang="tr-TR" dirty="0" err="1"/>
              <a:t>v.s</a:t>
            </a:r>
            <a:r>
              <a:rPr lang="tr-TR" dirty="0"/>
              <a:t>) bu aşamada incelenmelidir.</a:t>
            </a:r>
          </a:p>
          <a:p>
            <a:r>
              <a:rPr lang="tr-TR" dirty="0"/>
              <a:t> </a:t>
            </a:r>
          </a:p>
          <a:p>
            <a:r>
              <a:rPr lang="tr-TR" dirty="0"/>
              <a:t>Bu aşamada arazinin belli amaçlara uygunluğunu gösteren haritaların üretilmesiyle son bulur. Aynı zamanda bu muhtemel kullanımlar için üretim tahminleri ve girdi ihtiyaçları hesaplanır. Yeterli girdi temini, depolama, dağıtım ve pazarlama ile ilgili ayrıntılı çalışmaları yapabilmek için bu gereklidir.</a:t>
            </a:r>
          </a:p>
          <a:p>
            <a:endParaRPr lang="tr-TR" dirty="0"/>
          </a:p>
        </p:txBody>
      </p:sp>
    </p:spTree>
    <p:extLst>
      <p:ext uri="{BB962C8B-B14F-4D97-AF65-F5344CB8AC3E}">
        <p14:creationId xmlns:p14="http://schemas.microsoft.com/office/powerpoint/2010/main" val="35838786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5. aşamada dikkat edilecek önemli bir konu da arazinin belli bir amaca uygunluğunu belirlerken bunun geçici bir uygunluk olmadığının garanti edilmesi gereğidir. Bu tahsis her ne ise arazinin zamanla tahribine yol açmamalı, kullanımı devamlı mümkün olmalı, arazi zamanla elden çıkmamalıdır.</a:t>
            </a:r>
          </a:p>
          <a:p>
            <a:endParaRPr lang="tr-TR" dirty="0"/>
          </a:p>
        </p:txBody>
      </p:sp>
    </p:spTree>
    <p:extLst>
      <p:ext uri="{BB962C8B-B14F-4D97-AF65-F5344CB8AC3E}">
        <p14:creationId xmlns:p14="http://schemas.microsoft.com/office/powerpoint/2010/main" val="42913885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11. Hafta</a:t>
            </a:r>
            <a:endParaRPr lang="tr-TR" dirty="0"/>
          </a:p>
        </p:txBody>
      </p:sp>
    </p:spTree>
    <p:extLst>
      <p:ext uri="{BB962C8B-B14F-4D97-AF65-F5344CB8AC3E}">
        <p14:creationId xmlns:p14="http://schemas.microsoft.com/office/powerpoint/2010/main" val="177335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20000"/>
          </a:bodyPr>
          <a:lstStyle/>
          <a:p>
            <a:r>
              <a:rPr lang="tr-TR" dirty="0"/>
              <a:t>6.2.1.8.6 Alternatiflerin Ekonomik, Sosyal ve Çevre Etkileri-Değerlendirme Alternatifleri</a:t>
            </a:r>
          </a:p>
          <a:p>
            <a:r>
              <a:rPr lang="tr-TR" dirty="0"/>
              <a:t> </a:t>
            </a:r>
          </a:p>
          <a:p>
            <a:r>
              <a:rPr lang="tr-TR" dirty="0"/>
              <a:t>Buraya kadar yapılan değerlendirmeler tamamen fizikidir. Bu aşamada alternatif kullanımların çevre etkileri, ekonomik ve sosyal etkileri incelenecektir(ekonomik ve mali analizler). </a:t>
            </a:r>
          </a:p>
          <a:p>
            <a:r>
              <a:rPr lang="tr-TR" dirty="0"/>
              <a:t> </a:t>
            </a:r>
          </a:p>
          <a:p>
            <a:r>
              <a:rPr lang="tr-TR" dirty="0"/>
              <a:t>Bu aşamada geliştirilmiş olan arazi kullanım önerilerini bölgedeki çiftçilerin imkanları ve arzuları açısından incelemek gereklidir. Bunu yapmanın direk yolu da çiftçi temsilcilerine bu kullanım türlerinin sonuçlarını bir modelle açıklamaktır. Buraya kadar hep kantitatif analizler üzerinde duruldu. Kantitatif analizler daima başarılıdır diye bir kural yoktur. Kalitatif analizlerin daha başarılı olduğu birçok durum vardır.</a:t>
            </a:r>
          </a:p>
          <a:p>
            <a:endParaRPr lang="tr-TR" dirty="0"/>
          </a:p>
        </p:txBody>
      </p:sp>
    </p:spTree>
    <p:extLst>
      <p:ext uri="{BB962C8B-B14F-4D97-AF65-F5344CB8AC3E}">
        <p14:creationId xmlns:p14="http://schemas.microsoft.com/office/powerpoint/2010/main" val="3311720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Alt sınıf sınırlama sembolleri</a:t>
            </a:r>
          </a:p>
          <a:p>
            <a:r>
              <a:rPr lang="tr-TR" dirty="0"/>
              <a:t> </a:t>
            </a:r>
          </a:p>
          <a:p>
            <a:r>
              <a:rPr lang="tr-TR" dirty="0"/>
              <a:t>m	faydalı toprak-nem sınırlaması</a:t>
            </a:r>
          </a:p>
          <a:p>
            <a:r>
              <a:rPr lang="tr-TR" dirty="0"/>
              <a:t>e	erozyon tehlikesi sınırlaması</a:t>
            </a:r>
          </a:p>
          <a:p>
            <a:r>
              <a:rPr lang="tr-TR" dirty="0"/>
              <a:t>w	ıslaklık (drenaj </a:t>
            </a:r>
            <a:r>
              <a:rPr lang="tr-TR" dirty="0" err="1"/>
              <a:t>sınırlamasınıda</a:t>
            </a:r>
            <a:r>
              <a:rPr lang="tr-TR" dirty="0"/>
              <a:t> belirtmek) sınırlaması</a:t>
            </a:r>
          </a:p>
          <a:p>
            <a:r>
              <a:rPr lang="tr-TR" dirty="0"/>
              <a:t>t	</a:t>
            </a:r>
            <a:r>
              <a:rPr lang="tr-TR" dirty="0" err="1"/>
              <a:t>topoğrafik</a:t>
            </a:r>
            <a:r>
              <a:rPr lang="tr-TR" dirty="0"/>
              <a:t> sınırlama</a:t>
            </a:r>
          </a:p>
          <a:p>
            <a:r>
              <a:rPr lang="tr-TR" dirty="0"/>
              <a:t>f      	verimlilik sınırlaması (kolay kolay düzeltilemeyen)</a:t>
            </a:r>
          </a:p>
          <a:p>
            <a:r>
              <a:rPr lang="tr-TR" dirty="0"/>
              <a:t>a          alkalilik sınırlaması                                                                              </a:t>
            </a:r>
          </a:p>
          <a:p>
            <a:endParaRPr lang="tr-TR" dirty="0"/>
          </a:p>
        </p:txBody>
      </p:sp>
    </p:spTree>
    <p:extLst>
      <p:ext uri="{BB962C8B-B14F-4D97-AF65-F5344CB8AC3E}">
        <p14:creationId xmlns:p14="http://schemas.microsoft.com/office/powerpoint/2010/main" val="18449596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Çevre etkileri incelenirken planın toprak ve su kaynakları üzerine etkilerini bölge ve etki alanları açısından değerlendirmek gerekir. Aynı zamanda planın ormanlık alanlar, çayır ve </a:t>
            </a:r>
            <a:r>
              <a:rPr lang="tr-TR" dirty="0" err="1"/>
              <a:t>mer’a</a:t>
            </a:r>
            <a:r>
              <a:rPr lang="tr-TR" dirty="0"/>
              <a:t>, hayvan varlığı üzerine etkileri de değerlendirilmelidir</a:t>
            </a:r>
          </a:p>
          <a:p>
            <a:endParaRPr lang="tr-TR" dirty="0"/>
          </a:p>
        </p:txBody>
      </p:sp>
    </p:spTree>
    <p:extLst>
      <p:ext uri="{BB962C8B-B14F-4D97-AF65-F5344CB8AC3E}">
        <p14:creationId xmlns:p14="http://schemas.microsoft.com/office/powerpoint/2010/main" val="25647981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25000" lnSpcReduction="20000"/>
          </a:bodyPr>
          <a:lstStyle/>
          <a:p>
            <a:r>
              <a:rPr lang="tr-TR" dirty="0"/>
              <a:t>6.2.1.8.7 Alternatifler Arasında Seçim-En İyisini Seçmek</a:t>
            </a:r>
          </a:p>
          <a:p>
            <a:r>
              <a:rPr lang="tr-TR" dirty="0"/>
              <a:t> </a:t>
            </a:r>
          </a:p>
          <a:p>
            <a:r>
              <a:rPr lang="tr-TR" dirty="0"/>
              <a:t>     					    Hedeflerin			     Arazi kullanımının  </a:t>
            </a:r>
          </a:p>
          <a:p>
            <a:r>
              <a:rPr lang="tr-TR" dirty="0"/>
              <a:t>    İHTİYAÇLAR  →      tayini	                →         şekillendirilmesi                         		     						     ↓ 	 </a:t>
            </a:r>
          </a:p>
          <a:p>
            <a:r>
              <a:rPr lang="tr-TR" dirty="0"/>
              <a:t>		     									</a:t>
            </a:r>
          </a:p>
          <a:p>
            <a:r>
              <a:rPr lang="tr-TR" dirty="0"/>
              <a:t>						↑			     Problemler, sınırlayıcı</a:t>
            </a:r>
          </a:p>
          <a:p>
            <a:r>
              <a:rPr lang="tr-TR" dirty="0"/>
              <a:t>									     faktörler ve imkanların</a:t>
            </a:r>
          </a:p>
          <a:p>
            <a:r>
              <a:rPr lang="tr-TR" dirty="0"/>
              <a:t>									     belirlenmesi</a:t>
            </a:r>
          </a:p>
          <a:p>
            <a:r>
              <a:rPr lang="tr-TR" dirty="0"/>
              <a:t>                            Alternatiflerin             </a:t>
            </a:r>
            <a:r>
              <a:rPr lang="tr-TR" dirty="0" err="1"/>
              <a:t>Alternatiflerin</a:t>
            </a:r>
            <a:r>
              <a:rPr lang="tr-TR" dirty="0"/>
              <a:t>                                      ↓</a:t>
            </a:r>
          </a:p>
          <a:p>
            <a:r>
              <a:rPr lang="tr-TR" dirty="0"/>
              <a:t>SEÇİM    ←        sıralanması      ←       değerlendirilmesi </a:t>
            </a:r>
          </a:p>
          <a:p>
            <a:r>
              <a:rPr lang="tr-TR" dirty="0"/>
              <a:t>									     Alternatif arazi kullanım</a:t>
            </a:r>
          </a:p>
          <a:p>
            <a:r>
              <a:rPr lang="tr-TR" dirty="0"/>
              <a:t>									     sistemleri modelinin</a:t>
            </a:r>
          </a:p>
          <a:p>
            <a:r>
              <a:rPr lang="tr-TR" dirty="0"/>
              <a:t>						↓			     geliştirilmesi</a:t>
            </a:r>
          </a:p>
          <a:p>
            <a:r>
              <a:rPr lang="tr-TR" dirty="0"/>
              <a:t>	↓</a:t>
            </a:r>
          </a:p>
          <a:p>
            <a:r>
              <a:rPr lang="tr-TR" dirty="0"/>
              <a:t> </a:t>
            </a:r>
          </a:p>
          <a:p>
            <a:r>
              <a:rPr lang="tr-TR" dirty="0"/>
              <a:t>    Alternatif kullanım                                                                        </a:t>
            </a:r>
          </a:p>
          <a:p>
            <a:r>
              <a:rPr lang="tr-TR" dirty="0"/>
              <a:t>					     Alternatif  kullanım     ←      sonuçlarının tahmini			      			            sonuçları</a:t>
            </a:r>
          </a:p>
          <a:p>
            <a:r>
              <a:rPr lang="tr-TR" dirty="0"/>
              <a:t> </a:t>
            </a:r>
          </a:p>
          <a:p>
            <a:r>
              <a:rPr lang="tr-TR" dirty="0"/>
              <a:t>Çizelge 11. Karar Aşamasının Sistematik Olarak Gösterilmesi</a:t>
            </a:r>
          </a:p>
          <a:p>
            <a:r>
              <a:rPr lang="tr-TR" dirty="0"/>
              <a:t> </a:t>
            </a:r>
          </a:p>
          <a:p>
            <a:endParaRPr lang="tr-TR" dirty="0"/>
          </a:p>
        </p:txBody>
      </p:sp>
    </p:spTree>
    <p:extLst>
      <p:ext uri="{BB962C8B-B14F-4D97-AF65-F5344CB8AC3E}">
        <p14:creationId xmlns:p14="http://schemas.microsoft.com/office/powerpoint/2010/main" val="19669227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12. Hafta</a:t>
            </a:r>
            <a:endParaRPr lang="tr-TR" dirty="0"/>
          </a:p>
        </p:txBody>
      </p:sp>
    </p:spTree>
    <p:extLst>
      <p:ext uri="{BB962C8B-B14F-4D97-AF65-F5344CB8AC3E}">
        <p14:creationId xmlns:p14="http://schemas.microsoft.com/office/powerpoint/2010/main" val="13910228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25000" lnSpcReduction="20000"/>
          </a:bodyPr>
          <a:lstStyle/>
          <a:p>
            <a:r>
              <a:rPr lang="tr-TR" dirty="0"/>
              <a:t>Çizelge 12. Bir Planlama Ünitesinde Alternatif Yaklaşımlar </a:t>
            </a:r>
            <a:r>
              <a:rPr lang="tr-TR" dirty="0" err="1"/>
              <a:t>Matriksi</a:t>
            </a:r>
            <a:endParaRPr lang="tr-TR" dirty="0"/>
          </a:p>
          <a:p>
            <a:r>
              <a:rPr lang="tr-TR" dirty="0"/>
              <a:t>-----------------------------------------------------------------------------------------------------------------</a:t>
            </a:r>
          </a:p>
          <a:p>
            <a:r>
              <a:rPr lang="tr-TR" dirty="0"/>
              <a:t>Arazi kullanımı      Net gelir/ha     Net gelir/nüfus       Nüfus/km</a:t>
            </a:r>
            <a:r>
              <a:rPr lang="tr-TR" baseline="30000" dirty="0"/>
              <a:t>2       </a:t>
            </a:r>
            <a:r>
              <a:rPr lang="tr-TR" dirty="0"/>
              <a:t>   Çevre etkisi</a:t>
            </a:r>
            <a:r>
              <a:rPr lang="tr-TR" baseline="30000" dirty="0"/>
              <a:t>            </a:t>
            </a:r>
            <a:endParaRPr lang="tr-TR" dirty="0"/>
          </a:p>
          <a:p>
            <a:r>
              <a:rPr lang="tr-TR" dirty="0"/>
              <a:t>-----------------------------------------------------------------------------------------------------------------</a:t>
            </a:r>
          </a:p>
          <a:p>
            <a:r>
              <a:rPr lang="tr-TR" dirty="0"/>
              <a:t>Tek yıllık bitkiler</a:t>
            </a:r>
          </a:p>
          <a:p>
            <a:r>
              <a:rPr lang="tr-TR" dirty="0"/>
              <a:t>ve hayvancılık, iyi</a:t>
            </a:r>
          </a:p>
          <a:p>
            <a:r>
              <a:rPr lang="tr-TR" dirty="0"/>
              <a:t>amenajman, 1.6</a:t>
            </a:r>
          </a:p>
          <a:p>
            <a:r>
              <a:rPr lang="tr-TR" dirty="0"/>
              <a:t>ha </a:t>
            </a:r>
            <a:r>
              <a:rPr lang="tr-TR" dirty="0" err="1"/>
              <a:t>lık</a:t>
            </a:r>
            <a:r>
              <a:rPr lang="tr-TR" dirty="0"/>
              <a:t> işletmeler           113                       36                     312                     orta       </a:t>
            </a:r>
          </a:p>
          <a:p>
            <a:r>
              <a:rPr lang="tr-TR" dirty="0"/>
              <a:t> </a:t>
            </a:r>
          </a:p>
          <a:p>
            <a:r>
              <a:rPr lang="tr-TR" dirty="0"/>
              <a:t>Tek yıllık bitkiler,</a:t>
            </a:r>
          </a:p>
          <a:p>
            <a:r>
              <a:rPr lang="tr-TR" dirty="0"/>
              <a:t>İyi amenajman,</a:t>
            </a:r>
          </a:p>
          <a:p>
            <a:r>
              <a:rPr lang="tr-TR" dirty="0"/>
              <a:t>30 ha </a:t>
            </a:r>
            <a:r>
              <a:rPr lang="tr-TR" dirty="0" err="1"/>
              <a:t>lık</a:t>
            </a:r>
            <a:r>
              <a:rPr lang="tr-TR" dirty="0"/>
              <a:t> işletmeler        50                       30                     167                     orta</a:t>
            </a:r>
          </a:p>
          <a:p>
            <a:r>
              <a:rPr lang="tr-TR" dirty="0"/>
              <a:t> </a:t>
            </a:r>
          </a:p>
          <a:p>
            <a:r>
              <a:rPr lang="tr-TR" dirty="0"/>
              <a:t>Kahve, iyi </a:t>
            </a:r>
            <a:r>
              <a:rPr lang="tr-TR" dirty="0" err="1"/>
              <a:t>amenaj</a:t>
            </a:r>
            <a:endParaRPr lang="tr-TR" dirty="0"/>
          </a:p>
          <a:p>
            <a:r>
              <a:rPr lang="tr-TR" dirty="0"/>
              <a:t>Man, 1.6 ha </a:t>
            </a:r>
            <a:r>
              <a:rPr lang="tr-TR" dirty="0" err="1"/>
              <a:t>lık</a:t>
            </a:r>
            <a:endParaRPr lang="tr-TR" dirty="0"/>
          </a:p>
          <a:p>
            <a:r>
              <a:rPr lang="tr-TR" dirty="0"/>
              <a:t>İşletmeler                     -10                      -16                     156                    düşük</a:t>
            </a:r>
          </a:p>
          <a:p>
            <a:r>
              <a:rPr lang="tr-TR" dirty="0"/>
              <a:t> </a:t>
            </a:r>
          </a:p>
          <a:p>
            <a:r>
              <a:rPr lang="tr-TR" dirty="0" err="1"/>
              <a:t>Mer’a</a:t>
            </a:r>
            <a:r>
              <a:rPr lang="tr-TR" dirty="0"/>
              <a:t> hayvancılığı          2                        75                        3                     düşük  </a:t>
            </a:r>
          </a:p>
          <a:p>
            <a:r>
              <a:rPr lang="tr-TR" dirty="0"/>
              <a:t> </a:t>
            </a:r>
          </a:p>
          <a:p>
            <a:r>
              <a:rPr lang="tr-TR" dirty="0"/>
              <a:t>Ormancılık                     63                       51                      63                     düşük</a:t>
            </a:r>
          </a:p>
          <a:p>
            <a:r>
              <a:rPr lang="tr-TR" dirty="0"/>
              <a:t>-----------------------------------------------------------------------------------------------------------------</a:t>
            </a:r>
          </a:p>
          <a:p>
            <a:endParaRPr lang="tr-TR" dirty="0"/>
          </a:p>
        </p:txBody>
      </p:sp>
    </p:spTree>
    <p:extLst>
      <p:ext uri="{BB962C8B-B14F-4D97-AF65-F5344CB8AC3E}">
        <p14:creationId xmlns:p14="http://schemas.microsoft.com/office/powerpoint/2010/main" val="30975874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77500" lnSpcReduction="20000"/>
          </a:bodyPr>
          <a:lstStyle/>
          <a:p>
            <a:r>
              <a:rPr lang="tr-TR" dirty="0"/>
              <a:t> En iyinin yüzdesi olarak hedefe ulaşım derecesi</a:t>
            </a:r>
          </a:p>
          <a:p>
            <a:r>
              <a:rPr lang="tr-TR" dirty="0"/>
              <a:t>-----------------------------------------------------------------------------------------------------------------</a:t>
            </a:r>
          </a:p>
          <a:p>
            <a:r>
              <a:rPr lang="tr-TR" dirty="0"/>
              <a:t>Tek yıllık bitkiler</a:t>
            </a:r>
          </a:p>
          <a:p>
            <a:r>
              <a:rPr lang="tr-TR" dirty="0"/>
              <a:t>+ hayvancılık                100                      48                     100                      70 </a:t>
            </a:r>
          </a:p>
          <a:p>
            <a:r>
              <a:rPr lang="tr-TR" dirty="0"/>
              <a:t> </a:t>
            </a:r>
          </a:p>
          <a:p>
            <a:r>
              <a:rPr lang="tr-TR" dirty="0"/>
              <a:t>Sadece tek yıllık</a:t>
            </a:r>
          </a:p>
          <a:p>
            <a:r>
              <a:rPr lang="tr-TR" dirty="0"/>
              <a:t>bitkiler                             44                      40                       54                     60</a:t>
            </a:r>
          </a:p>
          <a:p>
            <a:r>
              <a:rPr lang="tr-TR" dirty="0"/>
              <a:t> </a:t>
            </a:r>
          </a:p>
          <a:p>
            <a:r>
              <a:rPr lang="tr-TR" dirty="0" err="1"/>
              <a:t>Mer’a</a:t>
            </a:r>
            <a:r>
              <a:rPr lang="tr-TR" dirty="0"/>
              <a:t> hayvancılığı            2                    100                         1                     90</a:t>
            </a:r>
          </a:p>
          <a:p>
            <a:r>
              <a:rPr lang="tr-TR" dirty="0"/>
              <a:t> </a:t>
            </a:r>
          </a:p>
          <a:p>
            <a:r>
              <a:rPr lang="tr-TR" dirty="0"/>
              <a:t>Ormancılık                       56                      68                       20                  100</a:t>
            </a:r>
          </a:p>
          <a:p>
            <a:r>
              <a:rPr lang="tr-TR" dirty="0"/>
              <a:t>-----------------------------------------------------------------------------------------------------------------</a:t>
            </a:r>
          </a:p>
        </p:txBody>
      </p:sp>
    </p:spTree>
    <p:extLst>
      <p:ext uri="{BB962C8B-B14F-4D97-AF65-F5344CB8AC3E}">
        <p14:creationId xmlns:p14="http://schemas.microsoft.com/office/powerpoint/2010/main" val="42216250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55000" lnSpcReduction="20000"/>
          </a:bodyPr>
          <a:lstStyle/>
          <a:p>
            <a:r>
              <a:rPr lang="tr-TR" dirty="0"/>
              <a:t>Ağırlıklı ortalama ile hedeflerin sıralanması</a:t>
            </a:r>
          </a:p>
          <a:p>
            <a:r>
              <a:rPr lang="tr-TR" dirty="0"/>
              <a:t>-----------------------------------------------------------------------------------------------------------------</a:t>
            </a:r>
          </a:p>
          <a:p>
            <a:r>
              <a:rPr lang="tr-TR" dirty="0"/>
              <a:t>Ağırlıklar                         0.3                     0.2                     0.3                   0.2</a:t>
            </a:r>
          </a:p>
          <a:p>
            <a:r>
              <a:rPr lang="tr-TR" dirty="0"/>
              <a:t> </a:t>
            </a:r>
          </a:p>
          <a:p>
            <a:r>
              <a:rPr lang="tr-TR" dirty="0"/>
              <a:t>Tek yıllık bitkiler</a:t>
            </a:r>
          </a:p>
          <a:p>
            <a:r>
              <a:rPr lang="tr-TR" dirty="0"/>
              <a:t>+ hayvancılık                    30                      10                      30                    14  </a:t>
            </a:r>
          </a:p>
          <a:p>
            <a:r>
              <a:rPr lang="tr-TR" dirty="0"/>
              <a:t> </a:t>
            </a:r>
          </a:p>
          <a:p>
            <a:r>
              <a:rPr lang="tr-TR" dirty="0"/>
              <a:t>Sadece tek yıllık</a:t>
            </a:r>
          </a:p>
          <a:p>
            <a:r>
              <a:rPr lang="tr-TR" dirty="0"/>
              <a:t>Bitkiler                              13                       8                       16                    12 </a:t>
            </a:r>
          </a:p>
          <a:p>
            <a:r>
              <a:rPr lang="tr-TR" dirty="0"/>
              <a:t> </a:t>
            </a:r>
          </a:p>
          <a:p>
            <a:r>
              <a:rPr lang="tr-TR" dirty="0" err="1"/>
              <a:t>Mer’a</a:t>
            </a:r>
            <a:r>
              <a:rPr lang="tr-TR" dirty="0"/>
              <a:t> hayvancılığı              1                     20                         1                    18   </a:t>
            </a:r>
          </a:p>
          <a:p>
            <a:r>
              <a:rPr lang="tr-TR" dirty="0"/>
              <a:t> </a:t>
            </a:r>
          </a:p>
          <a:p>
            <a:r>
              <a:rPr lang="tr-TR" dirty="0"/>
              <a:t>Ormancılık                         17                    14                         6                    20</a:t>
            </a:r>
          </a:p>
          <a:p>
            <a:r>
              <a:rPr lang="tr-TR" dirty="0"/>
              <a:t>-----------------------------------------------------------------------------------------------------------------</a:t>
            </a:r>
          </a:p>
          <a:p>
            <a:endParaRPr lang="tr-TR" dirty="0"/>
          </a:p>
        </p:txBody>
      </p:sp>
    </p:spTree>
    <p:extLst>
      <p:ext uri="{BB962C8B-B14F-4D97-AF65-F5344CB8AC3E}">
        <p14:creationId xmlns:p14="http://schemas.microsoft.com/office/powerpoint/2010/main" val="31727464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Bu şartlar altında en iyi alternatif tek yıllık bitkiler ve hayvancılığın 1.6 ha </a:t>
            </a:r>
            <a:r>
              <a:rPr lang="tr-TR" dirty="0" err="1"/>
              <a:t>lık</a:t>
            </a:r>
            <a:r>
              <a:rPr lang="tr-TR" dirty="0"/>
              <a:t> işletmelerdeki kombinasyonu olup(84 puan) bunu 57 puanla ormancılık ve 49 puanla tek yıllık bitkiler üretimi takip etmektedir. </a:t>
            </a:r>
            <a:r>
              <a:rPr lang="tr-TR" dirty="0" err="1"/>
              <a:t>Mer’a</a:t>
            </a:r>
            <a:r>
              <a:rPr lang="tr-TR" dirty="0"/>
              <a:t> hayvancılığı 40 puanla 4. sırada yer almaktadır.</a:t>
            </a:r>
          </a:p>
          <a:p>
            <a:r>
              <a:rPr lang="tr-TR" dirty="0"/>
              <a:t> </a:t>
            </a:r>
          </a:p>
          <a:p>
            <a:r>
              <a:rPr lang="tr-TR" dirty="0"/>
              <a:t>Çok büyük ve heterojen yapıdaki bilgiler bilgisayar marifetiyle değerlendirilebilir. Bu konuda LUPLAN ve LUPIS programları geliştirilmiştir.</a:t>
            </a:r>
          </a:p>
          <a:p>
            <a:endParaRPr lang="tr-TR" dirty="0"/>
          </a:p>
        </p:txBody>
      </p:sp>
    </p:spTree>
    <p:extLst>
      <p:ext uri="{BB962C8B-B14F-4D97-AF65-F5344CB8AC3E}">
        <p14:creationId xmlns:p14="http://schemas.microsoft.com/office/powerpoint/2010/main" val="6467515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Arazinin çeşitli kullanımlara tahsisine bazı tercihlerle başlanır. Örneğin temel gıda maddelerinin belirli bir üretim seviyesinden aşağı düşmemesi, üretilecek yakacak odun miktarının alt sınırının belirlenmesi, gerekli sermaye miktarı üst sınırının belirlenmesi yapılır. Daha sonra arazi parselleri yapılacak bir etütle belirlenir, parsellerin ana özellikleri coğrafik bir haritaya işlenir.</a:t>
            </a:r>
          </a:p>
          <a:p>
            <a:r>
              <a:rPr lang="tr-TR" dirty="0"/>
              <a:t> </a:t>
            </a:r>
          </a:p>
          <a:p>
            <a:r>
              <a:rPr lang="tr-TR" dirty="0"/>
              <a:t>Her bir arazi kullanımı şekline, politika önceliklerine göre ağırlıklı puanlar verilir. Sonuçta parseller alacakları puanlara göre çeşitli arazi kullanımlarına tahsis edilirler.</a:t>
            </a:r>
          </a:p>
          <a:p>
            <a:endParaRPr lang="tr-TR" dirty="0"/>
          </a:p>
        </p:txBody>
      </p:sp>
    </p:spTree>
    <p:extLst>
      <p:ext uri="{BB962C8B-B14F-4D97-AF65-F5344CB8AC3E}">
        <p14:creationId xmlns:p14="http://schemas.microsoft.com/office/powerpoint/2010/main" val="39383343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Sonuçlar karar vericiye gösterilir. Kara verici sonucu beğenmezse kendi ağırlık tercihlerini ifade eder. Bilgisayar yardımıyla bu yeni tercihler planlanır. Aynı işlem bilgisayar yardımı olmadan da yapılabilir. Bilgisayar burada daha çok alternatifi, daha kısa zamanlarda değerlendirmek imkanlarını sağlar. Bu işlem sonucunda çözüm alternatifleri çiftçilerin tamamının bilgisine ve görüşüne açılır. Çiftçi görüşleri alınarak sistematik bir biçimde değerlendirilir. Herkesi tatmin etmek mümkün değildir. Önemli olan toplumun geneline hitap eden çözümler üretebilmektir.</a:t>
            </a:r>
          </a:p>
          <a:p>
            <a:endParaRPr lang="tr-TR" dirty="0"/>
          </a:p>
        </p:txBody>
      </p:sp>
    </p:spTree>
    <p:extLst>
      <p:ext uri="{BB962C8B-B14F-4D97-AF65-F5344CB8AC3E}">
        <p14:creationId xmlns:p14="http://schemas.microsoft.com/office/powerpoint/2010/main" val="6268982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13. Hafta</a:t>
            </a:r>
            <a:endParaRPr lang="tr-TR" dirty="0"/>
          </a:p>
        </p:txBody>
      </p:sp>
    </p:spTree>
    <p:extLst>
      <p:ext uri="{BB962C8B-B14F-4D97-AF65-F5344CB8AC3E}">
        <p14:creationId xmlns:p14="http://schemas.microsoft.com/office/powerpoint/2010/main" val="3661935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pPr lvl="8"/>
            <a:r>
              <a:rPr lang="tr-TR" dirty="0" smtClean="0"/>
              <a:t>2. Hafta</a:t>
            </a:r>
            <a:endParaRPr lang="tr-TR" dirty="0"/>
          </a:p>
        </p:txBody>
      </p:sp>
    </p:spTree>
    <p:extLst>
      <p:ext uri="{BB962C8B-B14F-4D97-AF65-F5344CB8AC3E}">
        <p14:creationId xmlns:p14="http://schemas.microsoft.com/office/powerpoint/2010/main" val="20817777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20000"/>
          </a:bodyPr>
          <a:lstStyle/>
          <a:p>
            <a:r>
              <a:rPr lang="tr-TR" dirty="0"/>
              <a:t>6.2.1.8.8 Planın Yazılması-Değişimler için Plan</a:t>
            </a:r>
          </a:p>
          <a:p>
            <a:r>
              <a:rPr lang="tr-TR" dirty="0"/>
              <a:t> </a:t>
            </a:r>
          </a:p>
          <a:p>
            <a:r>
              <a:rPr lang="tr-TR" dirty="0"/>
              <a:t>Uygulaması olmayan planlama zaman israfından başka bir şey değildir. Bu bakımdan planlamacı işin uygulamaya konulması için gerekli vasıtaları dikkate almalı ve uygulamanın zamanlamasını ihtiva eden bir iş takvimi de hazırlamalıdır. Hedefler uygulanabilir olmalı, iyimser tahminlere göre çizilmemelidir. </a:t>
            </a:r>
          </a:p>
          <a:p>
            <a:r>
              <a:rPr lang="tr-TR" dirty="0"/>
              <a:t> </a:t>
            </a:r>
          </a:p>
          <a:p>
            <a:r>
              <a:rPr lang="tr-TR" dirty="0" err="1"/>
              <a:t>Rijit</a:t>
            </a:r>
            <a:r>
              <a:rPr lang="tr-TR" dirty="0"/>
              <a:t> planlar çökmeye mahkumdur. Her ne kadar planlama sonucunda arazi kullanım alternatifleri kristalleşmiş ise de planlama da kullandığımız bilgilerin mükemmel olmadığını ve zaman içinde bu bilgilerde önemli değişkenlikler olabileceğini düşünmeli ve ona göre esnek planlar üretebilmeliyiz(Hükümet politikalarında değişmeler, sel ve kuraklık, fiyat ve masraflarda beklenmedik dalgalanmalar, malzeme temininde gecikmeler </a:t>
            </a:r>
            <a:r>
              <a:rPr lang="tr-TR" dirty="0" err="1"/>
              <a:t>v.s</a:t>
            </a:r>
            <a:r>
              <a:rPr lang="tr-TR" dirty="0"/>
              <a:t>.). Bu bakımdan plan önemli değişiklikler karşısında yenilenebilir olmalıdır.</a:t>
            </a:r>
          </a:p>
          <a:p>
            <a:endParaRPr lang="tr-TR" dirty="0"/>
          </a:p>
        </p:txBody>
      </p:sp>
    </p:spTree>
    <p:extLst>
      <p:ext uri="{BB962C8B-B14F-4D97-AF65-F5344CB8AC3E}">
        <p14:creationId xmlns:p14="http://schemas.microsoft.com/office/powerpoint/2010/main" val="37702359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Farklı muhatap gruplarının anlayabilmesi için plan 3 ana bölümden oluşmalıdır.</a:t>
            </a:r>
          </a:p>
          <a:p>
            <a:r>
              <a:rPr lang="tr-TR" dirty="0"/>
              <a:t>- Teknik olmayan muhataplar için arazi kullanım durumunun özeti, arazinin problemleri, sunduğu imkanlar ve yapılması gerekenlerin ifade edildiği bölüm</a:t>
            </a:r>
          </a:p>
          <a:p>
            <a:r>
              <a:rPr lang="tr-TR" dirty="0"/>
              <a:t>- Ana rapor. Materyal, yöntem ve sonuçların açıklandığı ana bölüm</a:t>
            </a:r>
          </a:p>
          <a:p>
            <a:r>
              <a:rPr lang="tr-TR" dirty="0"/>
              <a:t>- Teknik verilerin verildiği ek bölümler.</a:t>
            </a:r>
          </a:p>
          <a:p>
            <a:endParaRPr lang="tr-TR" dirty="0"/>
          </a:p>
        </p:txBody>
      </p:sp>
    </p:spTree>
    <p:extLst>
      <p:ext uri="{BB962C8B-B14F-4D97-AF65-F5344CB8AC3E}">
        <p14:creationId xmlns:p14="http://schemas.microsoft.com/office/powerpoint/2010/main" val="29054399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14. Hafta</a:t>
            </a:r>
            <a:endParaRPr lang="tr-TR" dirty="0"/>
          </a:p>
        </p:txBody>
      </p:sp>
    </p:spTree>
    <p:extLst>
      <p:ext uri="{BB962C8B-B14F-4D97-AF65-F5344CB8AC3E}">
        <p14:creationId xmlns:p14="http://schemas.microsoft.com/office/powerpoint/2010/main" val="32184074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6.2.1.8.9 Planın Uygulanması-Yürütme Planı</a:t>
            </a:r>
          </a:p>
          <a:p>
            <a:r>
              <a:rPr lang="tr-TR" dirty="0"/>
              <a:t> </a:t>
            </a:r>
          </a:p>
          <a:p>
            <a:r>
              <a:rPr lang="tr-TR" dirty="0"/>
              <a:t>Planı uygulamaya koymak konusunda karar vericiler, uygulayıcı kuruluşlar ve yöre halkı sorumludur. Karar vericiler fonları harekete geçirmek, kuruluşları yönlendirmek ve özel kuruluşları harekete geçirmekle sorumludurlar.</a:t>
            </a:r>
          </a:p>
          <a:p>
            <a:endParaRPr lang="tr-TR" dirty="0"/>
          </a:p>
        </p:txBody>
      </p:sp>
    </p:spTree>
    <p:extLst>
      <p:ext uri="{BB962C8B-B14F-4D97-AF65-F5344CB8AC3E}">
        <p14:creationId xmlns:p14="http://schemas.microsoft.com/office/powerpoint/2010/main" val="34938325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10000"/>
          </a:bodyPr>
          <a:lstStyle/>
          <a:p>
            <a:r>
              <a:rPr lang="tr-TR" dirty="0"/>
              <a:t>6.2.1.8.10 Uygulamanın İzlenmesi ve Değerlendirilmesi-Tekrar Gözden Geçirme ve Revize Etmek</a:t>
            </a:r>
          </a:p>
          <a:p>
            <a:r>
              <a:rPr lang="tr-TR" dirty="0"/>
              <a:t> </a:t>
            </a:r>
          </a:p>
          <a:p>
            <a:r>
              <a:rPr lang="tr-TR" dirty="0"/>
              <a:t>Bu bölümde aşağıdaki soruların cevapları aranır.</a:t>
            </a:r>
          </a:p>
          <a:p>
            <a:r>
              <a:rPr lang="tr-TR" dirty="0"/>
              <a:t>- Planlanan hedeflere ulaşılmış mıdır?</a:t>
            </a:r>
          </a:p>
          <a:p>
            <a:r>
              <a:rPr lang="tr-TR" dirty="0"/>
              <a:t>- Arazi kullanımı yapılan plan doğrultusunda mıdır?</a:t>
            </a:r>
          </a:p>
          <a:p>
            <a:r>
              <a:rPr lang="tr-TR" dirty="0"/>
              <a:t>- Beklenen sonuçlar elde edilmiş midir?</a:t>
            </a:r>
          </a:p>
          <a:p>
            <a:r>
              <a:rPr lang="tr-TR" dirty="0"/>
              <a:t>- Masraflar tahmin edildiği gibi midir?</a:t>
            </a:r>
          </a:p>
          <a:p>
            <a:r>
              <a:rPr lang="tr-TR" dirty="0"/>
              <a:t>- Planın dayandığı varsayımlar </a:t>
            </a:r>
            <a:r>
              <a:rPr lang="tr-TR" dirty="0" err="1"/>
              <a:t>doğrumuydu</a:t>
            </a:r>
            <a:r>
              <a:rPr lang="tr-TR" dirty="0"/>
              <a:t>?</a:t>
            </a:r>
          </a:p>
          <a:p>
            <a:r>
              <a:rPr lang="tr-TR" dirty="0"/>
              <a:t>- Hedefler hala geçerli midir?</a:t>
            </a:r>
          </a:p>
          <a:p>
            <a:endParaRPr lang="tr-TR" dirty="0"/>
          </a:p>
        </p:txBody>
      </p:sp>
    </p:spTree>
    <p:extLst>
      <p:ext uri="{BB962C8B-B14F-4D97-AF65-F5344CB8AC3E}">
        <p14:creationId xmlns:p14="http://schemas.microsoft.com/office/powerpoint/2010/main" val="39082880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6.2.2 Yanlış Arazi Kullanımı</a:t>
            </a:r>
          </a:p>
          <a:p>
            <a:r>
              <a:rPr lang="tr-TR" dirty="0"/>
              <a:t> </a:t>
            </a:r>
          </a:p>
          <a:p>
            <a:r>
              <a:rPr lang="tr-TR" dirty="0"/>
              <a:t>Yanlış Arazi kullanımları, Araziyi yetenek sınıflarına uygun kullanmamak, Araziyi amaç dışı kullanmak ve Araziyi hatalı tarım teknikleri ile kullanmak şeklinde gerçekleştirilmektedir(Şekil 34, 35, 36, 37).</a:t>
            </a:r>
          </a:p>
          <a:p>
            <a:endParaRPr lang="tr-TR" dirty="0"/>
          </a:p>
        </p:txBody>
      </p:sp>
    </p:spTree>
    <p:extLst>
      <p:ext uri="{BB962C8B-B14F-4D97-AF65-F5344CB8AC3E}">
        <p14:creationId xmlns:p14="http://schemas.microsoft.com/office/powerpoint/2010/main" val="32973583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4648200" y="3626716"/>
            <a:ext cx="10515600" cy="4351338"/>
          </a:xfrm>
        </p:spPr>
        <p:txBody>
          <a:bodyPr/>
          <a:lstStyle/>
          <a:p>
            <a:endParaRPr lang="tr-TR" dirty="0"/>
          </a:p>
        </p:txBody>
      </p:sp>
      <p:sp>
        <p:nvSpPr>
          <p:cNvPr id="4" name="Rectangle 2"/>
          <p:cNvSpPr>
            <a:spLocks noChangeArrowheads="1"/>
          </p:cNvSpPr>
          <p:nvPr/>
        </p:nvSpPr>
        <p:spPr bwMode="auto">
          <a:xfrm>
            <a:off x="3810000" y="180109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1024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258291"/>
            <a:ext cx="4953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3810000" y="568729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Şekil 34. Harran yerleşimi ve çok verimli Harran ovası</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783597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4367211" y="3773489"/>
            <a:ext cx="10515600" cy="4351338"/>
          </a:xfrm>
        </p:spPr>
        <p:txBody>
          <a:bodyPr/>
          <a:lstStyle/>
          <a:p>
            <a:endParaRPr lang="tr-TR" dirty="0"/>
          </a:p>
        </p:txBody>
      </p:sp>
      <p:sp>
        <p:nvSpPr>
          <p:cNvPr id="4" name="Rectangle 2"/>
          <p:cNvSpPr>
            <a:spLocks noChangeArrowheads="1"/>
          </p:cNvSpPr>
          <p:nvPr/>
        </p:nvSpPr>
        <p:spPr bwMode="auto">
          <a:xfrm>
            <a:off x="3529011" y="194786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1126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9011" y="2405064"/>
            <a:ext cx="4953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3529011" y="583406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Şekil 35. Aynı Harran ovasında yanlış ve bilinçsiz yapılan sulama uygulamaları</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268513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4681537" y="3411537"/>
            <a:ext cx="10515600" cy="4351338"/>
          </a:xfrm>
        </p:spPr>
        <p:txBody>
          <a:bodyPr/>
          <a:lstStyle/>
          <a:p>
            <a:endParaRPr lang="tr-TR" dirty="0"/>
          </a:p>
        </p:txBody>
      </p:sp>
      <p:sp>
        <p:nvSpPr>
          <p:cNvPr id="4" name="Rectangle 2"/>
          <p:cNvSpPr>
            <a:spLocks noChangeArrowheads="1"/>
          </p:cNvSpPr>
          <p:nvPr/>
        </p:nvSpPr>
        <p:spPr bwMode="auto">
          <a:xfrm>
            <a:off x="3843337" y="158591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1228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3337" y="2043112"/>
            <a:ext cx="4953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3843337" y="547211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Şekil 36. Yanlış ve bilinçsiz yapılan sulama uygulamalar sonucunda Harran ovasında ortaya çıkan durum. Toprağın çok hızlı bir şekilde tuzlulaşması </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573553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4381500" y="3516313"/>
            <a:ext cx="10515600" cy="4351338"/>
          </a:xfrm>
        </p:spPr>
        <p:txBody>
          <a:bodyPr/>
          <a:lstStyle/>
          <a:p>
            <a:endParaRPr lang="tr-TR" dirty="0"/>
          </a:p>
        </p:txBody>
      </p:sp>
      <p:sp>
        <p:nvSpPr>
          <p:cNvPr id="4" name="Rectangle 2"/>
          <p:cNvSpPr>
            <a:spLocks noChangeArrowheads="1"/>
          </p:cNvSpPr>
          <p:nvPr/>
        </p:nvSpPr>
        <p:spPr bwMode="auto">
          <a:xfrm>
            <a:off x="3543300" y="16906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1331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3300" y="2147888"/>
            <a:ext cx="4953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3543300" y="55768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Şekil 37. Toprağı tanımadan yapılan sulama uygulamaları sonucunda yüzeyde su birikintilerinin oluşması</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42232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77500" lnSpcReduction="20000"/>
          </a:bodyPr>
          <a:lstStyle/>
          <a:p>
            <a:endParaRPr lang="tr-TR" dirty="0"/>
          </a:p>
          <a:p>
            <a:r>
              <a:rPr lang="tr-TR" dirty="0" smtClean="0"/>
              <a:t>6.2 Arazi </a:t>
            </a:r>
            <a:r>
              <a:rPr lang="tr-TR" dirty="0"/>
              <a:t>Kullanım Planlaması(AKP) ve Yanlış Arazi Kullanımı</a:t>
            </a:r>
          </a:p>
          <a:p>
            <a:r>
              <a:rPr lang="tr-TR" dirty="0"/>
              <a:t> </a:t>
            </a:r>
          </a:p>
          <a:p>
            <a:r>
              <a:rPr lang="tr-TR" dirty="0"/>
              <a:t>6.2.1 Arazi Kullanım Planlaması</a:t>
            </a:r>
          </a:p>
          <a:p>
            <a:r>
              <a:rPr lang="tr-TR" dirty="0"/>
              <a:t> </a:t>
            </a:r>
          </a:p>
          <a:p>
            <a:r>
              <a:rPr lang="tr-TR" dirty="0"/>
              <a:t>6.2.1.1 Arazi Kullanım Planlamasının Gereği</a:t>
            </a:r>
          </a:p>
          <a:p>
            <a:r>
              <a:rPr lang="tr-TR" dirty="0"/>
              <a:t> </a:t>
            </a:r>
          </a:p>
          <a:p>
            <a:r>
              <a:rPr lang="tr-TR" dirty="0"/>
              <a:t>Tarla arazisi, çayır-</a:t>
            </a:r>
            <a:r>
              <a:rPr lang="tr-TR" dirty="0" err="1"/>
              <a:t>mer’a</a:t>
            </a:r>
            <a:r>
              <a:rPr lang="tr-TR" dirty="0"/>
              <a:t>, orman, av alanları, turizm ve şehirleşmeye olan talep mevcut toprak kaynaklarının çok üzerindedir. Gelişmekte olan ülkelerde bu problem daha da büyüktür. Çünkü gelecek 30 ila 50 yılda bu ülkelerde nüfus iki katına yükselecektir. </a:t>
            </a:r>
            <a:r>
              <a:rPr lang="tr-TR" dirty="0" err="1"/>
              <a:t>AKP’nın</a:t>
            </a:r>
            <a:r>
              <a:rPr lang="tr-TR" dirty="0"/>
              <a:t> amacı hedeflerimize ulaşmamızı sağlayacak en uygun arazi kullanımlarının seçimidir.</a:t>
            </a:r>
          </a:p>
          <a:p>
            <a:r>
              <a:rPr lang="tr-TR" dirty="0"/>
              <a:t> </a:t>
            </a:r>
          </a:p>
          <a:p>
            <a:endParaRPr lang="tr-TR" dirty="0"/>
          </a:p>
        </p:txBody>
      </p:sp>
    </p:spTree>
    <p:extLst>
      <p:ext uri="{BB962C8B-B14F-4D97-AF65-F5344CB8AC3E}">
        <p14:creationId xmlns:p14="http://schemas.microsoft.com/office/powerpoint/2010/main" val="2323521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6.2.1.2 AKP Ne Zaman Yararlıdır?</a:t>
            </a:r>
          </a:p>
          <a:p>
            <a:r>
              <a:rPr lang="tr-TR" dirty="0"/>
              <a:t> </a:t>
            </a:r>
          </a:p>
          <a:p>
            <a:r>
              <a:rPr lang="tr-TR" dirty="0"/>
              <a:t>1. Arazi kullanımının değişmesi veya değişmemesi zorunluluğu üzerinde yaşayan insanlarca kabul edilmelidir.</a:t>
            </a:r>
          </a:p>
          <a:p>
            <a:r>
              <a:rPr lang="tr-TR" dirty="0"/>
              <a:t>2. Politik açıdan kabul görmeli ve uygulamaya konulabilmelidir. Aksi taktirde AKP faydasızdır.</a:t>
            </a:r>
          </a:p>
          <a:p>
            <a:endParaRPr lang="tr-TR" dirty="0"/>
          </a:p>
        </p:txBody>
      </p:sp>
    </p:spTree>
    <p:extLst>
      <p:ext uri="{BB962C8B-B14F-4D97-AF65-F5344CB8AC3E}">
        <p14:creationId xmlns:p14="http://schemas.microsoft.com/office/powerpoint/2010/main" val="369148035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1697</Words>
  <Application>Microsoft Office PowerPoint</Application>
  <PresentationFormat>Geniş ekran</PresentationFormat>
  <Paragraphs>345</Paragraphs>
  <Slides>79</Slides>
  <Notes>0</Notes>
  <HiddenSlides>0</HiddenSlides>
  <MMClips>0</MMClips>
  <ScaleCrop>false</ScaleCrop>
  <HeadingPairs>
    <vt:vector size="8" baseType="variant">
      <vt:variant>
        <vt:lpstr>Kullanılan Yazı Tipleri</vt:lpstr>
      </vt:variant>
      <vt:variant>
        <vt:i4>4</vt:i4>
      </vt:variant>
      <vt:variant>
        <vt:lpstr>Tema</vt:lpstr>
      </vt:variant>
      <vt:variant>
        <vt:i4>1</vt:i4>
      </vt:variant>
      <vt:variant>
        <vt:lpstr>Eklenmiş OLE Hizmet Programları</vt:lpstr>
      </vt:variant>
      <vt:variant>
        <vt:i4>1</vt:i4>
      </vt:variant>
      <vt:variant>
        <vt:lpstr>Slayt Başlıkları</vt:lpstr>
      </vt:variant>
      <vt:variant>
        <vt:i4>79</vt:i4>
      </vt:variant>
    </vt:vector>
  </HeadingPairs>
  <TitlesOfParts>
    <vt:vector size="85" baseType="lpstr">
      <vt:lpstr>Arial</vt:lpstr>
      <vt:lpstr>Calibri</vt:lpstr>
      <vt:lpstr>Calibri Light</vt:lpstr>
      <vt:lpstr>Times New Roman</vt:lpstr>
      <vt:lpstr>Office Teması</vt:lpstr>
      <vt:lpstr>Slayt</vt:lpstr>
      <vt:lpstr>1. Hafta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Planlama süreci daimi tekrarları gerektirir. Yeni bir alternatif doğduğunda veya yeni bir veri elde edildiğinde plan yenilenebilmelidir. AKP sadece işletme planlaması değildir. AKP nın başka bir boyutu daha vardır ki o da bütün toplumun menfaatidir.   Topraklarını ve arazilerini kötü kullanan toplumlar geleceklerini feda etmektedirler. </vt:lpstr>
      <vt:lpstr>3. Hafta</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4. Hafta</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toprak bölümü</cp:lastModifiedBy>
  <cp:revision>61</cp:revision>
  <dcterms:created xsi:type="dcterms:W3CDTF">2020-05-15T13:36:53Z</dcterms:created>
  <dcterms:modified xsi:type="dcterms:W3CDTF">2020-06-23T10:22:16Z</dcterms:modified>
</cp:coreProperties>
</file>