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 pos="3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/>
    <p:restoredTop sz="94660"/>
  </p:normalViewPr>
  <p:slideViewPr>
    <p:cSldViewPr snapToGrid="0" showGuides="1">
      <p:cViewPr varScale="1">
        <p:scale>
          <a:sx n="80" d="100"/>
          <a:sy n="80" d="100"/>
        </p:scale>
        <p:origin x="90" y="120"/>
      </p:cViewPr>
      <p:guideLst>
        <p:guide orient="horz" pos="3117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 noTextEdi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F717BCDE-147C-44A1-A0A0-FB62B54C91F9}" type="datetimeFigureOut">
              <a:rPr lang="ko-KR" altLang="en-US"/>
              <a:pPr lvl="0">
                <a:defRPr lang="ko-KR" altLang="en-US"/>
              </a:pPr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94AC758F-890E-48DF-B805-AB6D2DDB82B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한쪽 모서리가 잘린 사각형 3"/>
          <p:cNvSpPr/>
          <p:nvPr/>
        </p:nvSpPr>
        <p:spPr>
          <a:xfrm>
            <a:off x="324853" y="1178299"/>
            <a:ext cx="1795495" cy="385225"/>
          </a:xfrm>
          <a:prstGeom prst="snip1Rect">
            <a:avLst>
              <a:gd name="adj" fmla="val 16667"/>
            </a:avLst>
          </a:prstGeom>
          <a:solidFill>
            <a:srgbClr val="BCF5F6"/>
          </a:solidFill>
          <a:ln>
            <a:solidFill>
              <a:srgbClr val="128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600">
                <a:solidFill>
                  <a:schemeClr val="tx1"/>
                </a:solidFill>
                <a:latin typeface="서울남산 장체B"/>
                <a:ea typeface="서울남산 장체B"/>
              </a:rPr>
              <a:t>1. </a:t>
            </a:r>
            <a:r>
              <a:rPr lang="ko-KR" altLang="en-US" sz="1600">
                <a:solidFill>
                  <a:schemeClr val="tx1"/>
                </a:solidFill>
                <a:latin typeface="서울남산 장체B"/>
                <a:ea typeface="서울남산 장체B"/>
              </a:rPr>
              <a:t>자모와 음절</a:t>
            </a:r>
            <a:r>
              <a:rPr lang="en-US" altLang="ko-KR" sz="1600">
                <a:solidFill>
                  <a:schemeClr val="tx1"/>
                </a:solidFill>
                <a:latin typeface="서울남산 장체B"/>
                <a:ea typeface="서울남산 장체B"/>
              </a:rPr>
              <a:t>1</a:t>
            </a:r>
            <a:endParaRPr lang="ko-KR" altLang="en-US" sz="1600">
              <a:solidFill>
                <a:schemeClr val="tx1"/>
              </a:solidFill>
              <a:latin typeface="서울남산 장체B"/>
              <a:ea typeface="서울남산 장체B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-11875" y="-1"/>
            <a:ext cx="6873903" cy="818257"/>
            <a:chOff x="-11875" y="996389"/>
            <a:chExt cx="6873903" cy="818257"/>
          </a:xfrm>
        </p:grpSpPr>
        <p:grpSp>
          <p:nvGrpSpPr>
            <p:cNvPr id="42" name="그룹 41"/>
            <p:cNvGrpSpPr/>
            <p:nvPr/>
          </p:nvGrpSpPr>
          <p:grpSpPr>
            <a:xfrm>
              <a:off x="-11875" y="996389"/>
              <a:ext cx="6873903" cy="818257"/>
              <a:chOff x="-22150" y="1341796"/>
              <a:chExt cx="6873903" cy="818257"/>
            </a:xfrm>
          </p:grpSpPr>
          <p:sp>
            <p:nvSpPr>
              <p:cNvPr id="55" name="한쪽 모서리가 둥근 사각형 54"/>
              <p:cNvSpPr/>
              <p:nvPr/>
            </p:nvSpPr>
            <p:spPr>
              <a:xfrm rot="10800000">
                <a:off x="-6351" y="1341796"/>
                <a:ext cx="6854076" cy="818257"/>
              </a:xfrm>
              <a:prstGeom prst="round1Rect">
                <a:avLst>
                  <a:gd name="adj" fmla="val 50000"/>
                </a:avLst>
              </a:prstGeom>
              <a:solidFill>
                <a:srgbClr val="1BC3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cxnSp>
            <p:nvCxnSpPr>
              <p:cNvPr id="56" name="직선 연결선 55"/>
              <p:cNvCxnSpPr/>
              <p:nvPr/>
            </p:nvCxnSpPr>
            <p:spPr>
              <a:xfrm>
                <a:off x="-22150" y="1518170"/>
                <a:ext cx="6873903" cy="0"/>
              </a:xfrm>
              <a:prstGeom prst="line">
                <a:avLst/>
              </a:prstGeom>
              <a:ln w="38100">
                <a:solidFill>
                  <a:srgbClr val="A7F1F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24853" y="1270099"/>
              <a:ext cx="2185937" cy="4482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예비편</a:t>
              </a:r>
              <a:r>
                <a:rPr lang="en-US" altLang="ko-KR" sz="2400">
                  <a:latin typeface="서울남산 장체EB"/>
                  <a:ea typeface="서울남산 장체EB"/>
                </a:rPr>
                <a:t>: </a:t>
              </a:r>
              <a:r>
                <a:rPr lang="ko-KR" altLang="en-US" sz="2400">
                  <a:latin typeface="서울남산 장체EB"/>
                  <a:ea typeface="서울남산 장체EB"/>
                </a:rPr>
                <a:t>한글 자모</a:t>
              </a: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6230821" y="9644390"/>
            <a:ext cx="634553" cy="261610"/>
            <a:chOff x="-6351" y="9644390"/>
            <a:chExt cx="634553" cy="261610"/>
          </a:xfrm>
        </p:grpSpPr>
        <p:sp>
          <p:nvSpPr>
            <p:cNvPr id="58" name="양쪽 모서리가 둥근 사각형 57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294" y="9644390"/>
              <a:ext cx="25359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1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34553" y="2165767"/>
          <a:ext cx="5400543" cy="7250425"/>
        </p:xfrm>
        <a:graphic>
          <a:graphicData uri="http://schemas.openxmlformats.org/drawingml/2006/table">
            <a:tbl>
              <a:tblPr firstRow="1" bandRow="1"/>
              <a:tblGrid>
                <a:gridCol w="566088"/>
                <a:gridCol w="722346"/>
                <a:gridCol w="923465"/>
                <a:gridCol w="797161"/>
                <a:gridCol w="797161"/>
                <a:gridCol w="797161"/>
                <a:gridCol w="797161"/>
              </a:tblGrid>
              <a:tr h="33986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모음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5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이름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5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쓰는 순서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5F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연습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5F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691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ㅏ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ㅏ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1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ㅑ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ㅑ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1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ㅓ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ㅓ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1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1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ㅗ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ㅗ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1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ㅛ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요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ㅛ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1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ㅜ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우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ㅜ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1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ㅠ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유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ㅠ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1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ㅡ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ㅡ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1547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ㅣ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ㅣ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4853" y="1740835"/>
            <a:ext cx="561372" cy="295610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모음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1914" y="1740835"/>
            <a:ext cx="2254676" cy="2956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(1) </a:t>
            </a:r>
            <a:r>
              <a:rPr lang="ko-KR" altLang="en-US" sz="1400">
                <a:latin typeface="서울한강 장체B"/>
                <a:ea typeface="서울한강 장체B"/>
              </a:rPr>
              <a:t>다음 모음을 읽고 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31620" t="43910" r="62810" b="46760"/>
          <a:stretch>
            <a:fillRect/>
          </a:stretch>
        </p:blipFill>
        <p:spPr>
          <a:xfrm>
            <a:off x="2120348" y="2590695"/>
            <a:ext cx="509666" cy="479685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2"/>
          <a:srcRect l="31490" t="56210" r="62930" b="34470"/>
          <a:stretch>
            <a:fillRect/>
          </a:stretch>
        </p:blipFill>
        <p:spPr>
          <a:xfrm>
            <a:off x="2120348" y="3316929"/>
            <a:ext cx="509666" cy="479685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2"/>
          <a:srcRect l="31180" t="68840" r="63250" b="21830"/>
          <a:stretch>
            <a:fillRect/>
          </a:stretch>
        </p:blipFill>
        <p:spPr>
          <a:xfrm>
            <a:off x="2120348" y="3998416"/>
            <a:ext cx="509666" cy="479685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2"/>
          <a:srcRect l="31120" t="79800" r="63310" b="10870"/>
          <a:stretch>
            <a:fillRect/>
          </a:stretch>
        </p:blipFill>
        <p:spPr>
          <a:xfrm>
            <a:off x="2120348" y="4679903"/>
            <a:ext cx="509666" cy="47968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rcRect l="35190" t="42780" r="59600" b="48500"/>
          <a:stretch>
            <a:fillRect/>
          </a:stretch>
        </p:blipFill>
        <p:spPr>
          <a:xfrm>
            <a:off x="2136516" y="5398292"/>
            <a:ext cx="477330" cy="448574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/>
          <a:srcRect l="35190" t="55190" r="59600" b="36090"/>
          <a:stretch>
            <a:fillRect/>
          </a:stretch>
        </p:blipFill>
        <p:spPr>
          <a:xfrm>
            <a:off x="2136516" y="6068672"/>
            <a:ext cx="477330" cy="448574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3"/>
          <a:srcRect l="35250" t="67490" r="59530" b="23790"/>
          <a:stretch>
            <a:fillRect/>
          </a:stretch>
        </p:blipFill>
        <p:spPr>
          <a:xfrm>
            <a:off x="2136516" y="6773558"/>
            <a:ext cx="477330" cy="448574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3"/>
          <a:srcRect l="35250" t="79570" r="59530" b="11710"/>
          <a:stretch>
            <a:fillRect/>
          </a:stretch>
        </p:blipFill>
        <p:spPr>
          <a:xfrm>
            <a:off x="2137525" y="7478444"/>
            <a:ext cx="477330" cy="44857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/>
          <a:srcRect l="35330" t="59220" r="58700" b="34740"/>
          <a:stretch>
            <a:fillRect/>
          </a:stretch>
        </p:blipFill>
        <p:spPr>
          <a:xfrm>
            <a:off x="2102010" y="8223031"/>
            <a:ext cx="546341" cy="310551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4"/>
          <a:srcRect l="36360" t="68610" r="58700" b="22100"/>
          <a:stretch>
            <a:fillRect/>
          </a:stretch>
        </p:blipFill>
        <p:spPr>
          <a:xfrm>
            <a:off x="2161583" y="8829595"/>
            <a:ext cx="452263" cy="477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>
            <a:off x="-6351" y="9644390"/>
            <a:ext cx="647317" cy="261610"/>
            <a:chOff x="-6351" y="9644390"/>
            <a:chExt cx="647317" cy="261610"/>
          </a:xfrm>
        </p:grpSpPr>
        <p:sp>
          <p:nvSpPr>
            <p:cNvPr id="31" name="양쪽 모서리가 둥근 사각형 30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8441" y="9644390"/>
              <a:ext cx="32544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10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4853" y="1189691"/>
            <a:ext cx="562975" cy="294304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자음</a:t>
            </a:r>
            <a:r>
              <a:rPr lang="en-US" altLang="ko-KR" sz="1400">
                <a:latin typeface="서울남산 장체B"/>
                <a:ea typeface="서울남산 장체B"/>
              </a:rPr>
              <a:t>2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914" y="1189691"/>
            <a:ext cx="2264201" cy="29430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(3) </a:t>
            </a:r>
            <a:r>
              <a:rPr lang="ko-KR" altLang="en-US" sz="1400">
                <a:latin typeface="서울한강 장체B"/>
                <a:ea typeface="서울한강 장체B"/>
              </a:rPr>
              <a:t>잘 듣고 맞는 것을 고르세요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427445" y="1607335"/>
          <a:ext cx="2729114" cy="227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□자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□코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□드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□바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□부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3382006" y="1607335"/>
          <a:ext cx="2729114" cy="227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□조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□소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⑧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□떠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□뿌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□쪼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4853" y="4012139"/>
            <a:ext cx="562975" cy="307777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자음</a:t>
            </a:r>
            <a:r>
              <a:rPr lang="en-US" altLang="ko-KR" sz="1400">
                <a:latin typeface="서울남산 장체B"/>
                <a:ea typeface="서울남산 장체B"/>
              </a:rPr>
              <a:t>2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914" y="4012139"/>
            <a:ext cx="2245151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(4) </a:t>
            </a:r>
            <a:r>
              <a:rPr lang="ko-KR" altLang="en-US" sz="1400">
                <a:latin typeface="서울한강 장체B"/>
                <a:ea typeface="서울한강 장체B"/>
              </a:rPr>
              <a:t>다음 단어를 읽고 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711498" y="4452221"/>
          <a:ext cx="5399620" cy="2601720"/>
        </p:xfrm>
        <a:graphic>
          <a:graphicData uri="http://schemas.openxmlformats.org/drawingml/2006/table">
            <a:tbl>
              <a:tblPr firstRow="1" bandRow="1"/>
              <a:tblGrid>
                <a:gridCol w="1079924"/>
                <a:gridCol w="1079924"/>
                <a:gridCol w="1079924"/>
                <a:gridCol w="1079924"/>
                <a:gridCol w="1079924"/>
              </a:tblGrid>
              <a:tr h="520344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바쁘다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바쁘다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520344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끄다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끄다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520344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떼다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떼다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520344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쬐다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쬐다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520344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쓰다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쓰다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4853" y="7434946"/>
            <a:ext cx="562975" cy="297448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자음</a:t>
            </a:r>
            <a:r>
              <a:rPr lang="en-US" altLang="ko-KR" sz="1400">
                <a:latin typeface="서울남산 장체B"/>
                <a:ea typeface="서울남산 장체B"/>
              </a:rPr>
              <a:t>2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1914" y="7434946"/>
            <a:ext cx="2355132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B"/>
                <a:ea typeface="서울한강 장체B"/>
              </a:rPr>
              <a:t>(5) </a:t>
            </a:r>
            <a:r>
              <a:rPr lang="ko-KR" altLang="en-US" sz="1400" dirty="0">
                <a:latin typeface="서울한강 장체B"/>
                <a:ea typeface="서울한강 장체B"/>
              </a:rPr>
              <a:t>잘 듣고 맞는 </a:t>
            </a:r>
            <a:r>
              <a:rPr lang="ko-KR" altLang="en-US" sz="1400" smtClean="0">
                <a:latin typeface="서울한강 장체B"/>
                <a:ea typeface="서울한강 장체B"/>
              </a:rPr>
              <a:t>것에 ○ 하</a:t>
            </a:r>
            <a:r>
              <a:rPr lang="ko-KR" altLang="en-US" sz="1400" smtClean="0">
                <a:latin typeface="서울한강 장체B"/>
                <a:ea typeface="서울한강 장체B"/>
              </a:rPr>
              <a:t>세요</a:t>
            </a:r>
            <a:r>
              <a:rPr lang="en-US" altLang="ko-KR" sz="1400" dirty="0">
                <a:latin typeface="서울한강 장체B"/>
                <a:ea typeface="서울한강 장체B"/>
              </a:rPr>
              <a:t>.</a:t>
            </a:r>
            <a:endParaRPr lang="ko-KR" altLang="en-US" sz="1400" dirty="0">
              <a:latin typeface="서울한강 장체B"/>
              <a:ea typeface="서울한강 장체B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10573" y="7812931"/>
            <a:ext cx="5400545" cy="1378568"/>
          </a:xfrm>
          <a:prstGeom prst="rect">
            <a:avLst/>
          </a:prstGeom>
          <a:solidFill>
            <a:schemeClr val="bg1"/>
          </a:solidFill>
          <a:ln>
            <a:solidFill>
              <a:srgbClr val="1B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짜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다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끄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그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서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쬐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쓰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다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깨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빵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다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꺼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바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쁘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다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야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배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의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쬐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다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3242449" y="1165231"/>
            <a:ext cx="377026" cy="356696"/>
            <a:chOff x="3901440" y="1187141"/>
            <a:chExt cx="377026" cy="356696"/>
          </a:xfrm>
        </p:grpSpPr>
        <p:grpSp>
          <p:nvGrpSpPr>
            <p:cNvPr id="22" name="그룹 21"/>
            <p:cNvGrpSpPr/>
            <p:nvPr/>
          </p:nvGrpSpPr>
          <p:grpSpPr>
            <a:xfrm>
              <a:off x="3905250" y="1187141"/>
              <a:ext cx="342900" cy="356696"/>
              <a:chOff x="3905250" y="1187141"/>
              <a:chExt cx="342900" cy="356696"/>
            </a:xfrm>
          </p:grpSpPr>
          <p:pic>
            <p:nvPicPr>
              <p:cNvPr id="24" name="그림 23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3926659" y="1297616"/>
                <a:ext cx="300397" cy="246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06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901440" y="1222812"/>
              <a:ext cx="382766" cy="1592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500"/>
                <a:t>예비편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242449" y="7410486"/>
            <a:ext cx="377026" cy="356696"/>
            <a:chOff x="3901440" y="1187141"/>
            <a:chExt cx="377026" cy="356696"/>
          </a:xfrm>
        </p:grpSpPr>
        <p:grpSp>
          <p:nvGrpSpPr>
            <p:cNvPr id="33" name="그룹 32"/>
            <p:cNvGrpSpPr/>
            <p:nvPr/>
          </p:nvGrpSpPr>
          <p:grpSpPr>
            <a:xfrm>
              <a:off x="3905250" y="1187141"/>
              <a:ext cx="342900" cy="356696"/>
              <a:chOff x="3905250" y="1187141"/>
              <a:chExt cx="342900" cy="356696"/>
            </a:xfrm>
          </p:grpSpPr>
          <p:pic>
            <p:nvPicPr>
              <p:cNvPr id="35" name="그림 34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3926659" y="1297616"/>
                <a:ext cx="300397" cy="246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07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901440" y="1222812"/>
              <a:ext cx="382766" cy="169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500"/>
                <a:t>예비편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>
            <a:off x="6217002" y="9644390"/>
            <a:ext cx="648372" cy="261610"/>
            <a:chOff x="-20170" y="9644390"/>
            <a:chExt cx="648372" cy="261610"/>
          </a:xfrm>
        </p:grpSpPr>
        <p:sp>
          <p:nvSpPr>
            <p:cNvPr id="19" name="양쪽 모서리가 둥근 사각형 18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0170" y="9644390"/>
              <a:ext cx="322863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11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sp>
        <p:nvSpPr>
          <p:cNvPr id="16" name="한쪽 모서리가 잘린 사각형 15"/>
          <p:cNvSpPr/>
          <p:nvPr/>
        </p:nvSpPr>
        <p:spPr>
          <a:xfrm>
            <a:off x="324853" y="1178299"/>
            <a:ext cx="1795495" cy="385225"/>
          </a:xfrm>
          <a:prstGeom prst="snip1Rect">
            <a:avLst>
              <a:gd name="adj" fmla="val 16667"/>
            </a:avLst>
          </a:prstGeom>
          <a:solidFill>
            <a:srgbClr val="BCF5F6"/>
          </a:solidFill>
          <a:ln>
            <a:solidFill>
              <a:srgbClr val="128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600">
                <a:solidFill>
                  <a:schemeClr val="tx1"/>
                </a:solidFill>
                <a:latin typeface="서울남산 장체B"/>
                <a:ea typeface="서울남산 장체B"/>
              </a:rPr>
              <a:t>3. </a:t>
            </a:r>
            <a:r>
              <a:rPr lang="ko-KR" altLang="en-US" sz="1600">
                <a:solidFill>
                  <a:schemeClr val="tx1"/>
                </a:solidFill>
                <a:latin typeface="서울남산 장체B"/>
                <a:ea typeface="서울남산 장체B"/>
              </a:rPr>
              <a:t>받침과 음절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853" y="1740835"/>
            <a:ext cx="469999" cy="295610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받침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1914" y="1740835"/>
            <a:ext cx="2664251" cy="2956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(1) </a:t>
            </a:r>
            <a:r>
              <a:rPr lang="ko-KR" altLang="en-US" sz="1400">
                <a:latin typeface="서울한강 장체B"/>
                <a:ea typeface="서울한강 장체B"/>
              </a:rPr>
              <a:t>받침이 들어간 글자를 읽어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1499" y="2178717"/>
          <a:ext cx="5399616" cy="3309366"/>
        </p:xfrm>
        <a:graphic>
          <a:graphicData uri="http://schemas.openxmlformats.org/drawingml/2006/table">
            <a:tbl>
              <a:tblPr firstRow="1" bandRow="1"/>
              <a:tblGrid>
                <a:gridCol w="1250662"/>
                <a:gridCol w="2349359"/>
                <a:gridCol w="1799595"/>
              </a:tblGrid>
              <a:tr h="2527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받침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소리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예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ㄱ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ㄲ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ㅋ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ㄱ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수박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밖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부엌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눈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사진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ㄷ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ㅅ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ㅆ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</a:p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ㅈ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ㅊ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ㅌ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ㅎ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ㄷ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숟가락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젓가락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갔다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낮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꽃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밭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히읗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ㄹ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ㄹ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물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일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교실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ㅁ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ㅁ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사람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마음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ㅂ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ㅍ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ㅂ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집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잎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431927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빵</a:t>
                      </a: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,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공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4853" y="5684820"/>
            <a:ext cx="461912" cy="294974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받침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1914" y="5684820"/>
            <a:ext cx="2245151" cy="29497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(2) </a:t>
            </a:r>
            <a:r>
              <a:rPr lang="ko-KR" altLang="en-US" sz="1400">
                <a:latin typeface="서울한강 장체B"/>
                <a:ea typeface="서울한강 장체B"/>
              </a:rPr>
              <a:t>다음 단어를 읽고 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711498" y="6124898"/>
          <a:ext cx="5399620" cy="3320184"/>
        </p:xfrm>
        <a:graphic>
          <a:graphicData uri="http://schemas.openxmlformats.org/drawingml/2006/table">
            <a:tbl>
              <a:tblPr firstRow="1" bandRow="1"/>
              <a:tblGrid>
                <a:gridCol w="1079924"/>
                <a:gridCol w="1079924"/>
                <a:gridCol w="1079924"/>
                <a:gridCol w="1079924"/>
                <a:gridCol w="1079924"/>
              </a:tblGrid>
              <a:tr h="474312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수박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수박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474312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눈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눈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474312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꽃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꽃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474312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474312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사람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사람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474312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집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집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474312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공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공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>
            <a:off x="-6351" y="9644390"/>
            <a:ext cx="647317" cy="261610"/>
            <a:chOff x="-6351" y="9644390"/>
            <a:chExt cx="647317" cy="261610"/>
          </a:xfrm>
        </p:grpSpPr>
        <p:sp>
          <p:nvSpPr>
            <p:cNvPr id="31" name="양쪽 모서리가 둥근 사각형 30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8441" y="9644390"/>
              <a:ext cx="325449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12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4853" y="1189691"/>
            <a:ext cx="556563" cy="307777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 dirty="0" smtClean="0">
                <a:latin typeface="서울남산 장체B"/>
                <a:ea typeface="서울남산 장체B"/>
              </a:rPr>
              <a:t>음절</a:t>
            </a:r>
            <a:r>
              <a:rPr lang="en-US" altLang="ko-KR" sz="1400" dirty="0">
                <a:latin typeface="서울남산 장체B"/>
                <a:ea typeface="서울남산 장체B"/>
              </a:rPr>
              <a:t>2</a:t>
            </a:r>
            <a:endParaRPr lang="ko-KR" altLang="en-US" sz="1400" dirty="0">
              <a:latin typeface="서울남산 장체B"/>
              <a:ea typeface="서울남산 장체B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914" y="1189691"/>
            <a:ext cx="2854751" cy="29430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(1) &lt;</a:t>
            </a:r>
            <a:r>
              <a:rPr lang="ko-KR" altLang="en-US" sz="1400">
                <a:latin typeface="서울한강 장체B"/>
                <a:ea typeface="서울한강 장체B"/>
              </a:rPr>
              <a:t>보기</a:t>
            </a:r>
            <a:r>
              <a:rPr lang="en-US" altLang="ko-KR" sz="1400">
                <a:latin typeface="서울한강 장체B"/>
                <a:ea typeface="서울한강 장체B"/>
              </a:rPr>
              <a:t>&gt;</a:t>
            </a:r>
            <a:r>
              <a:rPr lang="ko-KR" altLang="en-US" sz="1400">
                <a:latin typeface="서울한강 장체B"/>
                <a:ea typeface="서울한강 장체B"/>
              </a:rPr>
              <a:t>와 같이 음절을 만들어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853" y="5978254"/>
            <a:ext cx="556563" cy="307777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 dirty="0" smtClean="0">
                <a:latin typeface="서울남산 장체B"/>
                <a:ea typeface="서울남산 장체B"/>
              </a:rPr>
              <a:t>음절</a:t>
            </a:r>
            <a:r>
              <a:rPr lang="en-US" altLang="ko-KR" sz="1400">
                <a:latin typeface="서울남산 장체B"/>
                <a:ea typeface="서울남산 장체B"/>
              </a:rPr>
              <a:t>2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914" y="5978254"/>
            <a:ext cx="2264201" cy="29681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(2) </a:t>
            </a:r>
            <a:r>
              <a:rPr lang="ko-KR" altLang="en-US" sz="1400">
                <a:latin typeface="서울한강 장체B"/>
                <a:ea typeface="서울한강 장체B"/>
              </a:rPr>
              <a:t>잘 듣고 맞는 것을 고르세요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427445" y="6395898"/>
          <a:ext cx="2724625" cy="227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49780"/>
              </a:tblGrid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□각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□강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□난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□석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□임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□줄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3382006" y="6395898"/>
          <a:ext cx="2729114" cy="227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□책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□챙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□학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⑧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□씻다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□씹다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□깎다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□깔다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□닦다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□담다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711497" y="1618062"/>
            <a:ext cx="5400545" cy="556705"/>
          </a:xfrm>
          <a:prstGeom prst="rect">
            <a:avLst/>
          </a:prstGeom>
          <a:solidFill>
            <a:schemeClr val="bg1"/>
          </a:solidFill>
          <a:ln>
            <a:solidFill>
              <a:srgbClr val="1B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828852" y="1707751"/>
            <a:ext cx="51395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>
                <a:latin typeface="서울남산 장체B"/>
                <a:ea typeface="서울남산 장체B"/>
              </a:rPr>
              <a:t>ㄱ</a:t>
            </a:r>
            <a:r>
              <a:rPr lang="en-US" altLang="ko-KR" sz="2000">
                <a:latin typeface="서울남산 장체B"/>
                <a:ea typeface="서울남산 장체B"/>
              </a:rPr>
              <a:t>  </a:t>
            </a:r>
            <a:r>
              <a:rPr lang="ko-KR" altLang="en-US" sz="2000">
                <a:latin typeface="서울남산 장체B"/>
                <a:ea typeface="서울남산 장체B"/>
              </a:rPr>
              <a:t>ㄷ  ㅁ  ㅅ  ㅇ  ㅋ  ㅍ  ㅏ  ㅗ  ㅠ  ㅡ  ㅔ  ㅘ  ㅢ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11497" y="2766577"/>
          <a:ext cx="5399622" cy="85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937"/>
                <a:gridCol w="899937"/>
                <a:gridCol w="899937"/>
                <a:gridCol w="899937"/>
                <a:gridCol w="899937"/>
                <a:gridCol w="899937"/>
              </a:tblGrid>
              <a:tr h="852172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3200" b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3200" b="0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3200" b="0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3200" b="0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3200" b="0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3200" b="0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>
          <a:xfrm>
            <a:off x="850271" y="2644925"/>
            <a:ext cx="597830" cy="235974"/>
          </a:xfrm>
          <a:prstGeom prst="roundRect">
            <a:avLst>
              <a:gd name="adj" fmla="val 50000"/>
            </a:avLst>
          </a:prstGeom>
          <a:solidFill>
            <a:srgbClr val="BCF5F6"/>
          </a:solidFill>
          <a:ln>
            <a:solidFill>
              <a:srgbClr val="1B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400">
                <a:solidFill>
                  <a:schemeClr val="tx1"/>
                </a:solidFill>
                <a:latin typeface="서울남산 장체B"/>
                <a:ea typeface="서울남산 장체B"/>
              </a:rPr>
              <a:t>보기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497" y="2284634"/>
            <a:ext cx="1170513" cy="2947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L"/>
                <a:ea typeface="서울남산 장체L"/>
              </a:rPr>
              <a:t>① 모음</a:t>
            </a:r>
            <a:r>
              <a:rPr lang="en-US" altLang="ko-KR" sz="1400">
                <a:latin typeface="서울남산 장체L"/>
                <a:ea typeface="서울남산 장체L"/>
              </a:rPr>
              <a:t> + </a:t>
            </a:r>
            <a:r>
              <a:rPr lang="ko-KR" altLang="en-US" sz="1400">
                <a:latin typeface="서울남산 장체L"/>
                <a:ea typeface="서울남산 장체L"/>
              </a:rPr>
              <a:t>자음</a:t>
            </a:r>
          </a:p>
        </p:txBody>
      </p:sp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711497" y="4274617"/>
          <a:ext cx="5399622" cy="85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937"/>
                <a:gridCol w="899937"/>
                <a:gridCol w="899937"/>
                <a:gridCol w="899937"/>
                <a:gridCol w="899937"/>
                <a:gridCol w="899937"/>
              </a:tblGrid>
              <a:tr h="852172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3200" b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3200" b="0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3200" b="0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3200" b="0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3200" b="0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3200" b="0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모서리가 둥근 직사각형 34"/>
          <p:cNvSpPr/>
          <p:nvPr/>
        </p:nvSpPr>
        <p:spPr>
          <a:xfrm>
            <a:off x="850271" y="4152965"/>
            <a:ext cx="597830" cy="235974"/>
          </a:xfrm>
          <a:prstGeom prst="roundRect">
            <a:avLst>
              <a:gd name="adj" fmla="val 50000"/>
            </a:avLst>
          </a:prstGeom>
          <a:solidFill>
            <a:srgbClr val="BCF5F6"/>
          </a:solidFill>
          <a:ln>
            <a:solidFill>
              <a:srgbClr val="1B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400">
                <a:solidFill>
                  <a:schemeClr val="tx1"/>
                </a:solidFill>
                <a:latin typeface="서울남산 장체B"/>
                <a:ea typeface="서울남산 장체B"/>
              </a:rPr>
              <a:t>보기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1497" y="3792674"/>
            <a:ext cx="1646893" cy="2916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L"/>
                <a:ea typeface="서울남산 장체L"/>
              </a:rPr>
              <a:t>② 자음 </a:t>
            </a:r>
            <a:r>
              <a:rPr lang="en-US" altLang="ko-KR" sz="1400">
                <a:latin typeface="서울남산 장체L"/>
                <a:ea typeface="서울남산 장체L"/>
              </a:rPr>
              <a:t>+ </a:t>
            </a:r>
            <a:r>
              <a:rPr lang="ko-KR" altLang="en-US" sz="1400">
                <a:latin typeface="서울남산 장체L"/>
                <a:ea typeface="서울남산 장체L"/>
              </a:rPr>
              <a:t>모음 </a:t>
            </a:r>
            <a:r>
              <a:rPr lang="en-US" altLang="ko-KR" sz="1400">
                <a:latin typeface="서울남산 장체L"/>
                <a:ea typeface="서울남산 장체L"/>
              </a:rPr>
              <a:t>+ </a:t>
            </a:r>
            <a:r>
              <a:rPr lang="ko-KR" altLang="en-US" sz="1400">
                <a:latin typeface="서울남산 장체L"/>
                <a:ea typeface="서울남산 장체L"/>
              </a:rPr>
              <a:t>자음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3242449" y="5953794"/>
            <a:ext cx="377026" cy="356696"/>
            <a:chOff x="3901440" y="1187141"/>
            <a:chExt cx="377026" cy="356696"/>
          </a:xfrm>
        </p:grpSpPr>
        <p:grpSp>
          <p:nvGrpSpPr>
            <p:cNvPr id="26" name="그룹 25"/>
            <p:cNvGrpSpPr/>
            <p:nvPr/>
          </p:nvGrpSpPr>
          <p:grpSpPr>
            <a:xfrm>
              <a:off x="3905250" y="1187141"/>
              <a:ext cx="342900" cy="356696"/>
              <a:chOff x="3905250" y="1187141"/>
              <a:chExt cx="342900" cy="356696"/>
            </a:xfrm>
          </p:grpSpPr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926659" y="1297616"/>
                <a:ext cx="300397" cy="246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08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901440" y="1222812"/>
              <a:ext cx="382766" cy="169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500"/>
                <a:t>예비편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6217002" y="9644390"/>
            <a:ext cx="648372" cy="261610"/>
            <a:chOff x="-20170" y="9644390"/>
            <a:chExt cx="648372" cy="261610"/>
          </a:xfrm>
        </p:grpSpPr>
        <p:sp>
          <p:nvSpPr>
            <p:cNvPr id="19" name="양쪽 모서리가 둥근 사각형 18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0170" y="9644390"/>
              <a:ext cx="322863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13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sp>
        <p:nvSpPr>
          <p:cNvPr id="16" name="한쪽 모서리가 잘린 사각형 15"/>
          <p:cNvSpPr/>
          <p:nvPr/>
        </p:nvSpPr>
        <p:spPr>
          <a:xfrm>
            <a:off x="324853" y="1178299"/>
            <a:ext cx="1795495" cy="385225"/>
          </a:xfrm>
          <a:prstGeom prst="snip1Rect">
            <a:avLst>
              <a:gd name="adj" fmla="val 16667"/>
            </a:avLst>
          </a:prstGeom>
          <a:solidFill>
            <a:srgbClr val="BCF5F6"/>
          </a:solidFill>
          <a:ln>
            <a:solidFill>
              <a:srgbClr val="128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600">
                <a:solidFill>
                  <a:schemeClr val="tx1"/>
                </a:solidFill>
                <a:latin typeface="서울남산 장체B"/>
                <a:ea typeface="서울남산 장체B"/>
              </a:rPr>
              <a:t>4. </a:t>
            </a:r>
            <a:r>
              <a:rPr lang="ko-KR" altLang="en-US" sz="1600">
                <a:solidFill>
                  <a:schemeClr val="tx1"/>
                </a:solidFill>
                <a:latin typeface="서울남산 장체B"/>
                <a:ea typeface="서울남산 장체B"/>
              </a:rPr>
              <a:t>종합 연습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853" y="1740835"/>
            <a:ext cx="479617" cy="295610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종합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1914" y="1740835"/>
            <a:ext cx="1997501" cy="2956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한강 장체B"/>
                <a:ea typeface="서울한강 장체B"/>
              </a:rPr>
              <a:t>다음 단어를 읽고 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1501" y="2168489"/>
          <a:ext cx="5399615" cy="7365806"/>
        </p:xfrm>
        <a:graphic>
          <a:graphicData uri="http://schemas.openxmlformats.org/drawingml/2006/table">
            <a:tbl>
              <a:tblPr firstRow="1" bandRow="1"/>
              <a:tblGrid>
                <a:gridCol w="573647"/>
                <a:gridCol w="1206492"/>
                <a:gridCol w="1206492"/>
                <a:gridCol w="1206492"/>
                <a:gridCol w="1206492"/>
              </a:tblGrid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ㄱ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가구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국가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ㄴ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나무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한글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ㄷ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다리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듣다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ㄹ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라디오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글자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ㅁ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머리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껌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ㅂ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바지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집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ㅅ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사자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짓다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ㅇ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아이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공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ㅈ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주스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낮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ㅊ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차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꽃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ㅋ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코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부엌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ㅌ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타조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바깥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ㅍ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파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잎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26129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5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ㅎ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하마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히읗</a:t>
                      </a: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800" b="0" spc="5">
                        <a:solidFill>
                          <a:srgbClr val="D6D6D6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8942" marR="48942" marT="13531" marB="13531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grpSp>
        <p:nvGrpSpPr>
          <p:cNvPr id="32" name="그룹 31"/>
          <p:cNvGrpSpPr/>
          <p:nvPr/>
        </p:nvGrpSpPr>
        <p:grpSpPr>
          <a:xfrm>
            <a:off x="-15903" y="0"/>
            <a:ext cx="6873903" cy="817200"/>
            <a:chOff x="-11875" y="-3377"/>
            <a:chExt cx="6873903" cy="817200"/>
          </a:xfrm>
        </p:grpSpPr>
        <p:sp>
          <p:nvSpPr>
            <p:cNvPr id="35" name="한쪽 모서리가 둥근 사각형 34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5000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/>
          <p:cNvGrpSpPr/>
          <p:nvPr/>
        </p:nvGrpSpPr>
        <p:grpSpPr>
          <a:xfrm>
            <a:off x="-11875" y="-1"/>
            <a:ext cx="6873903" cy="818257"/>
            <a:chOff x="-11875" y="996389"/>
            <a:chExt cx="6873903" cy="818257"/>
          </a:xfrm>
        </p:grpSpPr>
        <p:grpSp>
          <p:nvGrpSpPr>
            <p:cNvPr id="42" name="그룹 41"/>
            <p:cNvGrpSpPr/>
            <p:nvPr/>
          </p:nvGrpSpPr>
          <p:grpSpPr>
            <a:xfrm>
              <a:off x="-11875" y="996389"/>
              <a:ext cx="6873903" cy="818257"/>
              <a:chOff x="-22150" y="1341796"/>
              <a:chExt cx="6873903" cy="818257"/>
            </a:xfrm>
          </p:grpSpPr>
          <p:sp>
            <p:nvSpPr>
              <p:cNvPr id="55" name="한쪽 모서리가 둥근 사각형 54"/>
              <p:cNvSpPr/>
              <p:nvPr/>
            </p:nvSpPr>
            <p:spPr>
              <a:xfrm rot="10800000">
                <a:off x="-6351" y="1341796"/>
                <a:ext cx="6854076" cy="818257"/>
              </a:xfrm>
              <a:prstGeom prst="round1Rect">
                <a:avLst>
                  <a:gd name="adj" fmla="val 50000"/>
                </a:avLst>
              </a:prstGeom>
              <a:solidFill>
                <a:srgbClr val="1BC3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cxnSp>
            <p:nvCxnSpPr>
              <p:cNvPr id="56" name="직선 연결선 55"/>
              <p:cNvCxnSpPr/>
              <p:nvPr/>
            </p:nvCxnSpPr>
            <p:spPr>
              <a:xfrm>
                <a:off x="-22150" y="1518170"/>
                <a:ext cx="6873903" cy="0"/>
              </a:xfrm>
              <a:prstGeom prst="line">
                <a:avLst/>
              </a:prstGeom>
              <a:ln w="38100">
                <a:solidFill>
                  <a:srgbClr val="A7F1F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24853" y="1270099"/>
              <a:ext cx="15087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400">
                  <a:latin typeface="서울남산 장체EB"/>
                  <a:ea typeface="서울남산 장체EB"/>
                </a:rPr>
                <a:t>유용한 표현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39751" y="1740835"/>
            <a:ext cx="3488455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solidFill>
                  <a:srgbClr val="1BC3C7"/>
                </a:solidFill>
                <a:latin typeface="서울한강 장체B"/>
                <a:ea typeface="서울한강 장체B"/>
              </a:rPr>
              <a:t>●</a:t>
            </a:r>
            <a:r>
              <a:rPr lang="ko-KR" altLang="en-US" sz="1400">
                <a:latin typeface="서울한강 장체B"/>
                <a:ea typeface="서울한강 장체B"/>
              </a:rPr>
              <a:t> 그림을 보고 빈칸에 들어갈 알맞은 말을 쓰세요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-6351" y="9644390"/>
            <a:ext cx="647317" cy="261610"/>
            <a:chOff x="-6351" y="9644390"/>
            <a:chExt cx="647317" cy="261610"/>
          </a:xfrm>
        </p:grpSpPr>
        <p:sp>
          <p:nvSpPr>
            <p:cNvPr id="25" name="양쪽 모서리가 둥근 사각형 24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8441" y="9644390"/>
              <a:ext cx="32252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14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-11875" y="1227567"/>
            <a:ext cx="2208810" cy="379652"/>
            <a:chOff x="-11875" y="5910503"/>
            <a:chExt cx="2208810" cy="379652"/>
          </a:xfrm>
        </p:grpSpPr>
        <p:sp>
          <p:nvSpPr>
            <p:cNvPr id="28" name="양쪽 모서리가 둥근 사각형 27"/>
            <p:cNvSpPr/>
            <p:nvPr/>
          </p:nvSpPr>
          <p:spPr>
            <a:xfrm rot="5400000">
              <a:off x="902704" y="4995924"/>
              <a:ext cx="379652" cy="22088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7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06083" y="5934253"/>
              <a:ext cx="885179" cy="3195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  <a:defRPr lang="ko-KR" altLang="en-US"/>
              </a:pPr>
              <a:r>
                <a:rPr lang="en-US" altLang="ko-KR" sz="1600">
                  <a:latin typeface="서울남산 장체B"/>
                  <a:ea typeface="서울남산 장체B"/>
                </a:rPr>
                <a:t>1. </a:t>
              </a:r>
              <a:r>
                <a:rPr lang="ko-KR" altLang="en-US" sz="1600">
                  <a:latin typeface="서울남산 장체B"/>
                  <a:ea typeface="서울남산 장체B"/>
                </a:rPr>
                <a:t>인사말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</p:grp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68111"/>
              </p:ext>
            </p:extLst>
          </p:nvPr>
        </p:nvGraphicFramePr>
        <p:xfrm>
          <a:off x="711499" y="2122958"/>
          <a:ext cx="5399616" cy="7355580"/>
        </p:xfrm>
        <a:graphic>
          <a:graphicData uri="http://schemas.openxmlformats.org/drawingml/2006/table">
            <a:tbl>
              <a:tblPr firstRow="1" bandRow="1"/>
              <a:tblGrid>
                <a:gridCol w="1250662"/>
                <a:gridCol w="1683564"/>
                <a:gridCol w="2465390"/>
              </a:tblGrid>
              <a:tr h="18388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안녕하세요</a:t>
                      </a:r>
                      <a:r>
                        <a:rPr lang="en-US" altLang="ko-KR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?</a:t>
                      </a:r>
                      <a:endParaRPr lang="ko-KR" altLang="en-US" sz="1400" b="0" spc="5" dirty="0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en-US" altLang="ko-KR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_______________</a:t>
                      </a:r>
                      <a:r>
                        <a:rPr lang="en-US" altLang="ko-KR" sz="1400" b="0" spc="5" baseline="0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?</a:t>
                      </a:r>
                      <a:endParaRPr lang="ko-KR" altLang="en-US" sz="1400" b="0" spc="5" dirty="0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 dirty="0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88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고맙습니다</a:t>
                      </a:r>
                      <a:r>
                        <a:rPr lang="en-US" altLang="ko-KR" sz="1400" b="0" spc="5" dirty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.</a:t>
                      </a:r>
                    </a:p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 dirty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감사합니다</a:t>
                      </a:r>
                      <a:r>
                        <a:rPr lang="en-US" altLang="ko-KR" sz="1400" b="0" spc="5" dirty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.</a:t>
                      </a:r>
                      <a:endParaRPr lang="ko-KR" altLang="en-US" sz="1400" b="0" spc="5" dirty="0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en-US" altLang="ko-KR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_______________.</a:t>
                      </a:r>
                    </a:p>
                    <a:p>
                      <a:pPr marL="0" indent="0" algn="ctr" latinLnBrk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en-US" altLang="ko-KR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_______________.</a:t>
                      </a:r>
                      <a:endParaRPr lang="ko-KR" altLang="en-US" sz="1400" b="0" spc="5" dirty="0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 dirty="0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88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미안합니다</a:t>
                      </a:r>
                      <a:r>
                        <a:rPr lang="en-US" altLang="ko-KR" sz="1400" b="0" spc="5" dirty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.</a:t>
                      </a:r>
                    </a:p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 dirty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죄송합니다</a:t>
                      </a:r>
                      <a:r>
                        <a:rPr lang="en-US" altLang="ko-KR" sz="1400" b="0" spc="5" dirty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.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en-US" altLang="ko-KR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_______________.</a:t>
                      </a:r>
                    </a:p>
                    <a:p>
                      <a:pPr marL="0" indent="0" algn="ctr" latinLnBrk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en-US" altLang="ko-KR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_______________.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88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안녕히 </a:t>
                      </a:r>
                      <a:r>
                        <a:rPr lang="ko-KR" altLang="en-US" sz="1400" b="0" spc="5" dirty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계세요</a:t>
                      </a:r>
                      <a:r>
                        <a:rPr lang="en-US" altLang="ko-KR" sz="1400" b="0" spc="5" dirty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.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en-US" altLang="ko-KR" sz="1400" b="0" spc="5" dirty="0" smtClean="0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_______________.</a:t>
                      </a:r>
                      <a:endParaRPr lang="ko-KR" altLang="en-US" sz="1400" b="0" spc="5" dirty="0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 dirty="0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220" name="_x422751904" descr="EMB000026c46866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879501" y="2159269"/>
            <a:ext cx="2095015" cy="1745590"/>
          </a:xfrm>
          <a:prstGeom prst="rect">
            <a:avLst/>
          </a:prstGeom>
          <a:noFill/>
        </p:spPr>
      </p:pic>
      <p:pic>
        <p:nvPicPr>
          <p:cNvPr id="9219" name="_x409025288" descr="EMB000026c46867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79502" y="3999800"/>
            <a:ext cx="2095015" cy="1745590"/>
          </a:xfrm>
          <a:prstGeom prst="rect">
            <a:avLst/>
          </a:prstGeom>
          <a:noFill/>
        </p:spPr>
      </p:pic>
      <p:pic>
        <p:nvPicPr>
          <p:cNvPr id="9218" name="_x409029208" descr="EMB000026c46868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879503" y="5824302"/>
            <a:ext cx="2095015" cy="1745590"/>
          </a:xfrm>
          <a:prstGeom prst="rect">
            <a:avLst/>
          </a:prstGeom>
          <a:noFill/>
        </p:spPr>
      </p:pic>
      <p:pic>
        <p:nvPicPr>
          <p:cNvPr id="9217" name="_x409030568" descr="EMB000026c46869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879502" y="7689993"/>
            <a:ext cx="2095015" cy="174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>
            <a:off x="6217002" y="9644390"/>
            <a:ext cx="648372" cy="261610"/>
            <a:chOff x="-20170" y="9644390"/>
            <a:chExt cx="648372" cy="261610"/>
          </a:xfrm>
        </p:grpSpPr>
        <p:sp>
          <p:nvSpPr>
            <p:cNvPr id="19" name="양쪽 모서리가 둥근 사각형 18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0170" y="9644390"/>
              <a:ext cx="32252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15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-11875" y="1227567"/>
            <a:ext cx="2208810" cy="379652"/>
            <a:chOff x="-11875" y="5910503"/>
            <a:chExt cx="2208810" cy="379652"/>
          </a:xfrm>
        </p:grpSpPr>
        <p:sp>
          <p:nvSpPr>
            <p:cNvPr id="22" name="양쪽 모서리가 둥근 사각형 21"/>
            <p:cNvSpPr/>
            <p:nvPr/>
          </p:nvSpPr>
          <p:spPr>
            <a:xfrm rot="5400000">
              <a:off x="902704" y="4995924"/>
              <a:ext cx="379652" cy="22088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7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89678" y="5934253"/>
              <a:ext cx="1101584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  <a:defRPr lang="ko-KR" altLang="en-US"/>
              </a:pPr>
              <a:r>
                <a:rPr lang="en-US" altLang="ko-KR" sz="1600">
                  <a:latin typeface="서울남산 장체B"/>
                  <a:ea typeface="서울남산 장체B"/>
                </a:rPr>
                <a:t>2. </a:t>
              </a:r>
              <a:r>
                <a:rPr lang="ko-KR" altLang="en-US" sz="1600">
                  <a:latin typeface="서울남산 장체B"/>
                  <a:ea typeface="서울남산 장체B"/>
                </a:rPr>
                <a:t>교실 표현</a:t>
              </a:r>
              <a:endParaRPr lang="ko-KR" altLang="en-US" sz="1400">
                <a:latin typeface="서울한강 장체L"/>
                <a:ea typeface="서울한강 장체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9751" y="1740835"/>
            <a:ext cx="4328429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(1) </a:t>
            </a:r>
            <a:r>
              <a:rPr lang="ko-KR" altLang="en-US" sz="1400">
                <a:latin typeface="서울한강 장체B"/>
                <a:ea typeface="서울한강 장체B"/>
              </a:rPr>
              <a:t>다음 표현을 따라 쓰세요</a:t>
            </a:r>
            <a:r>
              <a:rPr lang="en-US" altLang="ko-KR" sz="1400">
                <a:latin typeface="서울한강 장체B"/>
                <a:ea typeface="서울한강 장체B"/>
              </a:rPr>
              <a:t>. </a:t>
            </a:r>
            <a:r>
              <a:rPr lang="ko-KR" altLang="en-US" sz="1400">
                <a:latin typeface="서울한강 장체B"/>
                <a:ea typeface="서울한강 장체B"/>
              </a:rPr>
              <a:t>그리고 자기 나라 말로 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711496" y="2124308"/>
          <a:ext cx="5399618" cy="7356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09"/>
                <a:gridCol w="2699809"/>
              </a:tblGrid>
              <a:tr h="1471315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1471315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1471315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1471315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1471315"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50" name="_x422751584" descr="EMB000026c4686c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17149" y="2364681"/>
            <a:ext cx="1069641" cy="970352"/>
          </a:xfrm>
          <a:prstGeom prst="rect">
            <a:avLst/>
          </a:prstGeom>
          <a:noFill/>
        </p:spPr>
      </p:pic>
      <p:pic>
        <p:nvPicPr>
          <p:cNvPr id="10249" name="_x155962320" descr="EMB000026c4686d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24252" y="2364681"/>
            <a:ext cx="1069641" cy="970352"/>
          </a:xfrm>
          <a:prstGeom prst="rect">
            <a:avLst/>
          </a:prstGeom>
          <a:noFill/>
        </p:spPr>
      </p:pic>
      <p:pic>
        <p:nvPicPr>
          <p:cNvPr id="10248" name="_x422939696" descr="EMB000026c4686e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17149" y="3844140"/>
            <a:ext cx="1069641" cy="970352"/>
          </a:xfrm>
          <a:prstGeom prst="rect">
            <a:avLst/>
          </a:prstGeom>
          <a:noFill/>
        </p:spPr>
      </p:pic>
      <p:pic>
        <p:nvPicPr>
          <p:cNvPr id="10247" name="_x422934256" descr="EMB000026c4686f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224252" y="3846865"/>
            <a:ext cx="1069641" cy="970352"/>
          </a:xfrm>
          <a:prstGeom prst="rect">
            <a:avLst/>
          </a:prstGeom>
          <a:noFill/>
        </p:spPr>
      </p:pic>
      <p:pic>
        <p:nvPicPr>
          <p:cNvPr id="10246" name="_x422935456" descr="EMB000026c46870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517149" y="5295839"/>
            <a:ext cx="1069641" cy="970352"/>
          </a:xfrm>
          <a:prstGeom prst="rect">
            <a:avLst/>
          </a:prstGeom>
          <a:noFill/>
        </p:spPr>
      </p:pic>
      <p:pic>
        <p:nvPicPr>
          <p:cNvPr id="10245" name="_x422936976" descr="EMB000026c46871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4224253" y="5295839"/>
            <a:ext cx="1069641" cy="970352"/>
          </a:xfrm>
          <a:prstGeom prst="rect">
            <a:avLst/>
          </a:prstGeom>
          <a:noFill/>
        </p:spPr>
      </p:pic>
      <p:pic>
        <p:nvPicPr>
          <p:cNvPr id="10244" name="_x408409712" descr="EMB000026c46872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517149" y="6789215"/>
            <a:ext cx="1069641" cy="970352"/>
          </a:xfrm>
          <a:prstGeom prst="rect">
            <a:avLst/>
          </a:prstGeom>
          <a:noFill/>
        </p:spPr>
      </p:pic>
      <p:pic>
        <p:nvPicPr>
          <p:cNvPr id="10243" name="_x412911040" descr="EMB000026c46873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4224254" y="6789215"/>
            <a:ext cx="1069641" cy="970352"/>
          </a:xfrm>
          <a:prstGeom prst="rect">
            <a:avLst/>
          </a:prstGeom>
          <a:noFill/>
        </p:spPr>
      </p:pic>
      <p:pic>
        <p:nvPicPr>
          <p:cNvPr id="10242" name="_x412914560" descr="EMB000026c46874"/>
          <p:cNvPicPr>
            <a:picLocks noChangeAspect="1" noChangeArrowheads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517149" y="8248123"/>
            <a:ext cx="1069641" cy="970352"/>
          </a:xfrm>
          <a:prstGeom prst="rect">
            <a:avLst/>
          </a:prstGeom>
          <a:noFill/>
        </p:spPr>
      </p:pic>
      <p:pic>
        <p:nvPicPr>
          <p:cNvPr id="10241" name="_x412917760" descr="EMB000026c46875"/>
          <p:cNvPicPr>
            <a:picLocks noChangeAspect="1" noChangeArrowheads="1"/>
          </p:cNvPicPr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4224254" y="8248123"/>
            <a:ext cx="1069641" cy="970352"/>
          </a:xfrm>
          <a:prstGeom prst="rect">
            <a:avLst/>
          </a:prstGeom>
          <a:noFill/>
        </p:spPr>
      </p:pic>
      <p:grpSp>
        <p:nvGrpSpPr>
          <p:cNvPr id="6" name="그룹 5"/>
          <p:cNvGrpSpPr/>
          <p:nvPr/>
        </p:nvGrpSpPr>
        <p:grpSpPr>
          <a:xfrm>
            <a:off x="1029898" y="2082210"/>
            <a:ext cx="2044150" cy="1532868"/>
            <a:chOff x="1029898" y="2082210"/>
            <a:chExt cx="2044150" cy="1532868"/>
          </a:xfrm>
        </p:grpSpPr>
        <p:sp>
          <p:nvSpPr>
            <p:cNvPr id="5" name="TextBox 4"/>
            <p:cNvSpPr txBox="1"/>
            <p:nvPr/>
          </p:nvSpPr>
          <p:spPr>
            <a:xfrm>
              <a:off x="1493162" y="2082210"/>
              <a:ext cx="111761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책을 펴세요</a:t>
              </a:r>
              <a:r>
                <a:rPr lang="en-US" altLang="ko-KR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.</a:t>
              </a:r>
              <a:endParaRPr lang="ko-KR" altLang="en-US" sz="1600">
                <a:solidFill>
                  <a:schemeClr val="bg1">
                    <a:lumMod val="75000"/>
                  </a:schemeClr>
                </a:solidFill>
                <a:latin typeface="서울남산 장체B"/>
                <a:ea typeface="서울남산 장체B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9898" y="3276524"/>
              <a:ext cx="20441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>
                  <a:latin typeface="서울남산 장체L"/>
                  <a:ea typeface="서울남산 장체L"/>
                </a:rPr>
                <a:t>____________________</a:t>
              </a:r>
              <a:endParaRPr lang="ko-KR" altLang="en-US" sz="1600">
                <a:latin typeface="서울남산 장체L"/>
                <a:ea typeface="서울남산 장체L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736997" y="2083423"/>
            <a:ext cx="2044150" cy="1532868"/>
            <a:chOff x="1029898" y="2082210"/>
            <a:chExt cx="2044150" cy="1532868"/>
          </a:xfrm>
        </p:grpSpPr>
        <p:sp>
          <p:nvSpPr>
            <p:cNvPr id="35" name="TextBox 34"/>
            <p:cNvSpPr txBox="1"/>
            <p:nvPr/>
          </p:nvSpPr>
          <p:spPr>
            <a:xfrm>
              <a:off x="1489956" y="2082210"/>
              <a:ext cx="1124027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책을 보세요</a:t>
              </a:r>
              <a:r>
                <a:rPr lang="en-US" altLang="ko-KR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.</a:t>
              </a:r>
              <a:endParaRPr lang="ko-KR" altLang="en-US" sz="1600">
                <a:solidFill>
                  <a:schemeClr val="bg1">
                    <a:lumMod val="75000"/>
                  </a:schemeClr>
                </a:solidFill>
                <a:latin typeface="서울남산 장체B"/>
                <a:ea typeface="서울남산 장체B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29898" y="3276524"/>
              <a:ext cx="20441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>
                  <a:latin typeface="서울남산 장체L"/>
                  <a:ea typeface="서울남산 장체L"/>
                </a:rPr>
                <a:t>____________________</a:t>
              </a:r>
              <a:endParaRPr lang="ko-KR" altLang="en-US" sz="1600">
                <a:latin typeface="서울남산 장체L"/>
                <a:ea typeface="서울남산 장체L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3736993" y="3559565"/>
            <a:ext cx="2044150" cy="1532868"/>
            <a:chOff x="1029898" y="2082210"/>
            <a:chExt cx="2044150" cy="1532868"/>
          </a:xfrm>
        </p:grpSpPr>
        <p:sp>
          <p:nvSpPr>
            <p:cNvPr id="38" name="TextBox 37"/>
            <p:cNvSpPr txBox="1"/>
            <p:nvPr/>
          </p:nvSpPr>
          <p:spPr>
            <a:xfrm>
              <a:off x="1487553" y="2082210"/>
              <a:ext cx="112883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따라 하세요</a:t>
              </a:r>
              <a:r>
                <a:rPr lang="en-US" altLang="ko-KR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.</a:t>
              </a:r>
              <a:endParaRPr lang="ko-KR" altLang="en-US" sz="1600">
                <a:solidFill>
                  <a:schemeClr val="bg1">
                    <a:lumMod val="75000"/>
                  </a:schemeClr>
                </a:solidFill>
                <a:latin typeface="서울남산 장체B"/>
                <a:ea typeface="서울남산 장체B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29898" y="3276524"/>
              <a:ext cx="20441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>
                  <a:latin typeface="서울남산 장체L"/>
                  <a:ea typeface="서울남산 장체L"/>
                </a:rPr>
                <a:t>____________________</a:t>
              </a:r>
              <a:endParaRPr lang="ko-KR" altLang="en-US" sz="1600">
                <a:latin typeface="서울남산 장체L"/>
                <a:ea typeface="서울남산 장체L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3736993" y="5036008"/>
            <a:ext cx="2044150" cy="1532868"/>
            <a:chOff x="1029898" y="2082210"/>
            <a:chExt cx="2044150" cy="1532868"/>
          </a:xfrm>
        </p:grpSpPr>
        <p:sp>
          <p:nvSpPr>
            <p:cNvPr id="41" name="TextBox 40"/>
            <p:cNvSpPr txBox="1"/>
            <p:nvPr/>
          </p:nvSpPr>
          <p:spPr>
            <a:xfrm>
              <a:off x="1687127" y="2082210"/>
              <a:ext cx="729687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쓰세요</a:t>
              </a:r>
              <a:r>
                <a:rPr lang="en-US" altLang="ko-KR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.</a:t>
              </a:r>
              <a:endParaRPr lang="ko-KR" altLang="en-US" sz="1600">
                <a:solidFill>
                  <a:schemeClr val="bg1">
                    <a:lumMod val="75000"/>
                  </a:schemeClr>
                </a:solidFill>
                <a:latin typeface="서울남산 장체B"/>
                <a:ea typeface="서울남산 장체B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29898" y="3276524"/>
              <a:ext cx="20441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>
                  <a:latin typeface="서울남산 장체L"/>
                  <a:ea typeface="서울남산 장체L"/>
                </a:rPr>
                <a:t>____________________</a:t>
              </a:r>
              <a:endParaRPr lang="ko-KR" altLang="en-US" sz="1600">
                <a:latin typeface="서울남산 장체L"/>
                <a:ea typeface="서울남산 장체L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3736993" y="6503028"/>
            <a:ext cx="2044150" cy="1532868"/>
            <a:chOff x="1029898" y="2082210"/>
            <a:chExt cx="2044150" cy="1532868"/>
          </a:xfrm>
        </p:grpSpPr>
        <p:sp>
          <p:nvSpPr>
            <p:cNvPr id="44" name="TextBox 43"/>
            <p:cNvSpPr txBox="1"/>
            <p:nvPr/>
          </p:nvSpPr>
          <p:spPr>
            <a:xfrm>
              <a:off x="1518813" y="2082210"/>
              <a:ext cx="106631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대답하세요</a:t>
              </a:r>
              <a:r>
                <a:rPr lang="en-US" altLang="ko-KR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.</a:t>
              </a:r>
              <a:endParaRPr lang="ko-KR" altLang="en-US" sz="1600">
                <a:solidFill>
                  <a:schemeClr val="bg1">
                    <a:lumMod val="75000"/>
                  </a:schemeClr>
                </a:solidFill>
                <a:latin typeface="서울남산 장체B"/>
                <a:ea typeface="서울남산 장체B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9898" y="3276524"/>
              <a:ext cx="20441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>
                  <a:latin typeface="서울남산 장체L"/>
                  <a:ea typeface="서울남산 장체L"/>
                </a:rPr>
                <a:t>____________________</a:t>
              </a:r>
              <a:endParaRPr lang="ko-KR" altLang="en-US" sz="1600">
                <a:latin typeface="서울남산 장체L"/>
                <a:ea typeface="서울남산 장체L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3736990" y="7977555"/>
            <a:ext cx="2044150" cy="1532868"/>
            <a:chOff x="1029898" y="2082210"/>
            <a:chExt cx="2044150" cy="1532868"/>
          </a:xfrm>
        </p:grpSpPr>
        <p:sp>
          <p:nvSpPr>
            <p:cNvPr id="47" name="TextBox 46"/>
            <p:cNvSpPr txBox="1"/>
            <p:nvPr/>
          </p:nvSpPr>
          <p:spPr>
            <a:xfrm>
              <a:off x="1483548" y="2082210"/>
              <a:ext cx="113685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질문 있어요</a:t>
              </a:r>
              <a:r>
                <a:rPr lang="en-US" altLang="ko-KR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?</a:t>
              </a:r>
              <a:endParaRPr lang="ko-KR" altLang="en-US" sz="1600">
                <a:solidFill>
                  <a:schemeClr val="bg1">
                    <a:lumMod val="75000"/>
                  </a:schemeClr>
                </a:solidFill>
                <a:latin typeface="서울남산 장체B"/>
                <a:ea typeface="서울남산 장체B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29898" y="3276524"/>
              <a:ext cx="20441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>
                  <a:latin typeface="서울남산 장체L"/>
                  <a:ea typeface="서울남산 장체L"/>
                </a:rPr>
                <a:t>____________________</a:t>
              </a:r>
              <a:endParaRPr lang="ko-KR" altLang="en-US" sz="1600">
                <a:latin typeface="서울남산 장체L"/>
                <a:ea typeface="서울남산 장체L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1029898" y="3559565"/>
            <a:ext cx="2044150" cy="1532868"/>
            <a:chOff x="1029898" y="2082210"/>
            <a:chExt cx="2044150" cy="1532868"/>
          </a:xfrm>
        </p:grpSpPr>
        <p:sp>
          <p:nvSpPr>
            <p:cNvPr id="50" name="TextBox 49"/>
            <p:cNvSpPr txBox="1"/>
            <p:nvPr/>
          </p:nvSpPr>
          <p:spPr>
            <a:xfrm>
              <a:off x="1490759" y="2082210"/>
              <a:ext cx="112242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잘 들으세요</a:t>
              </a:r>
              <a:r>
                <a:rPr lang="en-US" altLang="ko-KR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.</a:t>
              </a:r>
              <a:endParaRPr lang="ko-KR" altLang="en-US" sz="1600">
                <a:solidFill>
                  <a:schemeClr val="bg1">
                    <a:lumMod val="75000"/>
                  </a:schemeClr>
                </a:solidFill>
                <a:latin typeface="서울남산 장체B"/>
                <a:ea typeface="서울남산 장체B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9898" y="3276524"/>
              <a:ext cx="20441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>
                  <a:latin typeface="서울남산 장체L"/>
                  <a:ea typeface="서울남산 장체L"/>
                </a:rPr>
                <a:t>____________________</a:t>
              </a:r>
              <a:endParaRPr lang="ko-KR" altLang="en-US" sz="1600">
                <a:latin typeface="서울남산 장체L"/>
                <a:ea typeface="서울남산 장체L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1028230" y="5036008"/>
            <a:ext cx="2044150" cy="1532868"/>
            <a:chOff x="1029898" y="2082210"/>
            <a:chExt cx="2044150" cy="1532868"/>
          </a:xfrm>
        </p:grpSpPr>
        <p:sp>
          <p:nvSpPr>
            <p:cNvPr id="53" name="TextBox 52"/>
            <p:cNvSpPr txBox="1"/>
            <p:nvPr/>
          </p:nvSpPr>
          <p:spPr>
            <a:xfrm>
              <a:off x="1607779" y="2082210"/>
              <a:ext cx="88838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읽으세요</a:t>
              </a:r>
              <a:r>
                <a:rPr lang="en-US" altLang="ko-KR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.</a:t>
              </a:r>
              <a:endParaRPr lang="ko-KR" altLang="en-US" sz="1600">
                <a:solidFill>
                  <a:schemeClr val="bg1">
                    <a:lumMod val="75000"/>
                  </a:schemeClr>
                </a:solidFill>
                <a:latin typeface="서울남산 장체B"/>
                <a:ea typeface="서울남산 장체B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29898" y="3276524"/>
              <a:ext cx="20441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>
                  <a:latin typeface="서울남산 장체L"/>
                  <a:ea typeface="서울남산 장체L"/>
                </a:rPr>
                <a:t>____________________</a:t>
              </a:r>
              <a:endParaRPr lang="ko-KR" altLang="en-US" sz="1600">
                <a:latin typeface="서울남산 장체L"/>
                <a:ea typeface="서울남산 장체L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026562" y="6507957"/>
            <a:ext cx="2044150" cy="1532868"/>
            <a:chOff x="1029898" y="2082210"/>
            <a:chExt cx="2044150" cy="1532868"/>
          </a:xfrm>
        </p:grpSpPr>
        <p:sp>
          <p:nvSpPr>
            <p:cNvPr id="56" name="TextBox 55"/>
            <p:cNvSpPr txBox="1"/>
            <p:nvPr/>
          </p:nvSpPr>
          <p:spPr>
            <a:xfrm>
              <a:off x="1524424" y="2082210"/>
              <a:ext cx="1055097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질문하세요</a:t>
              </a:r>
              <a:r>
                <a:rPr lang="en-US" altLang="ko-KR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.</a:t>
              </a:r>
              <a:endParaRPr lang="ko-KR" altLang="en-US" sz="1600">
                <a:solidFill>
                  <a:schemeClr val="bg1">
                    <a:lumMod val="75000"/>
                  </a:schemeClr>
                </a:solidFill>
                <a:latin typeface="서울남산 장체B"/>
                <a:ea typeface="서울남산 장체B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29898" y="3276524"/>
              <a:ext cx="20441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>
                  <a:latin typeface="서울남산 장체L"/>
                  <a:ea typeface="서울남산 장체L"/>
                </a:rPr>
                <a:t>____________________</a:t>
              </a:r>
              <a:endParaRPr lang="ko-KR" altLang="en-US" sz="1600">
                <a:latin typeface="서울남산 장체L"/>
                <a:ea typeface="서울남산 장체L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1089678" y="7977555"/>
            <a:ext cx="2044150" cy="1532868"/>
            <a:chOff x="1029898" y="2082210"/>
            <a:chExt cx="2044150" cy="1532868"/>
          </a:xfrm>
        </p:grpSpPr>
        <p:sp>
          <p:nvSpPr>
            <p:cNvPr id="59" name="TextBox 58"/>
            <p:cNvSpPr txBox="1"/>
            <p:nvPr/>
          </p:nvSpPr>
          <p:spPr>
            <a:xfrm>
              <a:off x="1587744" y="2082210"/>
              <a:ext cx="92845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알겠어요</a:t>
              </a:r>
              <a:r>
                <a:rPr lang="en-US" altLang="ko-KR" sz="1600">
                  <a:solidFill>
                    <a:schemeClr val="bg1">
                      <a:lumMod val="75000"/>
                    </a:schemeClr>
                  </a:solidFill>
                  <a:latin typeface="서울남산 장체B"/>
                  <a:ea typeface="서울남산 장체B"/>
                </a:rPr>
                <a:t>?</a:t>
              </a:r>
              <a:endParaRPr lang="ko-KR" altLang="en-US" sz="1600">
                <a:solidFill>
                  <a:schemeClr val="bg1">
                    <a:lumMod val="75000"/>
                  </a:schemeClr>
                </a:solidFill>
                <a:latin typeface="서울남산 장체B"/>
                <a:ea typeface="서울남산 장체B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29898" y="3276524"/>
              <a:ext cx="20441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>
                  <a:latin typeface="서울남산 장체L"/>
                  <a:ea typeface="서울남산 장체L"/>
                </a:rPr>
                <a:t>____________________</a:t>
              </a:r>
              <a:endParaRPr lang="ko-KR" altLang="en-US" sz="1600">
                <a:latin typeface="서울남산 장체L"/>
                <a:ea typeface="서울남산 장체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-6351" y="9644390"/>
            <a:ext cx="647317" cy="261610"/>
            <a:chOff x="-6351" y="9644390"/>
            <a:chExt cx="647317" cy="261610"/>
          </a:xfrm>
        </p:grpSpPr>
        <p:sp>
          <p:nvSpPr>
            <p:cNvPr id="54" name="양쪽 모서리가 둥근 사각형 53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8441" y="9644390"/>
              <a:ext cx="32252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16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-15903" y="0"/>
            <a:ext cx="6873903" cy="817200"/>
            <a:chOff x="-11875" y="-3377"/>
            <a:chExt cx="6873903" cy="817200"/>
          </a:xfrm>
        </p:grpSpPr>
        <p:sp>
          <p:nvSpPr>
            <p:cNvPr id="39" name="한쪽 모서리가 둥근 사각형 38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5000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339751" y="1236746"/>
            <a:ext cx="3449983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(2) </a:t>
            </a:r>
            <a:r>
              <a:rPr lang="ko-KR" altLang="en-US" sz="1400">
                <a:latin typeface="서울한강 장체B"/>
                <a:ea typeface="서울한강 장체B"/>
              </a:rPr>
              <a:t>여러분 나라에서는 어떻게 말 해요</a:t>
            </a:r>
            <a:r>
              <a:rPr lang="en-US" altLang="ko-KR" sz="1400">
                <a:latin typeface="서울한강 장체B"/>
                <a:ea typeface="서울한강 장체B"/>
              </a:rPr>
              <a:t>? </a:t>
            </a:r>
            <a:r>
              <a:rPr lang="ko-KR" altLang="en-US" sz="1400">
                <a:latin typeface="서울한강 장체B"/>
                <a:ea typeface="서울한강 장체B"/>
              </a:rPr>
              <a:t>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1497" y="1629515"/>
          <a:ext cx="5400544" cy="7858201"/>
        </p:xfrm>
        <a:graphic>
          <a:graphicData uri="http://schemas.openxmlformats.org/drawingml/2006/table">
            <a:tbl>
              <a:tblPr firstRow="1" bandRow="1"/>
              <a:tblGrid>
                <a:gridCol w="1800135"/>
                <a:gridCol w="1800135"/>
                <a:gridCol w="1800274"/>
              </a:tblGrid>
              <a:tr h="237548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한국어 표현</a:t>
                      </a: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따라 쓰기</a:t>
                      </a: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en-US" altLang="ko-KR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_______________ </a:t>
                      </a: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표현</a:t>
                      </a: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안녕하세요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?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70187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고맙습니다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</a:p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감사합니다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70187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미안합니다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</a:p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죄송합니다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70187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안녕히 계세요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</a:p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안녕히 가세요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책을 펴세요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책을 보세요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잘 들으세요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따라 하세요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읽으세요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쓰세요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질문하세요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대답하세요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.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알겠어요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?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53587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질문 있어요</a:t>
                      </a:r>
                      <a:r>
                        <a:rPr lang="en-US" altLang="ko-KR" sz="18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?</a:t>
                      </a:r>
                      <a:endParaRPr lang="ko-KR" altLang="en-US" sz="18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999999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47154" marR="47154" marT="13037" marB="1303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>
            <a:off x="-6351" y="9644390"/>
            <a:ext cx="634553" cy="261610"/>
            <a:chOff x="-6351" y="9644390"/>
            <a:chExt cx="634553" cy="261610"/>
          </a:xfrm>
        </p:grpSpPr>
        <p:sp>
          <p:nvSpPr>
            <p:cNvPr id="31" name="양쪽 모서리가 둥근 사각형 30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905" y="9644390"/>
              <a:ext cx="25359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2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4853" y="1189691"/>
            <a:ext cx="561372" cy="294304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모음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914" y="1189691"/>
            <a:ext cx="2440092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B"/>
                <a:ea typeface="서울한강 장체B"/>
              </a:rPr>
              <a:t>(2) </a:t>
            </a:r>
            <a:r>
              <a:rPr lang="en-US" altLang="ko-KR" sz="1400" dirty="0" smtClean="0">
                <a:latin typeface="서울한강 장체B"/>
                <a:ea typeface="서울한강 장체B"/>
              </a:rPr>
              <a:t>☐</a:t>
            </a:r>
            <a:r>
              <a:rPr lang="ko-KR" altLang="en-US" sz="1400" dirty="0" smtClean="0">
                <a:latin typeface="서울한강 장체B"/>
                <a:ea typeface="서울한강 장체B"/>
              </a:rPr>
              <a:t>에 </a:t>
            </a:r>
            <a:r>
              <a:rPr lang="ko-KR" altLang="en-US" sz="1400" dirty="0">
                <a:latin typeface="서울한강 장체B"/>
                <a:ea typeface="서울한강 장체B"/>
              </a:rPr>
              <a:t>알맞은 모음을 써 보세요</a:t>
            </a:r>
            <a:r>
              <a:rPr lang="en-US" altLang="ko-KR" sz="1400" dirty="0">
                <a:latin typeface="서울한강 장체B"/>
                <a:ea typeface="서울한강 장체B"/>
              </a:rPr>
              <a:t>.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711497" y="1618062"/>
            <a:ext cx="5400545" cy="711779"/>
          </a:xfrm>
          <a:prstGeom prst="rect">
            <a:avLst/>
          </a:prstGeom>
          <a:solidFill>
            <a:schemeClr val="bg1"/>
          </a:solidFill>
          <a:ln>
            <a:solidFill>
              <a:srgbClr val="1B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87174" y="1741118"/>
            <a:ext cx="5209766" cy="4477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400">
                <a:latin typeface="서울남산 장체B"/>
                <a:ea typeface="서울남산 장체B"/>
              </a:rPr>
              <a:t>ㅏ</a:t>
            </a:r>
            <a:r>
              <a:rPr lang="en-US" altLang="ko-KR" sz="2400">
                <a:latin typeface="서울남산 장체B"/>
                <a:ea typeface="서울남산 장체B"/>
              </a:rPr>
              <a:t>   </a:t>
            </a:r>
            <a:r>
              <a:rPr lang="ko-KR" altLang="en-US" sz="2400">
                <a:latin typeface="서울남산 장체B"/>
                <a:ea typeface="서울남산 장체B"/>
              </a:rPr>
              <a:t>ㅑ   ㅓ   ㅕ   ㅗ   ㅛ   ㅜ   ㅠ   ㅡ   ㅣ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7445" y="2456125"/>
          <a:ext cx="2729114" cy="353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19"/>
                <a:gridCol w="463463"/>
                <a:gridCol w="338203"/>
                <a:gridCol w="626302"/>
                <a:gridCol w="375780"/>
                <a:gridCol w="263047"/>
              </a:tblGrid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&lt;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보기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&gt;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오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⑤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요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/>
        </p:nvGraphicFramePr>
        <p:xfrm>
          <a:off x="3382006" y="2456125"/>
          <a:ext cx="2729114" cy="353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19"/>
                <a:gridCol w="463463"/>
                <a:gridCol w="338203"/>
                <a:gridCol w="626302"/>
                <a:gridCol w="375780"/>
                <a:gridCol w="263047"/>
              </a:tblGrid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24853" y="6615548"/>
            <a:ext cx="561372" cy="297697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모음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1914" y="6615548"/>
            <a:ext cx="2264201" cy="2976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(3) </a:t>
            </a:r>
            <a:r>
              <a:rPr lang="ko-KR" altLang="en-US" sz="1400">
                <a:latin typeface="서울한강 장체B"/>
                <a:ea typeface="서울한강 장체B"/>
              </a:rPr>
              <a:t>잘 듣고 맞는 것을 고르세요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27445" y="7091658"/>
          <a:ext cx="27291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□아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□아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□어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□오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□오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3382006" y="7091658"/>
          <a:ext cx="27291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□우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□으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⑧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□오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□어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□우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3215010" y="6591088"/>
            <a:ext cx="377026" cy="356696"/>
            <a:chOff x="3901440" y="1187141"/>
            <a:chExt cx="377026" cy="356696"/>
          </a:xfrm>
        </p:grpSpPr>
        <p:grpSp>
          <p:nvGrpSpPr>
            <p:cNvPr id="19" name="그룹 18"/>
            <p:cNvGrpSpPr/>
            <p:nvPr/>
          </p:nvGrpSpPr>
          <p:grpSpPr>
            <a:xfrm>
              <a:off x="3905250" y="1187141"/>
              <a:ext cx="342900" cy="356696"/>
              <a:chOff x="3905250" y="1187141"/>
              <a:chExt cx="342900" cy="356696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926659" y="1297616"/>
                <a:ext cx="300082" cy="246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01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901440" y="1222812"/>
              <a:ext cx="381630" cy="169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500"/>
                <a:t>예비편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24853" y="1189691"/>
            <a:ext cx="562975" cy="294304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자음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914" y="1189691"/>
            <a:ext cx="2254676" cy="29430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(1) </a:t>
            </a:r>
            <a:r>
              <a:rPr lang="ko-KR" altLang="en-US" sz="1400">
                <a:latin typeface="서울한강 장체B"/>
                <a:ea typeface="서울한강 장체B"/>
              </a:rPr>
              <a:t>다음 자음을 읽고 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230821" y="9644390"/>
            <a:ext cx="634553" cy="261610"/>
            <a:chOff x="-6351" y="9644390"/>
            <a:chExt cx="634553" cy="261610"/>
          </a:xfrm>
        </p:grpSpPr>
        <p:sp>
          <p:nvSpPr>
            <p:cNvPr id="19" name="양쪽 모서리가 둥근 사각형 18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94" y="9644390"/>
              <a:ext cx="25359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3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11495" y="1622127"/>
          <a:ext cx="5399626" cy="7809971"/>
        </p:xfrm>
        <a:graphic>
          <a:graphicData uri="http://schemas.openxmlformats.org/drawingml/2006/table">
            <a:tbl>
              <a:tblPr firstRow="1" bandRow="1"/>
              <a:tblGrid>
                <a:gridCol w="565992"/>
                <a:gridCol w="722222"/>
                <a:gridCol w="923308"/>
                <a:gridCol w="797026"/>
                <a:gridCol w="797026"/>
                <a:gridCol w="797026"/>
                <a:gridCol w="797026"/>
              </a:tblGrid>
              <a:tr h="249957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자음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이름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쓰는 순서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연습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BCF5F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ㄱ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기역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ㄱ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니은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ㄷ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디귿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ㄷ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ㄹ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리을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ㄹ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ㅁ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미음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ㅁ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ㅂ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비읍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ㅂ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ㅅ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시옷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ㅅ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이응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ㅈ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지읒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ㅈ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ㅊ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치읓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ㅊ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ㅋ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키읔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ㅋ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티읕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ㅍ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피읖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ㅍ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540001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ㅎ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히읗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ㅎ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9620" t="31470" r="63800" b="60010"/>
          <a:stretch>
            <a:fillRect/>
          </a:stretch>
        </p:blipFill>
        <p:spPr>
          <a:xfrm>
            <a:off x="2171094" y="1910914"/>
            <a:ext cx="601250" cy="43841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rcRect l="29580" t="44230" r="63840" b="47250"/>
          <a:stretch>
            <a:fillRect/>
          </a:stretch>
        </p:blipFill>
        <p:spPr>
          <a:xfrm>
            <a:off x="2171094" y="2462260"/>
            <a:ext cx="601250" cy="43841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l="29580" t="56010" r="63840" b="35470"/>
          <a:stretch>
            <a:fillRect/>
          </a:stretch>
        </p:blipFill>
        <p:spPr>
          <a:xfrm>
            <a:off x="2171094" y="3001882"/>
            <a:ext cx="601250" cy="43841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rcRect l="29500" t="67560" r="63930" b="23920"/>
          <a:stretch>
            <a:fillRect/>
          </a:stretch>
        </p:blipFill>
        <p:spPr>
          <a:xfrm>
            <a:off x="2171094" y="3541504"/>
            <a:ext cx="601250" cy="4384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9500" t="21290" r="64500" b="69690"/>
          <a:stretch>
            <a:fillRect/>
          </a:stretch>
        </p:blipFill>
        <p:spPr>
          <a:xfrm>
            <a:off x="2197398" y="4066837"/>
            <a:ext cx="548641" cy="464234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rcRect l="29550" t="33510" r="64450" b="57470"/>
          <a:stretch>
            <a:fillRect/>
          </a:stretch>
        </p:blipFill>
        <p:spPr>
          <a:xfrm>
            <a:off x="2197398" y="4611182"/>
            <a:ext cx="548641" cy="46423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rcRect l="29500" t="46010" r="64500" b="44970"/>
          <a:stretch>
            <a:fillRect/>
          </a:stretch>
        </p:blipFill>
        <p:spPr>
          <a:xfrm>
            <a:off x="2197398" y="5146001"/>
            <a:ext cx="548641" cy="46423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/>
          <a:srcRect l="29500" t="57680" r="64500" b="33300"/>
          <a:stretch>
            <a:fillRect/>
          </a:stretch>
        </p:blipFill>
        <p:spPr>
          <a:xfrm>
            <a:off x="2197397" y="5692377"/>
            <a:ext cx="548641" cy="46423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rcRect l="29610" t="70550" r="64400" b="20430"/>
          <a:stretch>
            <a:fillRect/>
          </a:stretch>
        </p:blipFill>
        <p:spPr>
          <a:xfrm>
            <a:off x="2197396" y="6227196"/>
            <a:ext cx="548641" cy="464234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/>
          <a:srcRect l="29710" t="83050" r="64290" b="7930"/>
          <a:stretch>
            <a:fillRect/>
          </a:stretch>
        </p:blipFill>
        <p:spPr>
          <a:xfrm>
            <a:off x="2197395" y="6771541"/>
            <a:ext cx="548641" cy="46423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29620" t="76360" r="64630" b="16370"/>
          <a:stretch>
            <a:fillRect/>
          </a:stretch>
        </p:blipFill>
        <p:spPr>
          <a:xfrm>
            <a:off x="2208478" y="7355885"/>
            <a:ext cx="526474" cy="37407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28260" t="42620" r="65170" b="47980"/>
          <a:stretch>
            <a:fillRect/>
          </a:stretch>
        </p:blipFill>
        <p:spPr>
          <a:xfrm>
            <a:off x="2171094" y="7843210"/>
            <a:ext cx="600892" cy="483326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5"/>
          <a:srcRect l="28140" t="54920" r="65290" b="35680"/>
          <a:stretch>
            <a:fillRect/>
          </a:stretch>
        </p:blipFill>
        <p:spPr>
          <a:xfrm>
            <a:off x="2171094" y="8378347"/>
            <a:ext cx="600892" cy="48332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/>
          <a:srcRect l="28080" t="66500" r="65350" b="24110"/>
          <a:stretch>
            <a:fillRect/>
          </a:stretch>
        </p:blipFill>
        <p:spPr>
          <a:xfrm>
            <a:off x="2171094" y="8922374"/>
            <a:ext cx="600892" cy="483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24853" y="1189691"/>
            <a:ext cx="562975" cy="294304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자음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914" y="1189691"/>
            <a:ext cx="2496196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B"/>
                <a:ea typeface="서울한강 장체B"/>
              </a:rPr>
              <a:t>(2) </a:t>
            </a:r>
            <a:r>
              <a:rPr lang="en-US" altLang="ko-KR" sz="1400" dirty="0" smtClean="0">
                <a:latin typeface="서울한강 장체B"/>
                <a:ea typeface="서울한강 장체B"/>
              </a:rPr>
              <a:t>☐</a:t>
            </a:r>
            <a:r>
              <a:rPr lang="ko-KR" altLang="en-US" sz="1400" dirty="0" smtClean="0">
                <a:latin typeface="서울한강 장체B"/>
                <a:ea typeface="서울한강 장체B"/>
              </a:rPr>
              <a:t>에 </a:t>
            </a:r>
            <a:r>
              <a:rPr lang="ko-KR" altLang="en-US" sz="1400" dirty="0">
                <a:latin typeface="서울한강 장체B"/>
                <a:ea typeface="서울한강 장체B"/>
              </a:rPr>
              <a:t>알맞은 자음을 써 보세요</a:t>
            </a:r>
            <a:r>
              <a:rPr lang="en-US" altLang="ko-KR" sz="1400" dirty="0">
                <a:latin typeface="서울한강 장체B"/>
                <a:ea typeface="서울한강 장체B"/>
              </a:rPr>
              <a:t>.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-6351" y="9644390"/>
            <a:ext cx="634553" cy="261610"/>
            <a:chOff x="-6351" y="9644390"/>
            <a:chExt cx="634553" cy="261610"/>
          </a:xfrm>
        </p:grpSpPr>
        <p:sp>
          <p:nvSpPr>
            <p:cNvPr id="30" name="양쪽 모서리가 둥근 사각형 29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905" y="9644390"/>
              <a:ext cx="25359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4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427445" y="1626122"/>
          <a:ext cx="2729114" cy="350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19"/>
                <a:gridCol w="837510"/>
                <a:gridCol w="225083"/>
                <a:gridCol w="365375"/>
                <a:gridCol w="375780"/>
                <a:gridCol w="263047"/>
              </a:tblGrid>
              <a:tr h="877147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&lt;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보기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&gt;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147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147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바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147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3382006" y="1626124"/>
          <a:ext cx="2729114" cy="350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19"/>
                <a:gridCol w="865300"/>
                <a:gridCol w="225083"/>
                <a:gridCol w="337585"/>
                <a:gridCol w="375780"/>
                <a:gridCol w="263047"/>
              </a:tblGrid>
              <a:tr h="877146">
                <a:tc>
                  <a:txBody>
                    <a:bodyPr/>
                    <a:lstStyle/>
                    <a:p>
                      <a:pPr marL="0" lvl="0" indent="0" algn="ctr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14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14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⑤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ㅣ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14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4853" y="5926241"/>
            <a:ext cx="562975" cy="291679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자음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1914" y="5926241"/>
            <a:ext cx="2264201" cy="29167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(3) </a:t>
            </a:r>
            <a:r>
              <a:rPr lang="ko-KR" altLang="en-US" sz="1400">
                <a:latin typeface="서울한강 장체B"/>
                <a:ea typeface="서울한강 장체B"/>
              </a:rPr>
              <a:t>잘 듣고 맞는 것을 고르세요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/>
        </p:nvGraphicFramePr>
        <p:xfrm>
          <a:off x="427445" y="6402350"/>
          <a:ext cx="2729114" cy="227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□가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□나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□라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□마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□사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/>
        </p:nvGraphicFramePr>
        <p:xfrm>
          <a:off x="3382006" y="6402350"/>
          <a:ext cx="2729114" cy="227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□아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□자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⑧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□가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□카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□파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6" name="그룹 15"/>
          <p:cNvGrpSpPr/>
          <p:nvPr/>
        </p:nvGrpSpPr>
        <p:grpSpPr>
          <a:xfrm>
            <a:off x="3242449" y="5901781"/>
            <a:ext cx="377026" cy="356696"/>
            <a:chOff x="3901440" y="1187141"/>
            <a:chExt cx="377026" cy="356696"/>
          </a:xfrm>
        </p:grpSpPr>
        <p:grpSp>
          <p:nvGrpSpPr>
            <p:cNvPr id="17" name="그룹 16"/>
            <p:cNvGrpSpPr/>
            <p:nvPr/>
          </p:nvGrpSpPr>
          <p:grpSpPr>
            <a:xfrm>
              <a:off x="3905250" y="1187141"/>
              <a:ext cx="342900" cy="356696"/>
              <a:chOff x="3905250" y="1187141"/>
              <a:chExt cx="342900" cy="356696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926659" y="1297616"/>
                <a:ext cx="300397" cy="246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02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901440" y="1222812"/>
              <a:ext cx="382766" cy="169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500"/>
                <a:t>예비편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24853" y="1189691"/>
            <a:ext cx="556563" cy="294304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음절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914" y="1189691"/>
            <a:ext cx="3007151" cy="29430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(1) </a:t>
            </a:r>
            <a:r>
              <a:rPr lang="ko-KR" altLang="en-US" sz="1400">
                <a:latin typeface="서울한강 장체B"/>
                <a:ea typeface="서울한강 장체B"/>
              </a:rPr>
              <a:t>자음과 모음을 결합하여 읽고 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230821" y="9644390"/>
            <a:ext cx="634553" cy="261610"/>
            <a:chOff x="-6351" y="9644390"/>
            <a:chExt cx="634553" cy="261610"/>
          </a:xfrm>
        </p:grpSpPr>
        <p:sp>
          <p:nvSpPr>
            <p:cNvPr id="19" name="양쪽 모서리가 둥근 사각형 18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94" y="9644390"/>
              <a:ext cx="25359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5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1499" y="1559388"/>
          <a:ext cx="5399618" cy="5852910"/>
        </p:xfrm>
        <a:graphic>
          <a:graphicData uri="http://schemas.openxmlformats.org/drawingml/2006/table">
            <a:tbl>
              <a:tblPr firstRow="1" bandRow="1"/>
              <a:tblGrid>
                <a:gridCol w="343578"/>
                <a:gridCol w="505604"/>
                <a:gridCol w="505604"/>
                <a:gridCol w="505604"/>
                <a:gridCol w="505604"/>
                <a:gridCol w="505604"/>
                <a:gridCol w="505604"/>
                <a:gridCol w="505604"/>
                <a:gridCol w="505604"/>
                <a:gridCol w="505604"/>
                <a:gridCol w="505604"/>
              </a:tblGrid>
              <a:tr h="233419"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b="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ㅏ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ㅑ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ㅓ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ㅕ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ㅗ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ㅛ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ㅜ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ㅠ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ㅡ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ㅣ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ㄱ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가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ㄴ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냐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ㄷ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더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ㄹ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려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ㅁ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모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ㅂ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묘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ㅅ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수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유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ㅈ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즈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ㅊ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치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ㅋ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카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ㅌ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탸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ㅍ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퍼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  <a:tr h="376885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ㅎ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4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혀</a:t>
                      </a: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2565" marR="62565" marT="17297" marB="17297"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4853" y="7600291"/>
            <a:ext cx="556563" cy="294029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음절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1914" y="7600291"/>
            <a:ext cx="2264201" cy="2940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(2) </a:t>
            </a:r>
            <a:r>
              <a:rPr lang="ko-KR" altLang="en-US" sz="1400">
                <a:latin typeface="서울한강 장체B"/>
                <a:ea typeface="서울한강 장체B"/>
              </a:rPr>
              <a:t>잘 듣고 맞는 것을 고르세요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31" name="표 30"/>
          <p:cNvGraphicFramePr>
            <a:graphicFrameLocks noGrp="1"/>
          </p:cNvGraphicFramePr>
          <p:nvPr/>
        </p:nvGraphicFramePr>
        <p:xfrm>
          <a:off x="427445" y="7949789"/>
          <a:ext cx="272911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283859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□마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859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□노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859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□우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859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□거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859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□비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3382006" y="7949789"/>
          <a:ext cx="272911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30480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□모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□사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⑧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□도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□부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□즈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5" name="그룹 14"/>
          <p:cNvGrpSpPr/>
          <p:nvPr/>
        </p:nvGrpSpPr>
        <p:grpSpPr>
          <a:xfrm>
            <a:off x="3242449" y="7575831"/>
            <a:ext cx="377026" cy="356696"/>
            <a:chOff x="3901440" y="1187141"/>
            <a:chExt cx="377026" cy="356696"/>
          </a:xfrm>
        </p:grpSpPr>
        <p:grpSp>
          <p:nvGrpSpPr>
            <p:cNvPr id="16" name="그룹 15"/>
            <p:cNvGrpSpPr/>
            <p:nvPr/>
          </p:nvGrpSpPr>
          <p:grpSpPr>
            <a:xfrm>
              <a:off x="3905250" y="1187141"/>
              <a:ext cx="342900" cy="356696"/>
              <a:chOff x="3905250" y="1187141"/>
              <a:chExt cx="342900" cy="356696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926659" y="1297616"/>
                <a:ext cx="300397" cy="2365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03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901440" y="1222812"/>
              <a:ext cx="382766" cy="1589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500"/>
                <a:t>예비편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>
            <a:off x="-6351" y="9644390"/>
            <a:ext cx="634553" cy="261610"/>
            <a:chOff x="-6351" y="9644390"/>
            <a:chExt cx="634553" cy="261610"/>
          </a:xfrm>
        </p:grpSpPr>
        <p:sp>
          <p:nvSpPr>
            <p:cNvPr id="31" name="양쪽 모서리가 둥근 사각형 30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905" y="9644390"/>
              <a:ext cx="25359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6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4853" y="1189691"/>
            <a:ext cx="556563" cy="294304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음절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914" y="1189691"/>
            <a:ext cx="2854751" cy="29430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(3) &lt;</a:t>
            </a:r>
            <a:r>
              <a:rPr lang="ko-KR" altLang="en-US" sz="1400">
                <a:latin typeface="서울한강 장체B"/>
                <a:ea typeface="서울한강 장체B"/>
              </a:rPr>
              <a:t>보기</a:t>
            </a:r>
            <a:r>
              <a:rPr lang="en-US" altLang="ko-KR" sz="1400">
                <a:latin typeface="서울한강 장체B"/>
                <a:ea typeface="서울한강 장체B"/>
              </a:rPr>
              <a:t>&gt;</a:t>
            </a:r>
            <a:r>
              <a:rPr lang="ko-KR" altLang="en-US" sz="1400">
                <a:latin typeface="서울한강 장체B"/>
                <a:ea typeface="서울한강 장체B"/>
              </a:rPr>
              <a:t>와 같이 음절을 만들어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711497" y="1618062"/>
            <a:ext cx="5400545" cy="590899"/>
          </a:xfrm>
          <a:prstGeom prst="rect">
            <a:avLst/>
          </a:prstGeom>
          <a:solidFill>
            <a:schemeClr val="bg1"/>
          </a:solidFill>
          <a:ln>
            <a:solidFill>
              <a:srgbClr val="1B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77961" y="1750756"/>
            <a:ext cx="12568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atin typeface="서울남산 장체B"/>
                <a:ea typeface="서울남산 장체B"/>
              </a:rPr>
              <a:t>ㅂ </a:t>
            </a:r>
            <a:r>
              <a:rPr lang="en-US" altLang="ko-KR">
                <a:latin typeface="서울남산 장체B"/>
                <a:ea typeface="서울남산 장체B"/>
              </a:rPr>
              <a:t>+ </a:t>
            </a:r>
            <a:r>
              <a:rPr lang="ko-KR" altLang="en-US">
                <a:latin typeface="서울남산 장체B"/>
                <a:ea typeface="서울남산 장체B"/>
              </a:rPr>
              <a:t>ㅓ </a:t>
            </a:r>
            <a:r>
              <a:rPr lang="en-US" altLang="ko-KR">
                <a:latin typeface="서울남산 장체B"/>
                <a:ea typeface="서울남산 장체B"/>
              </a:rPr>
              <a:t>= </a:t>
            </a:r>
            <a:r>
              <a:rPr lang="ko-KR" altLang="en-US">
                <a:latin typeface="서울남산 장체B"/>
                <a:ea typeface="서울남산 장체B"/>
              </a:rPr>
              <a:t>버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4853" y="7434946"/>
            <a:ext cx="556563" cy="297448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음절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1914" y="7434946"/>
            <a:ext cx="2350323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B"/>
                <a:ea typeface="서울한강 장체B"/>
              </a:rPr>
              <a:t>(5) </a:t>
            </a:r>
            <a:r>
              <a:rPr lang="ko-KR" altLang="en-US" sz="1400" dirty="0">
                <a:latin typeface="서울한강 장체B"/>
                <a:ea typeface="서울한강 장체B"/>
              </a:rPr>
              <a:t>잘 듣고 맞는 </a:t>
            </a:r>
            <a:r>
              <a:rPr lang="ko-KR" altLang="en-US" sz="1400" dirty="0" smtClean="0">
                <a:latin typeface="서울한강 장체B"/>
                <a:ea typeface="서울한강 장체B"/>
              </a:rPr>
              <a:t>것에 ○ </a:t>
            </a:r>
            <a:r>
              <a:rPr lang="ko-KR" altLang="en-US" sz="1400" dirty="0">
                <a:latin typeface="서울한강 장체B"/>
                <a:ea typeface="서울한강 장체B"/>
              </a:rPr>
              <a:t>하</a:t>
            </a:r>
            <a:r>
              <a:rPr lang="ko-KR" altLang="en-US" sz="1400" dirty="0" smtClean="0">
                <a:latin typeface="서울한강 장체B"/>
                <a:ea typeface="서울한강 장체B"/>
              </a:rPr>
              <a:t>세요</a:t>
            </a:r>
            <a:r>
              <a:rPr lang="en-US" altLang="ko-KR" sz="1400" dirty="0">
                <a:latin typeface="서울한강 장체B"/>
                <a:ea typeface="서울한강 장체B"/>
              </a:rPr>
              <a:t>.</a:t>
            </a:r>
            <a:endParaRPr lang="ko-KR" altLang="en-US" sz="1400" dirty="0">
              <a:latin typeface="서울한강 장체B"/>
              <a:ea typeface="서울한강 장체B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112853" y="1497073"/>
            <a:ext cx="597830" cy="235974"/>
          </a:xfrm>
          <a:prstGeom prst="roundRect">
            <a:avLst>
              <a:gd name="adj" fmla="val 50000"/>
            </a:avLst>
          </a:prstGeom>
          <a:solidFill>
            <a:srgbClr val="BCF5F6"/>
          </a:solidFill>
          <a:ln>
            <a:solidFill>
              <a:srgbClr val="1B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400">
                <a:solidFill>
                  <a:schemeClr val="tx1"/>
                </a:solidFill>
                <a:latin typeface="서울남산 장체B"/>
                <a:ea typeface="서울남산 장체B"/>
              </a:rPr>
              <a:t>보기</a:t>
            </a:r>
          </a:p>
        </p:txBody>
      </p:sp>
      <p:pic>
        <p:nvPicPr>
          <p:cNvPr id="6145" name="_x262527256" descr="EMB000025ac487d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1497" y="2245822"/>
            <a:ext cx="5399623" cy="160178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24853" y="4012139"/>
            <a:ext cx="556563" cy="307777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음절</a:t>
            </a:r>
            <a:r>
              <a:rPr lang="en-US" altLang="ko-KR" sz="1400">
                <a:latin typeface="서울남산 장체B"/>
                <a:ea typeface="서울남산 장체B"/>
              </a:rPr>
              <a:t>1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1914" y="4012139"/>
            <a:ext cx="2245151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(4) </a:t>
            </a:r>
            <a:r>
              <a:rPr lang="ko-KR" altLang="en-US" sz="1400">
                <a:latin typeface="서울한강 장체B"/>
                <a:ea typeface="서울한강 장체B"/>
              </a:rPr>
              <a:t>다음 단어를 읽고 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11498" y="4452221"/>
          <a:ext cx="5399620" cy="2601720"/>
        </p:xfrm>
        <a:graphic>
          <a:graphicData uri="http://schemas.openxmlformats.org/drawingml/2006/table">
            <a:tbl>
              <a:tblPr firstRow="1" bandRow="1"/>
              <a:tblGrid>
                <a:gridCol w="1079924"/>
                <a:gridCol w="1079924"/>
                <a:gridCol w="1079924"/>
                <a:gridCol w="1079924"/>
                <a:gridCol w="1079924"/>
              </a:tblGrid>
              <a:tr h="520344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아기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아기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520344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나무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나무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520344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주스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주스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520344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바다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바다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520344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tx1"/>
                          </a:solidFill>
                          <a:latin typeface="서울남산 장체B"/>
                          <a:ea typeface="서울남산 장체B"/>
                        </a:rPr>
                        <a:t>커피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2000" b="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B"/>
                          <a:ea typeface="서울남산 장체B"/>
                        </a:rPr>
                        <a:t>커피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latinLnBrk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2400" b="0" spc="5">
                        <a:solidFill>
                          <a:schemeClr val="bg1">
                            <a:lumMod val="75000"/>
                          </a:schemeClr>
                        </a:solidFill>
                        <a:latin typeface="서울남산 장체B"/>
                        <a:ea typeface="서울남산 장체B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710573" y="7812931"/>
            <a:ext cx="5400545" cy="1378568"/>
          </a:xfrm>
          <a:prstGeom prst="rect">
            <a:avLst/>
          </a:prstGeom>
          <a:solidFill>
            <a:schemeClr val="bg1"/>
          </a:solidFill>
          <a:ln>
            <a:solidFill>
              <a:srgbClr val="1B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주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스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타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조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모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아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기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바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사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자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나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오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다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쿠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초</a:t>
            </a: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무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수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커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피</a:t>
            </a:r>
            <a:r>
              <a:rPr lang="en-US" altLang="ko-KR" sz="2000">
                <a:solidFill>
                  <a:schemeClr val="tx1"/>
                </a:solidFill>
                <a:latin typeface="서울남산 장체L"/>
                <a:ea typeface="서울남산 장체L"/>
              </a:rPr>
              <a:t>	</a:t>
            </a:r>
            <a:r>
              <a:rPr lang="ko-KR" altLang="en-US" sz="2000">
                <a:solidFill>
                  <a:schemeClr val="tx1"/>
                </a:solidFill>
                <a:latin typeface="서울남산 장체L"/>
                <a:ea typeface="서울남산 장체L"/>
              </a:rPr>
              <a:t>미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3236563" y="7410486"/>
            <a:ext cx="377026" cy="356696"/>
            <a:chOff x="3901440" y="1187141"/>
            <a:chExt cx="377026" cy="356696"/>
          </a:xfrm>
        </p:grpSpPr>
        <p:grpSp>
          <p:nvGrpSpPr>
            <p:cNvPr id="22" name="그룹 21"/>
            <p:cNvGrpSpPr/>
            <p:nvPr/>
          </p:nvGrpSpPr>
          <p:grpSpPr>
            <a:xfrm>
              <a:off x="3905250" y="1187141"/>
              <a:ext cx="342900" cy="356696"/>
              <a:chOff x="3905250" y="1187141"/>
              <a:chExt cx="342900" cy="356696"/>
            </a:xfrm>
          </p:grpSpPr>
          <p:pic>
            <p:nvPicPr>
              <p:cNvPr id="24" name="그림 23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926659" y="1297616"/>
                <a:ext cx="306283" cy="246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04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901440" y="1222812"/>
              <a:ext cx="379127" cy="169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500"/>
                <a:t>예비편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>
            <a:off x="6230821" y="9644390"/>
            <a:ext cx="634553" cy="261610"/>
            <a:chOff x="-6351" y="9644390"/>
            <a:chExt cx="634553" cy="261610"/>
          </a:xfrm>
        </p:grpSpPr>
        <p:sp>
          <p:nvSpPr>
            <p:cNvPr id="19" name="양쪽 모서리가 둥근 사각형 18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94" y="9644390"/>
              <a:ext cx="25359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7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11499" y="2172028"/>
          <a:ext cx="5399617" cy="7209480"/>
        </p:xfrm>
        <a:graphic>
          <a:graphicData uri="http://schemas.openxmlformats.org/drawingml/2006/table">
            <a:tbl>
              <a:tblPr firstRow="1" bandRow="1"/>
              <a:tblGrid>
                <a:gridCol w="565992"/>
                <a:gridCol w="722222"/>
                <a:gridCol w="923307"/>
                <a:gridCol w="797024"/>
                <a:gridCol w="797024"/>
                <a:gridCol w="797024"/>
                <a:gridCol w="797024"/>
              </a:tblGrid>
              <a:tr h="31985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모음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이름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쓰는 순서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연습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애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ㅒ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ㅒ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ㅔ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ㅔ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ㅖ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예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ㅖ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와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ㅙ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왜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ㅙ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ㅚ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외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ㅚ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ㅝ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ㅝ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ㅞ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웨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ㅞ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ㅟ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ㅟ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ㅢ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ㅢ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16" name="한쪽 모서리가 잘린 사각형 15"/>
          <p:cNvSpPr/>
          <p:nvPr/>
        </p:nvSpPr>
        <p:spPr>
          <a:xfrm>
            <a:off x="324853" y="1178299"/>
            <a:ext cx="1795495" cy="385225"/>
          </a:xfrm>
          <a:prstGeom prst="snip1Rect">
            <a:avLst>
              <a:gd name="adj" fmla="val 16667"/>
            </a:avLst>
          </a:prstGeom>
          <a:solidFill>
            <a:srgbClr val="BCF5F6"/>
          </a:solidFill>
          <a:ln>
            <a:solidFill>
              <a:srgbClr val="128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600">
                <a:solidFill>
                  <a:schemeClr val="tx1"/>
                </a:solidFill>
                <a:latin typeface="서울남산 장체B"/>
                <a:ea typeface="서울남산 장체B"/>
              </a:rPr>
              <a:t>2. </a:t>
            </a:r>
            <a:r>
              <a:rPr lang="ko-KR" altLang="en-US" sz="1600">
                <a:solidFill>
                  <a:schemeClr val="tx1"/>
                </a:solidFill>
                <a:latin typeface="서울남산 장체B"/>
                <a:ea typeface="서울남산 장체B"/>
              </a:rPr>
              <a:t>자모와 음절</a:t>
            </a:r>
            <a:r>
              <a:rPr lang="en-US" altLang="ko-KR" sz="1600">
                <a:solidFill>
                  <a:schemeClr val="tx1"/>
                </a:solidFill>
                <a:latin typeface="서울남산 장체B"/>
                <a:ea typeface="서울남산 장체B"/>
              </a:rPr>
              <a:t>2</a:t>
            </a:r>
            <a:endParaRPr lang="ko-KR" altLang="en-US" sz="1600">
              <a:solidFill>
                <a:schemeClr val="tx1"/>
              </a:solidFill>
              <a:latin typeface="서울남산 장체B"/>
              <a:ea typeface="서울남산 장체B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853" y="1740835"/>
            <a:ext cx="561372" cy="295610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모음</a:t>
            </a:r>
            <a:r>
              <a:rPr lang="en-US" altLang="ko-KR" sz="1400">
                <a:latin typeface="서울남산 장체B"/>
                <a:ea typeface="서울남산 장체B"/>
              </a:rPr>
              <a:t>2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914" y="1740835"/>
            <a:ext cx="2254676" cy="2956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(1) </a:t>
            </a:r>
            <a:r>
              <a:rPr lang="ko-KR" altLang="en-US" sz="1400">
                <a:latin typeface="서울한강 장체B"/>
                <a:ea typeface="서울한강 장체B"/>
              </a:rPr>
              <a:t>다음 모음을 읽고 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1950" t="27310" r="84290" b="64840"/>
          <a:stretch>
            <a:fillRect/>
          </a:stretch>
        </p:blipFill>
        <p:spPr>
          <a:xfrm>
            <a:off x="2176680" y="2518764"/>
            <a:ext cx="482108" cy="56527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rcRect l="11990" t="38730" r="84250" b="53420"/>
          <a:stretch>
            <a:fillRect/>
          </a:stretch>
        </p:blipFill>
        <p:spPr>
          <a:xfrm>
            <a:off x="2176680" y="3148135"/>
            <a:ext cx="482108" cy="56527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rcRect l="11990" t="50090" r="84250" b="42060"/>
          <a:stretch>
            <a:fillRect/>
          </a:stretch>
        </p:blipFill>
        <p:spPr>
          <a:xfrm>
            <a:off x="2176680" y="3773198"/>
            <a:ext cx="482108" cy="56527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l="11990" t="62150" r="84250" b="30000"/>
          <a:stretch>
            <a:fillRect/>
          </a:stretch>
        </p:blipFill>
        <p:spPr>
          <a:xfrm>
            <a:off x="2176680" y="4398261"/>
            <a:ext cx="482108" cy="5652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2230" t="31620" r="82940" b="60960"/>
          <a:stretch>
            <a:fillRect/>
          </a:stretch>
        </p:blipFill>
        <p:spPr>
          <a:xfrm>
            <a:off x="2176680" y="5041467"/>
            <a:ext cx="618980" cy="53457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rcRect l="11990" t="43410" r="83180" b="49160"/>
          <a:stretch>
            <a:fillRect/>
          </a:stretch>
        </p:blipFill>
        <p:spPr>
          <a:xfrm>
            <a:off x="2176680" y="5666530"/>
            <a:ext cx="618980" cy="53457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rcRect l="11990" t="54160" r="83180" b="38420"/>
          <a:stretch>
            <a:fillRect/>
          </a:stretch>
        </p:blipFill>
        <p:spPr>
          <a:xfrm>
            <a:off x="2176680" y="6291473"/>
            <a:ext cx="618980" cy="53457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12800" t="29810" r="82640" b="62530"/>
          <a:stretch>
            <a:fillRect/>
          </a:stretch>
        </p:blipFill>
        <p:spPr>
          <a:xfrm>
            <a:off x="2167779" y="6913531"/>
            <a:ext cx="583562" cy="55139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4"/>
          <a:srcRect l="13050" t="41490" r="82390" b="50850"/>
          <a:stretch>
            <a:fillRect/>
          </a:stretch>
        </p:blipFill>
        <p:spPr>
          <a:xfrm>
            <a:off x="2192016" y="7540415"/>
            <a:ext cx="583562" cy="55139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/>
          <a:srcRect l="13050" t="53100" r="82390" b="39240"/>
          <a:stretch>
            <a:fillRect/>
          </a:stretch>
        </p:blipFill>
        <p:spPr>
          <a:xfrm>
            <a:off x="2170383" y="8165899"/>
            <a:ext cx="583562" cy="551397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/>
          <a:srcRect l="13200" t="64650" r="82250" b="27690"/>
          <a:stretch>
            <a:fillRect/>
          </a:stretch>
        </p:blipFill>
        <p:spPr>
          <a:xfrm>
            <a:off x="2176680" y="8791383"/>
            <a:ext cx="583562" cy="551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>
            <a:off x="-6351" y="9644390"/>
            <a:ext cx="634553" cy="261610"/>
            <a:chOff x="-6351" y="9644390"/>
            <a:chExt cx="634553" cy="261610"/>
          </a:xfrm>
        </p:grpSpPr>
        <p:sp>
          <p:nvSpPr>
            <p:cNvPr id="31" name="양쪽 모서리가 둥근 사각형 30"/>
            <p:cNvSpPr/>
            <p:nvPr/>
          </p:nvSpPr>
          <p:spPr>
            <a:xfrm rot="54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905" y="9644390"/>
              <a:ext cx="25359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8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4853" y="1189691"/>
            <a:ext cx="561372" cy="294304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모음</a:t>
            </a:r>
            <a:r>
              <a:rPr lang="en-US" altLang="ko-KR" sz="1400">
                <a:latin typeface="서울남산 장체B"/>
                <a:ea typeface="서울남산 장체B"/>
              </a:rPr>
              <a:t>2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914" y="1189691"/>
            <a:ext cx="2494594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B"/>
                <a:ea typeface="서울한강 장체B"/>
              </a:rPr>
              <a:t>(2) </a:t>
            </a:r>
            <a:r>
              <a:rPr lang="en-US" altLang="ko-KR" sz="1400" dirty="0" smtClean="0">
                <a:latin typeface="서울한강 장체B"/>
                <a:ea typeface="서울한강 장체B"/>
              </a:rPr>
              <a:t>☐</a:t>
            </a:r>
            <a:r>
              <a:rPr lang="ko-KR" altLang="en-US" sz="1400" dirty="0" smtClean="0">
                <a:latin typeface="서울한강 장체B"/>
                <a:ea typeface="서울한강 장체B"/>
              </a:rPr>
              <a:t>에 </a:t>
            </a:r>
            <a:r>
              <a:rPr lang="ko-KR" altLang="en-US" sz="1400" dirty="0">
                <a:latin typeface="서울한강 장체B"/>
                <a:ea typeface="서울한강 장체B"/>
              </a:rPr>
              <a:t>알맞은 모음을 써 보세요</a:t>
            </a:r>
            <a:r>
              <a:rPr lang="en-US" altLang="ko-KR" sz="1400" dirty="0">
                <a:latin typeface="서울한강 장체B"/>
                <a:ea typeface="서울한강 장체B"/>
              </a:rPr>
              <a:t>.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427445" y="1666987"/>
          <a:ext cx="2729114" cy="353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19"/>
                <a:gridCol w="463463"/>
                <a:gridCol w="338203"/>
                <a:gridCol w="626302"/>
                <a:gridCol w="375780"/>
                <a:gridCol w="263047"/>
              </a:tblGrid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&lt;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보기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&gt;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에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 dirty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예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 dirty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⑤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3382006" y="1666987"/>
          <a:ext cx="2729114" cy="353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19"/>
                <a:gridCol w="463463"/>
                <a:gridCol w="338203"/>
                <a:gridCol w="626302"/>
                <a:gridCol w="375780"/>
                <a:gridCol w="263047"/>
              </a:tblGrid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⑧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55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4853" y="5926241"/>
            <a:ext cx="561372" cy="291679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모음</a:t>
            </a:r>
            <a:r>
              <a:rPr lang="en-US" altLang="ko-KR" sz="1400">
                <a:latin typeface="서울남산 장체B"/>
                <a:ea typeface="서울남산 장체B"/>
              </a:rPr>
              <a:t>2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1914" y="5926241"/>
            <a:ext cx="2264201" cy="29167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(3) </a:t>
            </a:r>
            <a:r>
              <a:rPr lang="ko-KR" altLang="en-US" sz="1400">
                <a:latin typeface="서울한강 장체B"/>
                <a:ea typeface="서울한강 장체B"/>
              </a:rPr>
              <a:t>잘 듣고 맞는 것을 고르세요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427445" y="6402350"/>
          <a:ext cx="2729114" cy="227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□에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□와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□이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□워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⑤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□야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3382006" y="6402350"/>
          <a:ext cx="2729114" cy="227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845"/>
                <a:gridCol w="2054269"/>
              </a:tblGrid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⑥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□와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□애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⑧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□우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□워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48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□오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	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□와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6" name="그룹 15"/>
          <p:cNvGrpSpPr/>
          <p:nvPr/>
        </p:nvGrpSpPr>
        <p:grpSpPr>
          <a:xfrm>
            <a:off x="3242449" y="5901781"/>
            <a:ext cx="377026" cy="356696"/>
            <a:chOff x="3901440" y="1187141"/>
            <a:chExt cx="377026" cy="356696"/>
          </a:xfrm>
        </p:grpSpPr>
        <p:grpSp>
          <p:nvGrpSpPr>
            <p:cNvPr id="17" name="그룹 16"/>
            <p:cNvGrpSpPr/>
            <p:nvPr/>
          </p:nvGrpSpPr>
          <p:grpSpPr>
            <a:xfrm>
              <a:off x="3905250" y="1187141"/>
              <a:ext cx="342900" cy="356696"/>
              <a:chOff x="3905250" y="1187141"/>
              <a:chExt cx="342900" cy="356696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3905250" y="1187141"/>
                <a:ext cx="342900" cy="29852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926659" y="1297616"/>
                <a:ext cx="300397" cy="246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1000">
                    <a:latin typeface="서울한강 장체B"/>
                    <a:ea typeface="서울한강 장체B"/>
                  </a:rPr>
                  <a:t>05</a:t>
                </a:r>
                <a:endParaRPr lang="ko-KR" altLang="en-US" sz="1000">
                  <a:latin typeface="서울한강 장체B"/>
                  <a:ea typeface="서울한강 장체B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901440" y="1222812"/>
              <a:ext cx="382766" cy="169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500"/>
                <a:t>예비편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1875" y="-3377"/>
            <a:ext cx="6873903" cy="817200"/>
            <a:chOff x="-11875" y="-3377"/>
            <a:chExt cx="6873903" cy="817200"/>
          </a:xfrm>
        </p:grpSpPr>
        <p:sp>
          <p:nvSpPr>
            <p:cNvPr id="12" name="한쪽 모서리가 둥근 사각형 11"/>
            <p:cNvSpPr/>
            <p:nvPr/>
          </p:nvSpPr>
          <p:spPr>
            <a:xfrm flipV="1">
              <a:off x="3924" y="-3377"/>
              <a:ext cx="6854076" cy="817200"/>
            </a:xfrm>
            <a:prstGeom prst="round1Rect">
              <a:avLst>
                <a:gd name="adj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-11875" y="176373"/>
              <a:ext cx="6873903" cy="0"/>
            </a:xfrm>
            <a:prstGeom prst="line">
              <a:avLst/>
            </a:prstGeom>
            <a:ln w="38100">
              <a:solidFill>
                <a:srgbClr val="A7F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>
            <a:off x="6230821" y="9644390"/>
            <a:ext cx="634553" cy="261610"/>
            <a:chOff x="-6351" y="9644390"/>
            <a:chExt cx="634553" cy="261610"/>
          </a:xfrm>
        </p:grpSpPr>
        <p:sp>
          <p:nvSpPr>
            <p:cNvPr id="19" name="양쪽 모서리가 둥근 사각형 18"/>
            <p:cNvSpPr/>
            <p:nvPr/>
          </p:nvSpPr>
          <p:spPr>
            <a:xfrm rot="16200000">
              <a:off x="190276" y="9468073"/>
              <a:ext cx="241300" cy="6345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94" y="9644390"/>
              <a:ext cx="253595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100">
                  <a:latin typeface="서울남산 장체B"/>
                  <a:ea typeface="서울남산 장체B"/>
                </a:rPr>
                <a:t>9</a:t>
              </a:r>
              <a:endParaRPr lang="ko-KR" altLang="en-US" sz="1100">
                <a:latin typeface="서울남산 장체B"/>
                <a:ea typeface="서울남산 장체B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11499" y="1612460"/>
          <a:ext cx="5399617" cy="3451500"/>
        </p:xfrm>
        <a:graphic>
          <a:graphicData uri="http://schemas.openxmlformats.org/drawingml/2006/table">
            <a:tbl>
              <a:tblPr firstRow="1" bandRow="1"/>
              <a:tblGrid>
                <a:gridCol w="565992"/>
                <a:gridCol w="722222"/>
                <a:gridCol w="923307"/>
                <a:gridCol w="797024"/>
                <a:gridCol w="797024"/>
                <a:gridCol w="797024"/>
                <a:gridCol w="797024"/>
              </a:tblGrid>
              <a:tr h="31985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모음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이름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쓰는 순서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b="0" spc="5">
                          <a:solidFill>
                            <a:srgbClr val="000000"/>
                          </a:solidFill>
                          <a:latin typeface="서울남산 장체B"/>
                          <a:ea typeface="서울남산 장체B"/>
                        </a:rPr>
                        <a:t>연습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solidFill>
                      <a:srgbClr val="D6F8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/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ㄲ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쌍기역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ㄲ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ㄸ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쌍디귿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ㄸ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ㅃ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쌍비읍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ㅃ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ㅆ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쌍시옷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ㅆ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  <a:tr h="626330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ㅉ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1400" spc="5">
                          <a:solidFill>
                            <a:srgbClr val="000000"/>
                          </a:solidFill>
                          <a:latin typeface="서울남산 장체L"/>
                          <a:ea typeface="서울남산 장체L"/>
                        </a:rPr>
                        <a:t>쌍지읒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r>
                        <a:rPr lang="ko-KR" altLang="en-US" sz="3200" spc="5">
                          <a:solidFill>
                            <a:schemeClr val="bg1">
                              <a:lumMod val="75000"/>
                            </a:schemeClr>
                          </a:solidFill>
                          <a:latin typeface="서울남산 장체L"/>
                          <a:ea typeface="서울남산 장체L"/>
                        </a:rPr>
                        <a:t>ㅉ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lang="ko-KR" altLang="en-US"/>
                      </a:pPr>
                      <a:endParaRPr lang="ko-KR" altLang="en-US" sz="1400" spc="5">
                        <a:solidFill>
                          <a:srgbClr val="000000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4853" y="1181275"/>
            <a:ext cx="562975" cy="293195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자음</a:t>
            </a:r>
            <a:r>
              <a:rPr lang="en-US" altLang="ko-KR" sz="1400">
                <a:latin typeface="서울남산 장체B"/>
                <a:ea typeface="서울남산 장체B"/>
              </a:rPr>
              <a:t>2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914" y="1181275"/>
            <a:ext cx="2254676" cy="29319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>
                <a:latin typeface="서울한강 장체B"/>
                <a:ea typeface="서울한강 장체B"/>
              </a:rPr>
              <a:t>(1) </a:t>
            </a:r>
            <a:r>
              <a:rPr lang="ko-KR" altLang="en-US" sz="1400">
                <a:latin typeface="서울한강 장체B"/>
                <a:ea typeface="서울한강 장체B"/>
              </a:rPr>
              <a:t>다음 자음을 읽고 써 보세요</a:t>
            </a:r>
            <a:r>
              <a:rPr lang="en-US" altLang="ko-KR" sz="1400">
                <a:latin typeface="서울한강 장체B"/>
                <a:ea typeface="서울한강 장체B"/>
              </a:rPr>
              <a:t>.</a:t>
            </a:r>
            <a:endParaRPr lang="ko-KR" altLang="en-US" sz="1400">
              <a:latin typeface="서울한강 장체B"/>
              <a:ea typeface="서울한강 장체B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2870" t="30320" r="82760" b="64570"/>
          <a:stretch>
            <a:fillRect/>
          </a:stretch>
        </p:blipFill>
        <p:spPr>
          <a:xfrm>
            <a:off x="2183641" y="2060414"/>
            <a:ext cx="559559" cy="36849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/>
          <a:srcRect l="13000" t="38910" r="82630" b="55760"/>
          <a:stretch>
            <a:fillRect/>
          </a:stretch>
        </p:blipFill>
        <p:spPr>
          <a:xfrm>
            <a:off x="2183640" y="2692613"/>
            <a:ext cx="559559" cy="38407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rcRect l="12960" t="46600" r="82670" b="46730"/>
          <a:stretch>
            <a:fillRect/>
          </a:stretch>
        </p:blipFill>
        <p:spPr>
          <a:xfrm>
            <a:off x="2183640" y="3252472"/>
            <a:ext cx="559559" cy="48043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/>
          <a:srcRect l="13000" t="55120" r="82630" b="38210"/>
          <a:stretch>
            <a:fillRect/>
          </a:stretch>
        </p:blipFill>
        <p:spPr>
          <a:xfrm>
            <a:off x="2183639" y="3875324"/>
            <a:ext cx="559559" cy="48043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/>
          <a:srcRect l="13000" t="63860" r="82630" b="29470"/>
          <a:stretch>
            <a:fillRect/>
          </a:stretch>
        </p:blipFill>
        <p:spPr>
          <a:xfrm>
            <a:off x="2183639" y="4503082"/>
            <a:ext cx="559559" cy="4804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4853" y="5806284"/>
            <a:ext cx="562975" cy="297336"/>
          </a:xfrm>
          <a:prstGeom prst="rect">
            <a:avLst/>
          </a:prstGeom>
          <a:noFill/>
          <a:ln>
            <a:solidFill>
              <a:srgbClr val="1BC3C7"/>
            </a:solidFill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>
                <a:latin typeface="서울남산 장체B"/>
                <a:ea typeface="서울남산 장체B"/>
              </a:rPr>
              <a:t>자음</a:t>
            </a:r>
            <a:r>
              <a:rPr lang="en-US" altLang="ko-KR" sz="1400">
                <a:latin typeface="서울남산 장체B"/>
                <a:ea typeface="서울남산 장체B"/>
              </a:rPr>
              <a:t>2</a:t>
            </a:r>
            <a:endParaRPr lang="ko-KR" altLang="en-US" sz="1400">
              <a:latin typeface="서울남산 장체B"/>
              <a:ea typeface="서울남산 장체B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1914" y="5806284"/>
            <a:ext cx="2496196" cy="30777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>
                <a:latin typeface="서울한강 장체B"/>
                <a:ea typeface="서울한강 장체B"/>
              </a:rPr>
              <a:t>(2) </a:t>
            </a:r>
            <a:r>
              <a:rPr lang="en-US" altLang="ko-KR" sz="1400" dirty="0" smtClean="0">
                <a:latin typeface="서울한강 장체B"/>
                <a:ea typeface="서울한강 장체B"/>
              </a:rPr>
              <a:t>☐</a:t>
            </a:r>
            <a:r>
              <a:rPr lang="ko-KR" altLang="en-US" sz="1400" dirty="0" smtClean="0">
                <a:latin typeface="서울한강 장체B"/>
                <a:ea typeface="서울한강 장체B"/>
              </a:rPr>
              <a:t>에 </a:t>
            </a:r>
            <a:r>
              <a:rPr lang="ko-KR" altLang="en-US" sz="1400" dirty="0">
                <a:latin typeface="서울한강 장체B"/>
                <a:ea typeface="서울한강 장체B"/>
              </a:rPr>
              <a:t>알맞은 자음을 써 보세요</a:t>
            </a:r>
            <a:r>
              <a:rPr lang="en-US" altLang="ko-KR" sz="1400" dirty="0">
                <a:latin typeface="서울한강 장체B"/>
                <a:ea typeface="서울한강 장체B"/>
              </a:rPr>
              <a:t>.</a:t>
            </a: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427445" y="6242715"/>
          <a:ext cx="2729114" cy="2631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19"/>
                <a:gridCol w="837510"/>
                <a:gridCol w="225083"/>
                <a:gridCol w="365375"/>
                <a:gridCol w="375780"/>
                <a:gridCol w="263047"/>
              </a:tblGrid>
              <a:tr h="877147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&lt;</a:t>
                      </a: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보기</a:t>
                      </a:r>
                      <a:r>
                        <a:rPr lang="en-US" altLang="ko-KR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&gt;</a:t>
                      </a: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147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②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ㅣ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삐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147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④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28184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3382006" y="6242717"/>
          <a:ext cx="2729114" cy="263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19"/>
                <a:gridCol w="865300"/>
                <a:gridCol w="225083"/>
                <a:gridCol w="337585"/>
                <a:gridCol w="375780"/>
                <a:gridCol w="263047"/>
              </a:tblGrid>
              <a:tr h="877146">
                <a:tc>
                  <a:txBody>
                    <a:bodyPr/>
                    <a:lstStyle/>
                    <a:p>
                      <a:pPr marL="0" lvl="0" indent="0" algn="ctr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28184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28184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8184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858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14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1BC3C7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1BC3C7"/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+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C3C7"/>
                      </a:solidFill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2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=</a:t>
                      </a: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 b="0">
                          <a:solidFill>
                            <a:schemeClr val="tx1"/>
                          </a:solidFill>
                          <a:latin typeface="서울남산 장체L"/>
                          <a:ea typeface="서울남산 장체L"/>
                        </a:rPr>
                        <a:t>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7146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rgbClr val="1BC3C7"/>
                      </a:solidFill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noFill/>
                      <a:prstDash val="solid"/>
                      <a:round/>
                    </a:lnT>
                    <a:lnB w="12700" cap="flat" cmpd="sng" algn="ctr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2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ko-KR" altLang="en-US" sz="1400" b="0">
                        <a:solidFill>
                          <a:schemeClr val="tx1"/>
                        </a:solidFill>
                        <a:latin typeface="서울남산 장체L"/>
                        <a:ea typeface="서울남산 장체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1207</Words>
  <Application>Microsoft Office PowerPoint</Application>
  <PresentationFormat>A4 용지(210x297mm)</PresentationFormat>
  <Paragraphs>734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맑은 고딕</vt:lpstr>
      <vt:lpstr>서울남산 장체B</vt:lpstr>
      <vt:lpstr>서울남산 장체EB</vt:lpstr>
      <vt:lpstr>서울남산 장체L</vt:lpstr>
      <vt:lpstr>서울한강 장체B</vt:lpstr>
      <vt:lpstr>서울한강 장체L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LG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SUNJOONG LEE</dc:creator>
  <cp:keywords/>
  <dc:description/>
  <cp:lastModifiedBy>SUNJOONG LEE</cp:lastModifiedBy>
  <cp:revision>206</cp:revision>
  <dcterms:created xsi:type="dcterms:W3CDTF">2016-09-08T12:26:30Z</dcterms:created>
  <dcterms:modified xsi:type="dcterms:W3CDTF">2017-03-21T00:24:29Z</dcterms:modified>
  <cp:category/>
</cp:coreProperties>
</file>