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A4A7CD8-3996-433F-B02C-E8CB9DAFE82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7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DCEBA26-F6A5-4F92-8B9F-5666FCC47B21}" type="datetimeFigureOut">
              <a:rPr lang="tr-TR" smtClean="0"/>
              <a:t>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4A7CD8-3996-433F-B02C-E8CB9DAFE828}" type="slidenum">
              <a:rPr lang="tr-TR" smtClean="0"/>
              <a:t>‹#›</a:t>
            </a:fld>
            <a:endParaRPr lang="tr-TR"/>
          </a:p>
        </p:txBody>
      </p:sp>
    </p:spTree>
    <p:extLst>
      <p:ext uri="{BB962C8B-B14F-4D97-AF65-F5344CB8AC3E}">
        <p14:creationId xmlns:p14="http://schemas.microsoft.com/office/powerpoint/2010/main" val="373342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52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001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spTree>
    <p:extLst>
      <p:ext uri="{BB962C8B-B14F-4D97-AF65-F5344CB8AC3E}">
        <p14:creationId xmlns:p14="http://schemas.microsoft.com/office/powerpoint/2010/main" val="201993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51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63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52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60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spTree>
    <p:extLst>
      <p:ext uri="{BB962C8B-B14F-4D97-AF65-F5344CB8AC3E}">
        <p14:creationId xmlns:p14="http://schemas.microsoft.com/office/powerpoint/2010/main" val="186673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DCEBA26-F6A5-4F92-8B9F-5666FCC47B21}" type="datetimeFigureOut">
              <a:rPr lang="tr-TR" smtClean="0"/>
              <a:t>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4A7CD8-3996-433F-B02C-E8CB9DAFE82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3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DCEBA26-F6A5-4F92-8B9F-5666FCC47B21}" type="datetimeFigureOut">
              <a:rPr lang="tr-TR" smtClean="0"/>
              <a:t>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4A7CD8-3996-433F-B02C-E8CB9DAFE828}" type="slidenum">
              <a:rPr lang="tr-TR" smtClean="0"/>
              <a:t>‹#›</a:t>
            </a:fld>
            <a:endParaRPr lang="tr-TR"/>
          </a:p>
        </p:txBody>
      </p:sp>
    </p:spTree>
    <p:extLst>
      <p:ext uri="{BB962C8B-B14F-4D97-AF65-F5344CB8AC3E}">
        <p14:creationId xmlns:p14="http://schemas.microsoft.com/office/powerpoint/2010/main" val="359862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DCEBA26-F6A5-4F92-8B9F-5666FCC47B21}" type="datetimeFigureOut">
              <a:rPr lang="tr-TR" smtClean="0"/>
              <a:t>30.3.2018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A4A7CD8-3996-433F-B02C-E8CB9DAFE82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25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DCEBA26-F6A5-4F92-8B9F-5666FCC47B21}" type="datetimeFigureOut">
              <a:rPr lang="tr-TR" smtClean="0"/>
              <a:t>30.3.2018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A4A7CD8-3996-433F-B02C-E8CB9DAFE82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01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EBA26-F6A5-4F92-8B9F-5666FCC47B21}" type="datetimeFigureOut">
              <a:rPr lang="tr-TR" smtClean="0"/>
              <a:t>30.3.2018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A4A7CD8-3996-433F-B02C-E8CB9DAFE828}" type="slidenum">
              <a:rPr lang="tr-TR" smtClean="0"/>
              <a:t>‹#›</a:t>
            </a:fld>
            <a:endParaRPr lang="tr-TR"/>
          </a:p>
        </p:txBody>
      </p:sp>
    </p:spTree>
    <p:extLst>
      <p:ext uri="{BB962C8B-B14F-4D97-AF65-F5344CB8AC3E}">
        <p14:creationId xmlns:p14="http://schemas.microsoft.com/office/powerpoint/2010/main" val="408778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DCEBA26-F6A5-4F92-8B9F-5666FCC47B21}" type="datetimeFigureOut">
              <a:rPr lang="tr-TR" smtClean="0"/>
              <a:t>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4A7CD8-3996-433F-B02C-E8CB9DAFE82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31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DCEBA26-F6A5-4F92-8B9F-5666FCC47B21}" type="datetimeFigureOut">
              <a:rPr lang="tr-TR" smtClean="0"/>
              <a:t>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4A7CD8-3996-433F-B02C-E8CB9DAFE828}" type="slidenum">
              <a:rPr lang="tr-TR" smtClean="0"/>
              <a:t>‹#›</a:t>
            </a:fld>
            <a:endParaRPr lang="tr-TR"/>
          </a:p>
        </p:txBody>
      </p:sp>
    </p:spTree>
    <p:extLst>
      <p:ext uri="{BB962C8B-B14F-4D97-AF65-F5344CB8AC3E}">
        <p14:creationId xmlns:p14="http://schemas.microsoft.com/office/powerpoint/2010/main" val="285990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CEBA26-F6A5-4F92-8B9F-5666FCC47B21}" type="datetimeFigureOut">
              <a:rPr lang="tr-TR" smtClean="0"/>
              <a:t>30.3.2018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4A7CD8-3996-433F-B02C-E8CB9DAFE828}" type="slidenum">
              <a:rPr lang="tr-TR" smtClean="0"/>
              <a:t>‹#›</a:t>
            </a:fld>
            <a:endParaRPr lang="tr-TR"/>
          </a:p>
        </p:txBody>
      </p:sp>
    </p:spTree>
    <p:extLst>
      <p:ext uri="{BB962C8B-B14F-4D97-AF65-F5344CB8AC3E}">
        <p14:creationId xmlns:p14="http://schemas.microsoft.com/office/powerpoint/2010/main" val="3745538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4000" dirty="0"/>
              <a:t>FARKLI RİTMİK YAPIDAKİ EZGİLERİMİZ</a:t>
            </a:r>
          </a:p>
        </p:txBody>
      </p:sp>
      <p:sp>
        <p:nvSpPr>
          <p:cNvPr id="3" name="Alt Başlık 2"/>
          <p:cNvSpPr>
            <a:spLocks noGrp="1"/>
          </p:cNvSpPr>
          <p:nvPr>
            <p:ph type="subTitle" idx="1"/>
          </p:nvPr>
        </p:nvSpPr>
        <p:spPr/>
        <p:txBody>
          <a:bodyPr>
            <a:normAutofit/>
          </a:bodyPr>
          <a:lstStyle/>
          <a:p>
            <a:r>
              <a:rPr lang="tr-TR" sz="1800" dirty="0"/>
              <a:t>Öğrenme Alanı: C. MÜZİKSEL </a:t>
            </a:r>
            <a:r>
              <a:rPr lang="tr-TR" sz="1800" dirty="0" smtClean="0"/>
              <a:t>YARATICILIK</a:t>
            </a:r>
          </a:p>
          <a:p>
            <a:r>
              <a:rPr lang="tr-TR" sz="1800" dirty="0"/>
              <a:t>Öğrenme Alanı: B. MÜZİKSEL ALGI VE </a:t>
            </a:r>
            <a:r>
              <a:rPr lang="tr-TR" sz="1800" dirty="0" smtClean="0"/>
              <a:t>BİLGİLENME</a:t>
            </a:r>
            <a:endParaRPr lang="tr-TR" sz="1800" dirty="0"/>
          </a:p>
          <a:p>
            <a:endParaRPr lang="tr-TR" dirty="0"/>
          </a:p>
        </p:txBody>
      </p:sp>
    </p:spTree>
    <p:extLst>
      <p:ext uri="{BB962C8B-B14F-4D97-AF65-F5344CB8AC3E}">
        <p14:creationId xmlns:p14="http://schemas.microsoft.com/office/powerpoint/2010/main" val="5952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700" dirty="0" smtClean="0"/>
              <a:t/>
            </a:r>
            <a:br>
              <a:rPr lang="tr-TR" sz="2700" dirty="0" smtClean="0"/>
            </a:br>
            <a:r>
              <a:rPr lang="tr-TR" sz="2700" dirty="0" smtClean="0"/>
              <a:t>B.4</a:t>
            </a:r>
            <a:r>
              <a:rPr lang="tr-TR" sz="2700" dirty="0"/>
              <a:t>. MÜZİKLERİ UYGUN HIZ VE </a:t>
            </a:r>
            <a:r>
              <a:rPr lang="tr-TR" sz="2700" dirty="0" smtClean="0"/>
              <a:t>GÜRLÜKTE SESLENDİRİR</a:t>
            </a:r>
            <a:r>
              <a:rPr lang="tr-TR" sz="2700" dirty="0"/>
              <a:t>.</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a:t>“Üç Elma” adlı türküyü öğrencilerinize CD’den bir­kaç defa </a:t>
            </a:r>
            <a:r>
              <a:rPr lang="tr-TR" dirty="0" smtClean="0"/>
              <a:t>dinletin.</a:t>
            </a:r>
          </a:p>
          <a:p>
            <a:r>
              <a:rPr lang="tr-TR" dirty="0" smtClean="0"/>
              <a:t> </a:t>
            </a:r>
            <a:r>
              <a:rPr lang="tr-TR" dirty="0"/>
              <a:t>Türkünün hız ve gürlük özellikleri hakkında öğrencilerinizle </a:t>
            </a:r>
            <a:r>
              <a:rPr lang="tr-TR" dirty="0" smtClean="0"/>
              <a:t>konuşun.</a:t>
            </a:r>
          </a:p>
          <a:p>
            <a:r>
              <a:rPr lang="tr-TR" dirty="0" smtClean="0"/>
              <a:t> </a:t>
            </a:r>
            <a:r>
              <a:rPr lang="tr-TR" dirty="0"/>
              <a:t>Türkünün sözle­rini tahtaya </a:t>
            </a:r>
            <a:r>
              <a:rPr lang="tr-TR" dirty="0" smtClean="0"/>
              <a:t>yazın.</a:t>
            </a:r>
          </a:p>
          <a:p>
            <a:pPr marL="0" indent="0">
              <a:buNone/>
            </a:pPr>
            <a:r>
              <a:rPr lang="tr-TR" dirty="0" smtClean="0"/>
              <a:t> </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961814741"/>
              </p:ext>
            </p:extLst>
          </p:nvPr>
        </p:nvGraphicFramePr>
        <p:xfrm>
          <a:off x="1715815" y="4216400"/>
          <a:ext cx="8127999" cy="110183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77891456"/>
                    </a:ext>
                  </a:extLst>
                </a:gridCol>
                <a:gridCol w="2709333">
                  <a:extLst>
                    <a:ext uri="{9D8B030D-6E8A-4147-A177-3AD203B41FA5}">
                      <a16:colId xmlns:a16="http://schemas.microsoft.com/office/drawing/2014/main" val="2091242380"/>
                    </a:ext>
                  </a:extLst>
                </a:gridCol>
                <a:gridCol w="2709333">
                  <a:extLst>
                    <a:ext uri="{9D8B030D-6E8A-4147-A177-3AD203B41FA5}">
                      <a16:colId xmlns:a16="http://schemas.microsoft.com/office/drawing/2014/main" val="123777160"/>
                    </a:ext>
                  </a:extLst>
                </a:gridCol>
              </a:tblGrid>
              <a:tr h="1101834">
                <a:tc>
                  <a:txBody>
                    <a:bodyPr/>
                    <a:lstStyle/>
                    <a:p>
                      <a:r>
                        <a:rPr lang="tr-TR" dirty="0" smtClean="0"/>
                        <a:t>Dalda duran üç elma,</a:t>
                      </a:r>
                    </a:p>
                    <a:p>
                      <a:r>
                        <a:rPr lang="tr-TR" dirty="0" smtClean="0"/>
                        <a:t>Sende güzel, sende güzel,</a:t>
                      </a:r>
                    </a:p>
                    <a:p>
                      <a:r>
                        <a:rPr lang="tr-TR" dirty="0" smtClean="0"/>
                        <a:t>Sende güzel, koparma.</a:t>
                      </a:r>
                      <a:endParaRPr lang="tr-TR" dirty="0"/>
                    </a:p>
                  </a:txBody>
                  <a:tcPr/>
                </a:tc>
                <a:tc>
                  <a:txBody>
                    <a:bodyPr/>
                    <a:lstStyle/>
                    <a:p>
                      <a:r>
                        <a:rPr lang="tr-TR" dirty="0" smtClean="0"/>
                        <a:t>Al elmanın birisi,</a:t>
                      </a:r>
                    </a:p>
                    <a:p>
                      <a:r>
                        <a:rPr lang="tr-TR" dirty="0" smtClean="0"/>
                        <a:t>Böyle güzel, böyle güzel,</a:t>
                      </a:r>
                    </a:p>
                    <a:p>
                      <a:r>
                        <a:rPr lang="tr-TR" dirty="0" smtClean="0"/>
                        <a:t>Böyle güzel olur mu?</a:t>
                      </a:r>
                      <a:endParaRPr lang="tr-TR" dirty="0"/>
                    </a:p>
                  </a:txBody>
                  <a:tcPr/>
                </a:tc>
                <a:tc>
                  <a:txBody>
                    <a:bodyPr/>
                    <a:lstStyle/>
                    <a:p>
                      <a:r>
                        <a:rPr lang="tr-TR" dirty="0" smtClean="0"/>
                        <a:t>Daldan düşen al elma,</a:t>
                      </a:r>
                    </a:p>
                    <a:p>
                      <a:r>
                        <a:rPr lang="tr-TR" dirty="0" smtClean="0"/>
                        <a:t>Söyle güzel, söyle güzel,</a:t>
                      </a:r>
                    </a:p>
                    <a:p>
                      <a:r>
                        <a:rPr lang="tr-TR" dirty="0" smtClean="0"/>
                        <a:t>Söyle, güzel kalır mı?</a:t>
                      </a:r>
                      <a:endParaRPr lang="tr-TR" dirty="0"/>
                    </a:p>
                  </a:txBody>
                  <a:tcPr/>
                </a:tc>
                <a:extLst>
                  <a:ext uri="{0D108BD9-81ED-4DB2-BD59-A6C34878D82A}">
                    <a16:rowId xmlns:a16="http://schemas.microsoft.com/office/drawing/2014/main" val="269614443"/>
                  </a:ext>
                </a:extLst>
              </a:tr>
            </a:tbl>
          </a:graphicData>
        </a:graphic>
      </p:graphicFrame>
    </p:spTree>
    <p:extLst>
      <p:ext uri="{BB962C8B-B14F-4D97-AF65-F5344CB8AC3E}">
        <p14:creationId xmlns:p14="http://schemas.microsoft.com/office/powerpoint/2010/main" val="206974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Türkünün hız ve gürlük özellikle­rine dikkat çekin ve seslendirirken buna dikkat etme­leri gerektiğini belirtin. </a:t>
            </a:r>
          </a:p>
          <a:p>
            <a:r>
              <a:rPr lang="tr-TR" dirty="0"/>
              <a:t>Türkünün sözlerine ve ritmine uygun nasıl hareketler yapılabileceğini sınıfta tartışın ve öğrencilerinizle birlikte türküye eşlik edebileceğiniz hareketler kurgulayın. </a:t>
            </a:r>
          </a:p>
          <a:p>
            <a:r>
              <a:rPr lang="tr-TR" dirty="0"/>
              <a:t>Daha sonra türküyü kurgulanan hareketler eşliğinde seslendirerek öğrencilerinize göste­rin.</a:t>
            </a:r>
          </a:p>
          <a:p>
            <a:endParaRPr lang="tr-TR" dirty="0"/>
          </a:p>
        </p:txBody>
      </p:sp>
    </p:spTree>
    <p:extLst>
      <p:ext uri="{BB962C8B-B14F-4D97-AF65-F5344CB8AC3E}">
        <p14:creationId xmlns:p14="http://schemas.microsoft.com/office/powerpoint/2010/main" val="378048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970750533"/>
              </p:ext>
            </p:extLst>
          </p:nvPr>
        </p:nvGraphicFramePr>
        <p:xfrm>
          <a:off x="1295400" y="2557463"/>
          <a:ext cx="9601200" cy="36576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665984674"/>
                    </a:ext>
                  </a:extLst>
                </a:gridCol>
                <a:gridCol w="4800600">
                  <a:extLst>
                    <a:ext uri="{9D8B030D-6E8A-4147-A177-3AD203B41FA5}">
                      <a16:colId xmlns:a16="http://schemas.microsoft.com/office/drawing/2014/main" val="295538070"/>
                    </a:ext>
                  </a:extLst>
                </a:gridCol>
              </a:tblGrid>
              <a:tr h="370840">
                <a:tc>
                  <a:txBody>
                    <a:bodyPr/>
                    <a:lstStyle/>
                    <a:p>
                      <a:r>
                        <a:rPr lang="tr-TR" dirty="0" smtClean="0"/>
                        <a:t>•	1. Bölüm</a:t>
                      </a:r>
                    </a:p>
                    <a:p>
                      <a:endParaRPr lang="tr-TR" dirty="0" smtClean="0"/>
                    </a:p>
                    <a:p>
                      <a:r>
                        <a:rPr lang="tr-TR" dirty="0" smtClean="0"/>
                        <a:t>Dalda duran üç elma,</a:t>
                      </a:r>
                    </a:p>
                    <a:p>
                      <a:r>
                        <a:rPr lang="tr-TR" dirty="0" smtClean="0"/>
                        <a:t>Dalda duran üç elma,</a:t>
                      </a:r>
                    </a:p>
                    <a:p>
                      <a:endParaRPr lang="tr-TR" dirty="0" smtClean="0"/>
                    </a:p>
                    <a:p>
                      <a:r>
                        <a:rPr lang="tr-TR" dirty="0" smtClean="0"/>
                        <a:t>1.	bölümde öğrenciler dizleri üzerinde yaylanma ha-</a:t>
                      </a:r>
                      <a:r>
                        <a:rPr lang="tr-TR" dirty="0" err="1" smtClean="0"/>
                        <a:t>reketi</a:t>
                      </a:r>
                      <a:r>
                        <a:rPr lang="tr-TR" dirty="0" smtClean="0"/>
                        <a:t> yaparken elleri ile üç sayısını gösterirler.</a:t>
                      </a:r>
                    </a:p>
                    <a:p>
                      <a:endParaRPr lang="tr-TR" dirty="0"/>
                    </a:p>
                  </a:txBody>
                  <a:tcPr/>
                </a:tc>
                <a:tc>
                  <a:txBody>
                    <a:bodyPr/>
                    <a:lstStyle/>
                    <a:p>
                      <a:r>
                        <a:rPr lang="tr-TR" dirty="0" smtClean="0"/>
                        <a:t>•	2. Bölüm</a:t>
                      </a:r>
                    </a:p>
                    <a:p>
                      <a:endParaRPr lang="tr-TR" dirty="0" smtClean="0"/>
                    </a:p>
                    <a:p>
                      <a:r>
                        <a:rPr lang="tr-TR" dirty="0" smtClean="0"/>
                        <a:t>Sende güzel, sende güzel,</a:t>
                      </a:r>
                    </a:p>
                    <a:p>
                      <a:r>
                        <a:rPr lang="tr-TR" dirty="0" smtClean="0"/>
                        <a:t>Sende güzel, koparma.</a:t>
                      </a:r>
                    </a:p>
                    <a:p>
                      <a:endParaRPr lang="tr-TR" dirty="0" smtClean="0"/>
                    </a:p>
                    <a:p>
                      <a:r>
                        <a:rPr lang="tr-TR" dirty="0" smtClean="0"/>
                        <a:t>2.	bölümde dizleri üzerinde yaylanarak ileri doğru yürürler ve karşı karşıya gelirler. İkinci tekrarda karşılıklı olarak dizler üzerinde yaylanırken sağ elleri ile “Sende güzel” bölümlerinde karşılarındaki arkadaşlarını gösterirler ve her iki elleri ile “Koparma.” şeklinde uyarı hareketi yaparlar.</a:t>
                      </a:r>
                    </a:p>
                    <a:p>
                      <a:endParaRPr lang="tr-TR" dirty="0"/>
                    </a:p>
                  </a:txBody>
                  <a:tcPr/>
                </a:tc>
                <a:extLst>
                  <a:ext uri="{0D108BD9-81ED-4DB2-BD59-A6C34878D82A}">
                    <a16:rowId xmlns:a16="http://schemas.microsoft.com/office/drawing/2014/main" val="1223531566"/>
                  </a:ext>
                </a:extLst>
              </a:tr>
            </a:tbl>
          </a:graphicData>
        </a:graphic>
      </p:graphicFrame>
    </p:spTree>
    <p:extLst>
      <p:ext uri="{BB962C8B-B14F-4D97-AF65-F5344CB8AC3E}">
        <p14:creationId xmlns:p14="http://schemas.microsoft.com/office/powerpoint/2010/main" val="49143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22254869"/>
              </p:ext>
            </p:extLst>
          </p:nvPr>
        </p:nvGraphicFramePr>
        <p:xfrm>
          <a:off x="1295400" y="2557463"/>
          <a:ext cx="9601200" cy="28346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92479189"/>
                    </a:ext>
                  </a:extLst>
                </a:gridCol>
                <a:gridCol w="4800600">
                  <a:extLst>
                    <a:ext uri="{9D8B030D-6E8A-4147-A177-3AD203B41FA5}">
                      <a16:colId xmlns:a16="http://schemas.microsoft.com/office/drawing/2014/main" val="2434732366"/>
                    </a:ext>
                  </a:extLst>
                </a:gridCol>
              </a:tblGrid>
              <a:tr h="370840">
                <a:tc>
                  <a:txBody>
                    <a:bodyPr/>
                    <a:lstStyle/>
                    <a:p>
                      <a:r>
                        <a:rPr lang="tr-TR" dirty="0" smtClean="0"/>
                        <a:t>•	3. Bölüm</a:t>
                      </a:r>
                    </a:p>
                    <a:p>
                      <a:endParaRPr lang="tr-TR" dirty="0" smtClean="0"/>
                    </a:p>
                    <a:p>
                      <a:r>
                        <a:rPr lang="tr-TR" dirty="0" smtClean="0"/>
                        <a:t>Al elmanın birisi,</a:t>
                      </a:r>
                    </a:p>
                    <a:p>
                      <a:r>
                        <a:rPr lang="tr-TR" dirty="0" smtClean="0"/>
                        <a:t>Al elmanın birisi,</a:t>
                      </a:r>
                    </a:p>
                    <a:p>
                      <a:endParaRPr lang="tr-TR" dirty="0" smtClean="0"/>
                    </a:p>
                    <a:p>
                      <a:r>
                        <a:rPr lang="tr-TR" dirty="0" smtClean="0"/>
                        <a:t>3.	bölümde dizleri üzerinde yaylanma hareketi yaparken “birisi” sözünü ifade etmek için karşılarındaki arkadaşlarına işaret parmaklarını gösterirler.</a:t>
                      </a:r>
                    </a:p>
                    <a:p>
                      <a:endParaRPr lang="tr-TR" dirty="0"/>
                    </a:p>
                  </a:txBody>
                  <a:tcPr/>
                </a:tc>
                <a:tc>
                  <a:txBody>
                    <a:bodyPr/>
                    <a:lstStyle/>
                    <a:p>
                      <a:r>
                        <a:rPr lang="tr-TR" dirty="0" smtClean="0"/>
                        <a:t>•	4. Bölüm</a:t>
                      </a:r>
                    </a:p>
                    <a:p>
                      <a:endParaRPr lang="tr-TR" dirty="0" smtClean="0"/>
                    </a:p>
                    <a:p>
                      <a:r>
                        <a:rPr lang="tr-TR" dirty="0" smtClean="0"/>
                        <a:t>Böyle güzel, böyle güzel,</a:t>
                      </a:r>
                    </a:p>
                    <a:p>
                      <a:r>
                        <a:rPr lang="tr-TR" dirty="0" smtClean="0"/>
                        <a:t>Böyle güzel olur mu?</a:t>
                      </a:r>
                    </a:p>
                    <a:p>
                      <a:endParaRPr lang="tr-TR" dirty="0" smtClean="0"/>
                    </a:p>
                    <a:p>
                      <a:r>
                        <a:rPr lang="tr-TR" dirty="0" smtClean="0"/>
                        <a:t>4.	bölümde dizler üzerinde </a:t>
                      </a:r>
                      <a:r>
                        <a:rPr lang="tr-TR" dirty="0" err="1" smtClean="0"/>
                        <a:t>yaylanılarak</a:t>
                      </a:r>
                      <a:r>
                        <a:rPr lang="tr-TR" dirty="0" smtClean="0"/>
                        <a:t> ileri doğru yürünür. İkinci tekrarda dizler üzerinde </a:t>
                      </a:r>
                      <a:r>
                        <a:rPr lang="tr-TR" dirty="0" err="1" smtClean="0"/>
                        <a:t>yaylanılırken</a:t>
                      </a:r>
                      <a:r>
                        <a:rPr lang="tr-TR" dirty="0" smtClean="0"/>
                        <a:t> iki elleriyle arkadaşlarının güzelliğini ifade eden hareketler yaparlar.</a:t>
                      </a:r>
                    </a:p>
                    <a:p>
                      <a:endParaRPr lang="tr-TR" dirty="0"/>
                    </a:p>
                  </a:txBody>
                  <a:tcPr/>
                </a:tc>
                <a:extLst>
                  <a:ext uri="{0D108BD9-81ED-4DB2-BD59-A6C34878D82A}">
                    <a16:rowId xmlns:a16="http://schemas.microsoft.com/office/drawing/2014/main" val="1286662102"/>
                  </a:ext>
                </a:extLst>
              </a:tr>
            </a:tbl>
          </a:graphicData>
        </a:graphic>
      </p:graphicFrame>
    </p:spTree>
    <p:extLst>
      <p:ext uri="{BB962C8B-B14F-4D97-AF65-F5344CB8AC3E}">
        <p14:creationId xmlns:p14="http://schemas.microsoft.com/office/powerpoint/2010/main" val="178966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40697406"/>
              </p:ext>
            </p:extLst>
          </p:nvPr>
        </p:nvGraphicFramePr>
        <p:xfrm>
          <a:off x="1295400" y="2557463"/>
          <a:ext cx="9601200" cy="256032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30370455"/>
                    </a:ext>
                  </a:extLst>
                </a:gridCol>
                <a:gridCol w="4800600">
                  <a:extLst>
                    <a:ext uri="{9D8B030D-6E8A-4147-A177-3AD203B41FA5}">
                      <a16:colId xmlns:a16="http://schemas.microsoft.com/office/drawing/2014/main" val="4183830168"/>
                    </a:ext>
                  </a:extLst>
                </a:gridCol>
              </a:tblGrid>
              <a:tr h="370840">
                <a:tc>
                  <a:txBody>
                    <a:bodyPr/>
                    <a:lstStyle/>
                    <a:p>
                      <a:r>
                        <a:rPr lang="tr-TR" dirty="0" smtClean="0"/>
                        <a:t>•	5. Bölüm</a:t>
                      </a:r>
                    </a:p>
                    <a:p>
                      <a:endParaRPr lang="tr-TR" dirty="0" smtClean="0"/>
                    </a:p>
                    <a:p>
                      <a:r>
                        <a:rPr lang="tr-TR" dirty="0" smtClean="0"/>
                        <a:t>Daldan düşen al elma,</a:t>
                      </a:r>
                    </a:p>
                    <a:p>
                      <a:r>
                        <a:rPr lang="tr-TR" dirty="0" smtClean="0"/>
                        <a:t>Daldan düşen al elma,</a:t>
                      </a:r>
                    </a:p>
                    <a:p>
                      <a:endParaRPr lang="tr-TR" dirty="0" smtClean="0"/>
                    </a:p>
                    <a:p>
                      <a:r>
                        <a:rPr lang="tr-TR" dirty="0" smtClean="0"/>
                        <a:t>5.	bölümde öğrenciler yaylanma hareketi yaparken elleri ile de daldan düşen elmanın taklidini yaparlar.</a:t>
                      </a:r>
                    </a:p>
                    <a:p>
                      <a:endParaRPr lang="tr-TR" dirty="0"/>
                    </a:p>
                  </a:txBody>
                  <a:tcPr/>
                </a:tc>
                <a:tc>
                  <a:txBody>
                    <a:bodyPr/>
                    <a:lstStyle/>
                    <a:p>
                      <a:r>
                        <a:rPr lang="tr-TR" dirty="0" smtClean="0"/>
                        <a:t>•	6. Bölüm</a:t>
                      </a:r>
                    </a:p>
                    <a:p>
                      <a:endParaRPr lang="tr-TR" dirty="0" smtClean="0"/>
                    </a:p>
                    <a:p>
                      <a:r>
                        <a:rPr lang="tr-TR" dirty="0" smtClean="0"/>
                        <a:t>Söyle güzel söyle güzel</a:t>
                      </a:r>
                    </a:p>
                    <a:p>
                      <a:r>
                        <a:rPr lang="tr-TR" dirty="0" smtClean="0"/>
                        <a:t>Söyle güzel kalır mı?</a:t>
                      </a:r>
                    </a:p>
                    <a:p>
                      <a:endParaRPr lang="tr-TR" dirty="0" smtClean="0"/>
                    </a:p>
                    <a:p>
                      <a:r>
                        <a:rPr lang="tr-TR" dirty="0" smtClean="0"/>
                        <a:t>6.	bölümde öğrenciler karşılarındaki arkadaşlarına soru sorar gibi yaparlar.</a:t>
                      </a:r>
                    </a:p>
                    <a:p>
                      <a:endParaRPr lang="tr-TR" dirty="0"/>
                    </a:p>
                  </a:txBody>
                  <a:tcPr/>
                </a:tc>
                <a:extLst>
                  <a:ext uri="{0D108BD9-81ED-4DB2-BD59-A6C34878D82A}">
                    <a16:rowId xmlns:a16="http://schemas.microsoft.com/office/drawing/2014/main" val="360938331"/>
                  </a:ext>
                </a:extLst>
              </a:tr>
            </a:tbl>
          </a:graphicData>
        </a:graphic>
      </p:graphicFrame>
    </p:spTree>
    <p:extLst>
      <p:ext uri="{BB962C8B-B14F-4D97-AF65-F5344CB8AC3E}">
        <p14:creationId xmlns:p14="http://schemas.microsoft.com/office/powerpoint/2010/main" val="319453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944" y="982132"/>
            <a:ext cx="4813793" cy="4813793"/>
          </a:xfrm>
        </p:spPr>
      </p:pic>
    </p:spTree>
    <p:extLst>
      <p:ext uri="{BB962C8B-B14F-4D97-AF65-F5344CB8AC3E}">
        <p14:creationId xmlns:p14="http://schemas.microsoft.com/office/powerpoint/2010/main" val="350153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Ölçme Değerlendirme</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4391" y="2963688"/>
            <a:ext cx="4963218" cy="2505425"/>
          </a:xfrm>
        </p:spPr>
      </p:pic>
    </p:spTree>
    <p:extLst>
      <p:ext uri="{BB962C8B-B14F-4D97-AF65-F5344CB8AC3E}">
        <p14:creationId xmlns:p14="http://schemas.microsoft.com/office/powerpoint/2010/main" val="428097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İlgili </a:t>
            </a:r>
            <a:r>
              <a:rPr lang="tr-TR" dirty="0" smtClean="0"/>
              <a:t>Kazanımlar: </a:t>
            </a:r>
          </a:p>
          <a:p>
            <a:r>
              <a:rPr lang="tr-TR" dirty="0" smtClean="0"/>
              <a:t>C.4</a:t>
            </a:r>
            <a:r>
              <a:rPr lang="tr-TR" dirty="0"/>
              <a:t>. Farklı ritmik yapılardaki </a:t>
            </a:r>
            <a:r>
              <a:rPr lang="tr-TR" dirty="0" smtClean="0"/>
              <a:t>ezgilere </a:t>
            </a:r>
            <a:r>
              <a:rPr lang="tr-TR" dirty="0"/>
              <a:t>uygun hareket eder</a:t>
            </a:r>
            <a:r>
              <a:rPr lang="tr-TR" dirty="0" smtClean="0"/>
              <a:t>.</a:t>
            </a:r>
          </a:p>
          <a:p>
            <a:r>
              <a:rPr lang="tr-TR" dirty="0"/>
              <a:t>B.4. Müzikleri uygun hız ve </a:t>
            </a:r>
            <a:r>
              <a:rPr lang="tr-TR" dirty="0" smtClean="0"/>
              <a:t>gürlükte </a:t>
            </a:r>
            <a:r>
              <a:rPr lang="tr-TR" dirty="0"/>
              <a:t>seslendirir.</a:t>
            </a:r>
          </a:p>
          <a:p>
            <a:endParaRPr lang="tr-TR" dirty="0"/>
          </a:p>
          <a:p>
            <a:endParaRPr lang="tr-TR" dirty="0"/>
          </a:p>
        </p:txBody>
      </p:sp>
    </p:spTree>
    <p:extLst>
      <p:ext uri="{BB962C8B-B14F-4D97-AF65-F5344CB8AC3E}">
        <p14:creationId xmlns:p14="http://schemas.microsoft.com/office/powerpoint/2010/main" val="273523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dirty="0"/>
              <a:t>C.	4. FARKLI RİTMİK YAPILARDAKİ </a:t>
            </a:r>
            <a:r>
              <a:rPr lang="tr-TR" sz="2000" dirty="0" smtClean="0"/>
              <a:t>EZGİLERE </a:t>
            </a:r>
            <a:r>
              <a:rPr lang="tr-TR" sz="2000" dirty="0"/>
              <a:t>UYGUN HAREKET EDER.</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a:t>Tahtaya bir üçgen </a:t>
            </a:r>
            <a:r>
              <a:rPr lang="tr-TR" dirty="0" smtClean="0"/>
              <a:t>çizin. </a:t>
            </a:r>
          </a:p>
          <a:p>
            <a:r>
              <a:rPr lang="tr-TR" dirty="0" smtClean="0"/>
              <a:t>Sol </a:t>
            </a:r>
            <a:r>
              <a:rPr lang="tr-TR" dirty="0"/>
              <a:t>kenardan başlamak </a:t>
            </a:r>
            <a:r>
              <a:rPr lang="tr-TR" dirty="0" smtClean="0"/>
              <a:t>üzere </a:t>
            </a:r>
            <a:r>
              <a:rPr lang="tr-TR" dirty="0"/>
              <a:t>kenarlarını </a:t>
            </a:r>
            <a:r>
              <a:rPr lang="tr-TR" dirty="0" smtClean="0"/>
              <a:t>numaralandırın.</a:t>
            </a:r>
            <a:endParaRPr lang="tr-TR" dirty="0"/>
          </a:p>
          <a:p>
            <a:endParaRPr lang="tr-TR" dirty="0"/>
          </a:p>
        </p:txBody>
      </p:sp>
      <p:pic>
        <p:nvPicPr>
          <p:cNvPr id="6" name="Resim 5"/>
          <p:cNvPicPr>
            <a:picLocks noChangeAspect="1"/>
          </p:cNvPicPr>
          <p:nvPr/>
        </p:nvPicPr>
        <p:blipFill>
          <a:blip r:embed="rId2"/>
          <a:stretch>
            <a:fillRect/>
          </a:stretch>
        </p:blipFill>
        <p:spPr>
          <a:xfrm>
            <a:off x="5254682" y="3855339"/>
            <a:ext cx="1682633" cy="1599197"/>
          </a:xfrm>
          <a:prstGeom prst="rect">
            <a:avLst/>
          </a:prstGeom>
        </p:spPr>
      </p:pic>
    </p:spTree>
    <p:extLst>
      <p:ext uri="{BB962C8B-B14F-4D97-AF65-F5344CB8AC3E}">
        <p14:creationId xmlns:p14="http://schemas.microsoft.com/office/powerpoint/2010/main" val="147334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r>
              <a:rPr lang="tr-TR" dirty="0" smtClean="0"/>
              <a:t>Üçgenin </a:t>
            </a:r>
            <a:r>
              <a:rPr lang="tr-TR" dirty="0"/>
              <a:t>kenarlarını ritmik şekilde sayın. </a:t>
            </a:r>
          </a:p>
          <a:p>
            <a:r>
              <a:rPr lang="tr-TR" dirty="0"/>
              <a:t>Tüm öğrencileriniz ritmi doğru yapıncaya kadar sayma işlemine devam edin. </a:t>
            </a:r>
          </a:p>
          <a:p>
            <a:r>
              <a:rPr lang="tr-TR" dirty="0"/>
              <a:t>Daha sonra sayma işlemini rakamlarla değil sadece elle vurarak yapmalarını isteyin. </a:t>
            </a:r>
          </a:p>
          <a:p>
            <a:pPr lvl="1"/>
            <a:r>
              <a:rPr lang="tr-TR" dirty="0"/>
              <a:t>Her kenar için bir vuruş yaptırın.</a:t>
            </a:r>
          </a:p>
          <a:p>
            <a:endParaRPr lang="tr-TR" dirty="0"/>
          </a:p>
        </p:txBody>
      </p:sp>
      <p:pic>
        <p:nvPicPr>
          <p:cNvPr id="4" name="Resim 3"/>
          <p:cNvPicPr>
            <a:picLocks noChangeAspect="1"/>
          </p:cNvPicPr>
          <p:nvPr/>
        </p:nvPicPr>
        <p:blipFill>
          <a:blip r:embed="rId2"/>
          <a:stretch>
            <a:fillRect/>
          </a:stretch>
        </p:blipFill>
        <p:spPr>
          <a:xfrm>
            <a:off x="7093504" y="2878753"/>
            <a:ext cx="737680" cy="701101"/>
          </a:xfrm>
          <a:prstGeom prst="rect">
            <a:avLst/>
          </a:prstGeom>
        </p:spPr>
      </p:pic>
      <p:pic>
        <p:nvPicPr>
          <p:cNvPr id="5" name="Resim 4"/>
          <p:cNvPicPr>
            <a:picLocks noChangeAspect="1"/>
          </p:cNvPicPr>
          <p:nvPr/>
        </p:nvPicPr>
        <p:blipFill>
          <a:blip r:embed="rId2"/>
          <a:stretch>
            <a:fillRect/>
          </a:stretch>
        </p:blipFill>
        <p:spPr>
          <a:xfrm>
            <a:off x="7093504" y="4970311"/>
            <a:ext cx="737680" cy="701101"/>
          </a:xfrm>
          <a:prstGeom prst="rect">
            <a:avLst/>
          </a:prstGeom>
        </p:spPr>
      </p:pic>
    </p:spTree>
    <p:extLst>
      <p:ext uri="{BB962C8B-B14F-4D97-AF65-F5344CB8AC3E}">
        <p14:creationId xmlns:p14="http://schemas.microsoft.com/office/powerpoint/2010/main" val="60130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Öğrencilerinize, bebeklerin huzur içinde uykuya </a:t>
            </a:r>
            <a:r>
              <a:rPr lang="tr-TR" dirty="0" err="1" smtClean="0"/>
              <a:t>geçişlerni</a:t>
            </a:r>
            <a:r>
              <a:rPr lang="tr-TR" dirty="0" smtClean="0"/>
              <a:t> </a:t>
            </a:r>
            <a:r>
              <a:rPr lang="tr-TR" dirty="0"/>
              <a:t>kolaylaştırmak için neler yapılabileceğini </a:t>
            </a:r>
            <a:r>
              <a:rPr lang="tr-TR" dirty="0" smtClean="0"/>
              <a:t>sorarak </a:t>
            </a:r>
            <a:r>
              <a:rPr lang="tr-TR" dirty="0"/>
              <a:t>derse başlayabilirsiniz. </a:t>
            </a:r>
            <a:endParaRPr lang="tr-TR" dirty="0" smtClean="0"/>
          </a:p>
          <a:p>
            <a:r>
              <a:rPr lang="tr-TR" dirty="0" smtClean="0"/>
              <a:t>Öğrencilerinizden bildikleri ninnileri </a:t>
            </a:r>
            <a:r>
              <a:rPr lang="tr-TR" dirty="0"/>
              <a:t>söylemelerini </a:t>
            </a:r>
            <a:r>
              <a:rPr lang="tr-TR" dirty="0" smtClean="0"/>
              <a:t>isteyin. </a:t>
            </a:r>
          </a:p>
          <a:p>
            <a:r>
              <a:rPr lang="tr-TR" dirty="0" err="1" smtClean="0"/>
              <a:t>Ninni’nin</a:t>
            </a:r>
            <a:r>
              <a:rPr lang="tr-TR" dirty="0" smtClean="0"/>
              <a:t> </a:t>
            </a:r>
            <a:r>
              <a:rPr lang="tr-TR" dirty="0"/>
              <a:t>3/4’lük olan ritmini </a:t>
            </a:r>
            <a:r>
              <a:rPr lang="tr-TR" dirty="0" smtClean="0"/>
              <a:t>elinizle </a:t>
            </a:r>
            <a:r>
              <a:rPr lang="tr-TR" dirty="0"/>
              <a:t>vurarak öğrencilerinize </a:t>
            </a:r>
            <a:r>
              <a:rPr lang="tr-TR" dirty="0" smtClean="0"/>
              <a:t>hissettirin. </a:t>
            </a:r>
            <a:endParaRPr lang="tr-TR" dirty="0"/>
          </a:p>
          <a:p>
            <a:r>
              <a:rPr lang="tr-TR" dirty="0" smtClean="0"/>
              <a:t>         (</a:t>
            </a:r>
            <a:r>
              <a:rPr lang="tr-TR" dirty="0" err="1"/>
              <a:t>Senyö</a:t>
            </a:r>
            <a:r>
              <a:rPr lang="tr-TR" dirty="0"/>
              <a:t>): </a:t>
            </a:r>
            <a:r>
              <a:rPr lang="tr-TR" dirty="0" smtClean="0"/>
              <a:t>Kısaca </a:t>
            </a:r>
            <a:r>
              <a:rPr lang="tr-TR" dirty="0"/>
              <a:t>tekrar işaretidir. Bir müzik </a:t>
            </a:r>
            <a:r>
              <a:rPr lang="tr-TR" dirty="0" smtClean="0"/>
              <a:t>eserinde </a:t>
            </a:r>
            <a:r>
              <a:rPr lang="tr-TR" dirty="0"/>
              <a:t>ikinci defa konulduğu yerden birinci defa konulduğu yere dönüleceğini ve son yazılan yerde bitirileceğini </a:t>
            </a:r>
            <a:r>
              <a:rPr lang="tr-TR" dirty="0" smtClean="0"/>
              <a:t>belirtir</a:t>
            </a:r>
            <a:r>
              <a:rPr lang="tr-TR" dirty="0"/>
              <a:t>.</a:t>
            </a: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108" y="4447319"/>
            <a:ext cx="409632" cy="485843"/>
          </a:xfrm>
          <a:prstGeom prst="rect">
            <a:avLst/>
          </a:prstGeom>
        </p:spPr>
      </p:pic>
    </p:spTree>
    <p:extLst>
      <p:ext uri="{BB962C8B-B14F-4D97-AF65-F5344CB8AC3E}">
        <p14:creationId xmlns:p14="http://schemas.microsoft.com/office/powerpoint/2010/main" val="416210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r>
              <a:rPr lang="tr-TR" dirty="0" smtClean="0"/>
              <a:t>Şarkıyı </a:t>
            </a:r>
            <a:r>
              <a:rPr lang="tr-TR" dirty="0"/>
              <a:t>tekrar yoluyla öğrencilerinize öğretin ve öğretirken ritmi salınma hareketleri yaparak öğrencilerinize hissettirmeye çalışın. </a:t>
            </a:r>
          </a:p>
          <a:p>
            <a:r>
              <a:rPr lang="tr-TR" dirty="0"/>
              <a:t>Öğrencilerinize bir ninninin nasıl seslendirilmesi gerektiğini sorun. </a:t>
            </a:r>
          </a:p>
          <a:p>
            <a:r>
              <a:rPr lang="tr-TR" dirty="0"/>
              <a:t>Ninninin hız ve gürlük özelliklerine dikkat çekiniz ve ağırca ve hafif bir gürlükte söylenmesi gerektiğini açıklayın.</a:t>
            </a:r>
          </a:p>
          <a:p>
            <a:endParaRPr lang="tr-TR" dirty="0"/>
          </a:p>
        </p:txBody>
      </p:sp>
    </p:spTree>
    <p:extLst>
      <p:ext uri="{BB962C8B-B14F-4D97-AF65-F5344CB8AC3E}">
        <p14:creationId xmlns:p14="http://schemas.microsoft.com/office/powerpoint/2010/main" val="343003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tr-TR" sz="2000" dirty="0" smtClean="0"/>
              <a:t/>
            </a:r>
            <a:br>
              <a:rPr lang="tr-TR" sz="2000" dirty="0" smtClean="0"/>
            </a:br>
            <a:r>
              <a:rPr lang="tr-TR" sz="2000" dirty="0"/>
              <a:t/>
            </a:r>
            <a:br>
              <a:rPr lang="tr-TR" sz="2000" dirty="0"/>
            </a:br>
            <a:r>
              <a:rPr lang="tr-TR" sz="2000" dirty="0" smtClean="0"/>
              <a:t>Aşağıdaki </a:t>
            </a:r>
            <a:r>
              <a:rPr lang="tr-TR" sz="2000" dirty="0"/>
              <a:t>Ninni adlı şarkıyı söyleyelim. </a:t>
            </a:r>
            <a:r>
              <a:rPr lang="tr-TR" sz="2000" dirty="0" smtClean="0"/>
              <a:t>Şarkıya </a:t>
            </a:r>
            <a:r>
              <a:rPr lang="tr-TR" sz="2000" dirty="0"/>
              <a:t>ritmine ve sözlerine uygun hareketlerle eşlik edelim</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20359067"/>
              </p:ext>
            </p:extLst>
          </p:nvPr>
        </p:nvGraphicFramePr>
        <p:xfrm>
          <a:off x="2609193" y="2557463"/>
          <a:ext cx="2719552" cy="3108960"/>
        </p:xfrm>
        <a:graphic>
          <a:graphicData uri="http://schemas.openxmlformats.org/drawingml/2006/table">
            <a:tbl>
              <a:tblPr firstRow="1" bandRow="1">
                <a:tableStyleId>{5C22544A-7EE6-4342-B048-85BDC9FD1C3A}</a:tableStyleId>
              </a:tblPr>
              <a:tblGrid>
                <a:gridCol w="2719552">
                  <a:extLst>
                    <a:ext uri="{9D8B030D-6E8A-4147-A177-3AD203B41FA5}">
                      <a16:colId xmlns:a16="http://schemas.microsoft.com/office/drawing/2014/main" val="3533096730"/>
                    </a:ext>
                  </a:extLst>
                </a:gridCol>
              </a:tblGrid>
              <a:tr h="2876385">
                <a:tc>
                  <a:txBody>
                    <a:bodyPr/>
                    <a:lstStyle/>
                    <a:p>
                      <a:r>
                        <a:rPr lang="tr-TR" dirty="0" smtClean="0"/>
                        <a:t>Uyusun da büyüsün,</a:t>
                      </a:r>
                    </a:p>
                    <a:p>
                      <a:r>
                        <a:rPr lang="tr-TR" dirty="0" smtClean="0"/>
                        <a:t>Büyüsün de yürüsün.</a:t>
                      </a:r>
                    </a:p>
                    <a:p>
                      <a:r>
                        <a:rPr lang="tr-TR" dirty="0" smtClean="0"/>
                        <a:t>Güzel günler senin olsun,</a:t>
                      </a:r>
                    </a:p>
                    <a:p>
                      <a:r>
                        <a:rPr lang="tr-TR" dirty="0" smtClean="0"/>
                        <a:t>Uyu nazlım ninni.</a:t>
                      </a:r>
                    </a:p>
                    <a:p>
                      <a:endParaRPr lang="tr-TR" dirty="0" smtClean="0"/>
                    </a:p>
                    <a:p>
                      <a:r>
                        <a:rPr lang="tr-TR" dirty="0" smtClean="0"/>
                        <a:t>Haydi, yum gözlerini,</a:t>
                      </a:r>
                    </a:p>
                    <a:p>
                      <a:r>
                        <a:rPr lang="tr-TR" dirty="0" smtClean="0"/>
                        <a:t>Melekler bekler seni.</a:t>
                      </a:r>
                    </a:p>
                    <a:p>
                      <a:r>
                        <a:rPr lang="tr-TR" dirty="0" smtClean="0"/>
                        <a:t>Yüreğin hep sevgi dolsun,</a:t>
                      </a:r>
                    </a:p>
                    <a:p>
                      <a:r>
                        <a:rPr lang="tr-TR" dirty="0" smtClean="0"/>
                        <a:t>Uyu nazlım ninni.</a:t>
                      </a:r>
                    </a:p>
                    <a:p>
                      <a:endParaRPr lang="tr-TR" dirty="0" smtClean="0"/>
                    </a:p>
                    <a:p>
                      <a:endParaRPr lang="tr-TR" dirty="0"/>
                    </a:p>
                  </a:txBody>
                  <a:tcPr/>
                </a:tc>
                <a:extLst>
                  <a:ext uri="{0D108BD9-81ED-4DB2-BD59-A6C34878D82A}">
                    <a16:rowId xmlns:a16="http://schemas.microsoft.com/office/drawing/2014/main" val="79194400"/>
                  </a:ext>
                </a:extLst>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557463"/>
            <a:ext cx="3985480" cy="3301840"/>
          </a:xfrm>
          <a:prstGeom prst="rect">
            <a:avLst/>
          </a:prstGeom>
        </p:spPr>
      </p:pic>
    </p:spTree>
    <p:extLst>
      <p:ext uri="{BB962C8B-B14F-4D97-AF65-F5344CB8AC3E}">
        <p14:creationId xmlns:p14="http://schemas.microsoft.com/office/powerpoint/2010/main" val="99598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Tüm öğrencileriniz şarkıyı öğrendikten sonra onları 4-5 kişilik gruplara </a:t>
            </a:r>
            <a:r>
              <a:rPr lang="tr-TR" dirty="0" smtClean="0"/>
              <a:t>ayırın.</a:t>
            </a:r>
          </a:p>
          <a:p>
            <a:r>
              <a:rPr lang="tr-TR" dirty="0" smtClean="0"/>
              <a:t> </a:t>
            </a:r>
            <a:r>
              <a:rPr lang="tr-TR" dirty="0"/>
              <a:t>Gruplardan bu kez şarkıyı değişik vuruş şekilleri (parmak </a:t>
            </a:r>
            <a:r>
              <a:rPr lang="tr-TR" dirty="0" err="1"/>
              <a:t>şıklatarak</a:t>
            </a:r>
            <a:r>
              <a:rPr lang="tr-TR" dirty="0"/>
              <a:t>, kalemle </a:t>
            </a:r>
            <a:r>
              <a:rPr lang="tr-TR" dirty="0" smtClean="0"/>
              <a:t>sıraya vurarak</a:t>
            </a:r>
            <a:r>
              <a:rPr lang="tr-TR" dirty="0"/>
              <a:t>, dizine vurarak ya da kalem kutusunu ritim çalgısı gibi kullanarak vb.) eşliğinde söylemelerini </a:t>
            </a:r>
            <a:r>
              <a:rPr lang="tr-TR" dirty="0" smtClean="0"/>
              <a:t>isteyin. </a:t>
            </a:r>
          </a:p>
          <a:p>
            <a:r>
              <a:rPr lang="tr-TR" dirty="0" smtClean="0"/>
              <a:t>Daha </a:t>
            </a:r>
            <a:r>
              <a:rPr lang="tr-TR" dirty="0"/>
              <a:t>sonra tüm gruplardan kendi vuruşları ile şarkıyı toplu hâlde söylemelerini ve aynı çalışmayı farklı salınma ve hareket biçimleri ile sergilemelerini </a:t>
            </a:r>
            <a:r>
              <a:rPr lang="tr-TR" dirty="0" smtClean="0"/>
              <a:t>isteyin. </a:t>
            </a:r>
          </a:p>
        </p:txBody>
      </p:sp>
    </p:spTree>
    <p:extLst>
      <p:ext uri="{BB962C8B-B14F-4D97-AF65-F5344CB8AC3E}">
        <p14:creationId xmlns:p14="http://schemas.microsoft.com/office/powerpoint/2010/main" val="409487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r>
              <a:rPr lang="tr-TR" dirty="0" smtClean="0"/>
              <a:t>Grupların </a:t>
            </a:r>
            <a:r>
              <a:rPr lang="tr-TR" dirty="0"/>
              <a:t>farklı hareket biçimleri oluşturabilmeleri için 5 dakika kadar çalışma süresi verin. </a:t>
            </a:r>
          </a:p>
          <a:p>
            <a:r>
              <a:rPr lang="tr-TR" dirty="0"/>
              <a:t>Her grup şarkıyı belirledikleri salınım ve hareketlerle şarkının ritmini hissettirebilecek şekilde söylemelidir. </a:t>
            </a:r>
          </a:p>
          <a:p>
            <a:r>
              <a:rPr lang="tr-TR" dirty="0"/>
              <a:t>Öğrencileriniz şarkıyı söylerken siz de şarkıya çalgınızla ya da söyleyerek eşlik edin.</a:t>
            </a:r>
          </a:p>
          <a:p>
            <a:endParaRPr lang="tr-TR" dirty="0"/>
          </a:p>
        </p:txBody>
      </p:sp>
    </p:spTree>
    <p:extLst>
      <p:ext uri="{BB962C8B-B14F-4D97-AF65-F5344CB8AC3E}">
        <p14:creationId xmlns:p14="http://schemas.microsoft.com/office/powerpoint/2010/main" val="3201586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TotalTime>
  <Words>458</Words>
  <Application>Microsoft Office PowerPoint</Application>
  <PresentationFormat>Geniş ekran</PresentationFormat>
  <Paragraphs>93</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Garamond</vt:lpstr>
      <vt:lpstr>Organik</vt:lpstr>
      <vt:lpstr>FARKLI RİTMİK YAPIDAKİ EZGİLERİMİZ</vt:lpstr>
      <vt:lpstr>PowerPoint Sunusu</vt:lpstr>
      <vt:lpstr>C. 4. FARKLI RİTMİK YAPILARDAKİ EZGİLERE UYGUN HAREKET EDER. </vt:lpstr>
      <vt:lpstr>PowerPoint Sunusu</vt:lpstr>
      <vt:lpstr>PowerPoint Sunusu</vt:lpstr>
      <vt:lpstr>PowerPoint Sunusu</vt:lpstr>
      <vt:lpstr>  Aşağıdaki Ninni adlı şarkıyı söyleyelim. Şarkıya ritmine ve sözlerine uygun hareketlerle eşlik edelim </vt:lpstr>
      <vt:lpstr>PowerPoint Sunusu</vt:lpstr>
      <vt:lpstr>PowerPoint Sunusu</vt:lpstr>
      <vt:lpstr> B.4. MÜZİKLERİ UYGUN HIZ VE GÜRLÜKTE SESLENDİRİR. </vt:lpstr>
      <vt:lpstr>PowerPoint Sunusu</vt:lpstr>
      <vt:lpstr>PowerPoint Sunusu</vt:lpstr>
      <vt:lpstr>PowerPoint Sunusu</vt:lpstr>
      <vt:lpstr>PowerPoint Sunusu</vt:lpstr>
      <vt:lpstr>PowerPoint Sunusu</vt:lpstr>
      <vt:lpstr>Ölçme Değerlendirme</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FARKLI RİTMİK YAPIDAKİ EZGİLERİMİZ</dc:title>
  <dc:creator>svr</dc:creator>
  <cp:lastModifiedBy>svr</cp:lastModifiedBy>
  <cp:revision>4</cp:revision>
  <dcterms:created xsi:type="dcterms:W3CDTF">2018-03-30T11:30:18Z</dcterms:created>
  <dcterms:modified xsi:type="dcterms:W3CDTF">2018-03-30T12:04:26Z</dcterms:modified>
</cp:coreProperties>
</file>