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3"/>
  </p:notesMasterIdLst>
  <p:sldIdLst>
    <p:sldId id="256" r:id="rId2"/>
    <p:sldId id="296" r:id="rId3"/>
    <p:sldId id="261" r:id="rId4"/>
    <p:sldId id="297" r:id="rId5"/>
    <p:sldId id="313" r:id="rId6"/>
    <p:sldId id="299" r:id="rId7"/>
    <p:sldId id="263" r:id="rId8"/>
    <p:sldId id="266" r:id="rId9"/>
    <p:sldId id="317" r:id="rId10"/>
    <p:sldId id="318" r:id="rId11"/>
    <p:sldId id="28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38"/>
    <p:restoredTop sz="93009"/>
  </p:normalViewPr>
  <p:slideViewPr>
    <p:cSldViewPr snapToGrid="0">
      <p:cViewPr varScale="1">
        <p:scale>
          <a:sx n="105" d="100"/>
          <a:sy n="105" d="100"/>
        </p:scale>
        <p:origin x="1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D5C32C-C32A-AA43-906E-F573206A9E13}" type="datetimeFigureOut">
              <a:rPr lang="tr-TR" smtClean="0"/>
              <a:t>22.01.2020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870C42-C760-FE42-9DE3-EDA54A2324D4}" type="slidenum">
              <a:rPr lang="tr-TR" smtClean="0"/>
              <a:t>‹#›</a:t>
            </a:fld>
            <a:endParaRPr lang="tr-TR"/>
          </a:p>
        </p:txBody>
      </p:sp>
    </p:spTree>
    <p:extLst>
      <p:ext uri="{BB962C8B-B14F-4D97-AF65-F5344CB8AC3E}">
        <p14:creationId xmlns:p14="http://schemas.microsoft.com/office/powerpoint/2010/main" val="124185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22.01.2020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22.01.2020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22.01.2020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22.01.2020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22.01.2020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22.01.2020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TAHIL TEKNOLOJİSİ</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2290694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447800" y="24063"/>
            <a:ext cx="8928992" cy="8072979"/>
          </a:xfrm>
        </p:spPr>
        <p:txBody>
          <a:bodyPr>
            <a:normAutofit/>
          </a:bodyPr>
          <a:lstStyle/>
          <a:p>
            <a:pPr algn="ctr">
              <a:lnSpc>
                <a:spcPct val="150000"/>
              </a:lnSpc>
              <a:tabLst>
                <a:tab pos="457200" algn="l"/>
              </a:tabLst>
            </a:pPr>
            <a:r>
              <a:rPr lang="tr-TR" sz="2400" b="1" dirty="0">
                <a:latin typeface="Arial" panose="020B0604020202020204" pitchFamily="34" charset="0"/>
                <a:ea typeface="Times New Roman"/>
                <a:cs typeface="Arial" panose="020B0604020202020204" pitchFamily="34" charset="0"/>
              </a:rPr>
              <a:t>FİZİKO-KİMYASAL (TEKNOLOJİK) </a:t>
            </a:r>
          </a:p>
          <a:p>
            <a:pPr algn="ctr">
              <a:lnSpc>
                <a:spcPct val="150000"/>
              </a:lnSpc>
              <a:tabLst>
                <a:tab pos="457200" algn="l"/>
              </a:tabLst>
            </a:pPr>
            <a:r>
              <a:rPr lang="tr-TR" sz="2400" b="1" dirty="0">
                <a:latin typeface="Arial" panose="020B0604020202020204" pitchFamily="34" charset="0"/>
                <a:ea typeface="Times New Roman"/>
                <a:cs typeface="Arial" panose="020B0604020202020204" pitchFamily="34" charset="0"/>
              </a:rPr>
              <a:t>KALİTE KRİTERLERİ</a:t>
            </a:r>
          </a:p>
          <a:p>
            <a:pPr algn="just">
              <a:lnSpc>
                <a:spcPct val="150000"/>
              </a:lnSpc>
              <a:tabLst>
                <a:tab pos="457200" algn="l"/>
              </a:tabLst>
            </a:pPr>
            <a:endParaRPr lang="tr-TR" sz="2400" b="1" dirty="0">
              <a:latin typeface="Arial" panose="020B0604020202020204" pitchFamily="34" charset="0"/>
              <a:ea typeface="Times New Roman"/>
              <a:cs typeface="Arial" panose="020B0604020202020204" pitchFamily="34" charset="0"/>
            </a:endParaRPr>
          </a:p>
          <a:p>
            <a:pPr marL="285750" indent="-285750">
              <a:lnSpc>
                <a:spcPct val="115000"/>
              </a:lnSpc>
              <a:spcAft>
                <a:spcPts val="1000"/>
              </a:spcAft>
              <a:buFont typeface="Wingdings" pitchFamily="2" charset="2"/>
              <a:buChar char="Ø"/>
            </a:pPr>
            <a:r>
              <a:rPr lang="tr-TR" sz="2400" dirty="0">
                <a:latin typeface="Arial" panose="020B0604020202020204" pitchFamily="34" charset="0"/>
                <a:ea typeface="Calibri"/>
                <a:cs typeface="Arial" panose="020B0604020202020204" pitchFamily="34" charset="0"/>
              </a:rPr>
              <a:t>Yaş ve Kuru Öz Değerleri</a:t>
            </a:r>
          </a:p>
          <a:p>
            <a:pPr marL="285750" indent="-285750">
              <a:lnSpc>
                <a:spcPct val="115000"/>
              </a:lnSpc>
              <a:spcAft>
                <a:spcPts val="1000"/>
              </a:spcAft>
              <a:buFont typeface="Wingdings" pitchFamily="2" charset="2"/>
              <a:buChar char="Ø"/>
            </a:pPr>
            <a:r>
              <a:rPr lang="tr-TR" sz="2400" dirty="0">
                <a:latin typeface="Arial" panose="020B0604020202020204" pitchFamily="34" charset="0"/>
                <a:ea typeface="Calibri"/>
                <a:cs typeface="Arial" panose="020B0604020202020204" pitchFamily="34" charset="0"/>
              </a:rPr>
              <a:t>Çökelme (</a:t>
            </a:r>
            <a:r>
              <a:rPr lang="tr-TR" sz="2400" dirty="0" err="1">
                <a:latin typeface="Arial" panose="020B0604020202020204" pitchFamily="34" charset="0"/>
                <a:ea typeface="Calibri"/>
                <a:cs typeface="Arial" panose="020B0604020202020204" pitchFamily="34" charset="0"/>
              </a:rPr>
              <a:t>Zeleny</a:t>
            </a:r>
            <a:r>
              <a:rPr lang="tr-TR" sz="2400" dirty="0">
                <a:latin typeface="Arial" panose="020B0604020202020204" pitchFamily="34" charset="0"/>
                <a:ea typeface="Calibri"/>
                <a:cs typeface="Arial" panose="020B0604020202020204" pitchFamily="34" charset="0"/>
              </a:rPr>
              <a:t> sedimantasyon) Testi Değerleri</a:t>
            </a:r>
          </a:p>
          <a:p>
            <a:pPr marL="285750" indent="-285750">
              <a:lnSpc>
                <a:spcPct val="115000"/>
              </a:lnSpc>
              <a:spcAft>
                <a:spcPts val="1000"/>
              </a:spcAft>
              <a:buFont typeface="Wingdings" pitchFamily="2" charset="2"/>
              <a:buChar char="Ø"/>
            </a:pPr>
            <a:r>
              <a:rPr lang="tr-TR" sz="2400" dirty="0" err="1">
                <a:latin typeface="Arial" panose="020B0604020202020204" pitchFamily="34" charset="0"/>
                <a:ea typeface="Calibri"/>
                <a:cs typeface="Arial" panose="020B0604020202020204" pitchFamily="34" charset="0"/>
              </a:rPr>
              <a:t>Farinografik</a:t>
            </a:r>
            <a:r>
              <a:rPr lang="tr-TR" sz="2400" dirty="0">
                <a:latin typeface="Arial" panose="020B0604020202020204" pitchFamily="34" charset="0"/>
                <a:ea typeface="Calibri"/>
                <a:cs typeface="Arial" panose="020B0604020202020204" pitchFamily="34" charset="0"/>
              </a:rPr>
              <a:t> Özellikler</a:t>
            </a:r>
          </a:p>
          <a:p>
            <a:pPr marL="285750" indent="-285750">
              <a:lnSpc>
                <a:spcPct val="115000"/>
              </a:lnSpc>
              <a:spcAft>
                <a:spcPts val="1000"/>
              </a:spcAft>
              <a:buFont typeface="Wingdings" pitchFamily="2" charset="2"/>
              <a:buChar char="Ø"/>
            </a:pPr>
            <a:r>
              <a:rPr lang="tr-TR" sz="2400" dirty="0" err="1">
                <a:latin typeface="Arial" panose="020B0604020202020204" pitchFamily="34" charset="0"/>
                <a:ea typeface="Calibri"/>
                <a:cs typeface="Arial" panose="020B0604020202020204" pitchFamily="34" charset="0"/>
              </a:rPr>
              <a:t>Ekstensografik</a:t>
            </a:r>
            <a:r>
              <a:rPr lang="tr-TR" sz="2400" dirty="0">
                <a:latin typeface="Arial" panose="020B0604020202020204" pitchFamily="34" charset="0"/>
                <a:ea typeface="Calibri"/>
                <a:cs typeface="Arial" panose="020B0604020202020204" pitchFamily="34" charset="0"/>
              </a:rPr>
              <a:t> Özellikler</a:t>
            </a:r>
          </a:p>
          <a:p>
            <a:pPr marL="285750" indent="-285750">
              <a:lnSpc>
                <a:spcPct val="115000"/>
              </a:lnSpc>
              <a:spcAft>
                <a:spcPts val="1000"/>
              </a:spcAft>
              <a:buFont typeface="Wingdings" pitchFamily="2" charset="2"/>
              <a:buChar char="Ø"/>
            </a:pPr>
            <a:r>
              <a:rPr lang="tr-TR" sz="2400" dirty="0">
                <a:latin typeface="Arial" panose="020B0604020202020204" pitchFamily="34" charset="0"/>
                <a:ea typeface="Calibri"/>
                <a:cs typeface="Arial" panose="020B0604020202020204" pitchFamily="34" charset="0"/>
              </a:rPr>
              <a:t>Düşme Sayısı (</a:t>
            </a:r>
            <a:r>
              <a:rPr lang="tr-TR" sz="2400" dirty="0" err="1">
                <a:latin typeface="Arial" panose="020B0604020202020204" pitchFamily="34" charset="0"/>
                <a:ea typeface="Calibri"/>
                <a:cs typeface="Arial" panose="020B0604020202020204" pitchFamily="34" charset="0"/>
              </a:rPr>
              <a:t>Falling</a:t>
            </a:r>
            <a:r>
              <a:rPr lang="tr-TR" sz="2400" dirty="0">
                <a:latin typeface="Arial" panose="020B0604020202020204" pitchFamily="34" charset="0"/>
                <a:ea typeface="Calibri"/>
                <a:cs typeface="Arial" panose="020B0604020202020204" pitchFamily="34" charset="0"/>
              </a:rPr>
              <a:t> </a:t>
            </a:r>
            <a:r>
              <a:rPr lang="tr-TR" sz="2400" dirty="0" err="1">
                <a:latin typeface="Arial" panose="020B0604020202020204" pitchFamily="34" charset="0"/>
                <a:ea typeface="Calibri"/>
                <a:cs typeface="Arial" panose="020B0604020202020204" pitchFamily="34" charset="0"/>
              </a:rPr>
              <a:t>Number</a:t>
            </a:r>
            <a:r>
              <a:rPr lang="tr-TR" sz="2400" dirty="0">
                <a:latin typeface="Arial" panose="020B0604020202020204" pitchFamily="34" charset="0"/>
                <a:ea typeface="Calibri"/>
                <a:cs typeface="Arial" panose="020B0604020202020204" pitchFamily="34" charset="0"/>
              </a:rPr>
              <a:t>) Değeri</a:t>
            </a:r>
          </a:p>
          <a:p>
            <a:pPr marL="285750" indent="-285750">
              <a:lnSpc>
                <a:spcPct val="115000"/>
              </a:lnSpc>
              <a:spcAft>
                <a:spcPts val="1000"/>
              </a:spcAft>
              <a:buFont typeface="Wingdings" pitchFamily="2" charset="2"/>
              <a:buChar char="Ø"/>
            </a:pPr>
            <a:r>
              <a:rPr lang="tr-TR" sz="2400" dirty="0">
                <a:latin typeface="Arial" panose="020B0604020202020204" pitchFamily="34" charset="0"/>
                <a:ea typeface="Calibri"/>
                <a:cs typeface="Arial" panose="020B0604020202020204" pitchFamily="34" charset="0"/>
              </a:rPr>
              <a:t>Ekmek Pişirme Denemeleri</a:t>
            </a:r>
          </a:p>
          <a:p>
            <a:pPr marL="285750" indent="-285750" algn="just">
              <a:lnSpc>
                <a:spcPct val="150000"/>
              </a:lnSpc>
              <a:buFont typeface="Wingdings" pitchFamily="2" charset="2"/>
              <a:buChar char="Ø"/>
              <a:tabLst>
                <a:tab pos="457200" algn="l"/>
              </a:tabLst>
            </a:pPr>
            <a:endParaRPr lang="tr-TR" sz="2400" dirty="0">
              <a:solidFill>
                <a:srgbClr val="FFFF00"/>
              </a:solidFill>
              <a:latin typeface="Comic Sans MS" pitchFamily="66" charset="0"/>
              <a:ea typeface="Times New Roman"/>
              <a:cs typeface="Times New Roman" pitchFamily="18" charset="0"/>
            </a:endParaRPr>
          </a:p>
          <a:p>
            <a:pPr marL="285750" indent="-285750">
              <a:buFont typeface="Arial" pitchFamily="34" charset="0"/>
              <a:buChar char="•"/>
            </a:pPr>
            <a:endParaRPr lang="tr-TR" sz="2400" dirty="0">
              <a:latin typeface="Comic Sans MS" pitchFamily="66" charset="0"/>
              <a:cs typeface="Times New Roman" pitchFamily="18" charset="0"/>
            </a:endParaRPr>
          </a:p>
        </p:txBody>
      </p:sp>
    </p:spTree>
    <p:extLst>
      <p:ext uri="{BB962C8B-B14F-4D97-AF65-F5344CB8AC3E}">
        <p14:creationId xmlns:p14="http://schemas.microsoft.com/office/powerpoint/2010/main" val="1346834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459422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108911" y="2778476"/>
            <a:ext cx="10017523" cy="4180620"/>
          </a:xfrm>
        </p:spPr>
        <p:txBody>
          <a:bodyPr>
            <a:normAutofit/>
          </a:bodyPr>
          <a:lstStyle/>
          <a:p>
            <a:pPr marL="457200" indent="-457200" algn="ctr">
              <a:buFont typeface="Wingdings" pitchFamily="2" charset="2"/>
              <a:buChar char="ü"/>
            </a:pPr>
            <a:r>
              <a:rPr lang="tr-TR" b="1" dirty="0">
                <a:latin typeface="Arial" panose="020B0604020202020204" pitchFamily="34" charset="0"/>
                <a:ea typeface="Calibri"/>
                <a:cs typeface="Arial" panose="020B0604020202020204" pitchFamily="34" charset="0"/>
              </a:rPr>
              <a:t>BOTANİKSEL KALİTE KRİTERLERİ</a:t>
            </a:r>
            <a:endParaRPr lang="tr-TR" b="1" dirty="0">
              <a:latin typeface="Arial" panose="020B0604020202020204" pitchFamily="34" charset="0"/>
              <a:cs typeface="Arial" panose="020B0604020202020204" pitchFamily="34" charset="0"/>
            </a:endParaRPr>
          </a:p>
          <a:p>
            <a:pPr marL="457200" indent="-457200" algn="ctr">
              <a:buFont typeface="Wingdings" pitchFamily="2" charset="2"/>
              <a:buChar char="ü"/>
            </a:pPr>
            <a:r>
              <a:rPr lang="tr-TR" b="1" dirty="0">
                <a:latin typeface="Arial" panose="020B0604020202020204" pitchFamily="34" charset="0"/>
                <a:ea typeface="Calibri"/>
                <a:cs typeface="Arial" panose="020B0604020202020204" pitchFamily="34" charset="0"/>
              </a:rPr>
              <a:t>FİZİKSEL KALİTE KRİTERLERİ</a:t>
            </a:r>
          </a:p>
          <a:p>
            <a:pPr marL="457200" indent="-457200" algn="ctr">
              <a:buFont typeface="Wingdings" pitchFamily="2" charset="2"/>
              <a:buChar char="ü"/>
            </a:pPr>
            <a:r>
              <a:rPr lang="tr-TR" b="1" dirty="0">
                <a:latin typeface="Arial" panose="020B0604020202020204" pitchFamily="34" charset="0"/>
                <a:ea typeface="Calibri"/>
                <a:cs typeface="Arial" panose="020B0604020202020204" pitchFamily="34" charset="0"/>
              </a:rPr>
              <a:t>KİMYASAL KALİTE KRİTERLERİ</a:t>
            </a:r>
          </a:p>
          <a:p>
            <a:pPr marL="457200" indent="-457200" algn="ctr">
              <a:buFont typeface="Wingdings" pitchFamily="2" charset="2"/>
              <a:buChar char="ü"/>
            </a:pPr>
            <a:r>
              <a:rPr lang="tr-TR" b="1" dirty="0">
                <a:latin typeface="Arial" panose="020B0604020202020204" pitchFamily="34" charset="0"/>
                <a:ea typeface="Calibri"/>
                <a:cs typeface="Arial" panose="020B0604020202020204" pitchFamily="34" charset="0"/>
              </a:rPr>
              <a:t>FİZİKO-KİMYASAL KALİTE KRİTERLERİ</a:t>
            </a:r>
          </a:p>
          <a:p>
            <a:pPr marL="285750" indent="-285750" algn="ctr">
              <a:buFont typeface="Arial" pitchFamily="34" charset="0"/>
              <a:buChar char="•"/>
            </a:pPr>
            <a:endParaRPr lang="tr-TR" b="1" dirty="0">
              <a:latin typeface="Arial" panose="020B0604020202020204" pitchFamily="34" charset="0"/>
              <a:ea typeface="Calibri"/>
              <a:cs typeface="Arial" panose="020B0604020202020204" pitchFamily="34" charset="0"/>
            </a:endParaRPr>
          </a:p>
          <a:p>
            <a:pPr algn="ctr">
              <a:lnSpc>
                <a:spcPct val="115000"/>
              </a:lnSpc>
              <a:spcAft>
                <a:spcPts val="1000"/>
              </a:spcAft>
            </a:pPr>
            <a:endParaRPr lang="tr-TR" b="1" dirty="0">
              <a:latin typeface="Comic Sans MS" pitchFamily="66" charset="0"/>
              <a:ea typeface="Calibri"/>
              <a:cs typeface="Times New Roman" pitchFamily="18" charset="0"/>
            </a:endParaRPr>
          </a:p>
        </p:txBody>
      </p:sp>
      <p:sp>
        <p:nvSpPr>
          <p:cNvPr id="5" name="Dikdörtgen 4">
            <a:extLst>
              <a:ext uri="{FF2B5EF4-FFF2-40B4-BE49-F238E27FC236}">
                <a16:creationId xmlns:a16="http://schemas.microsoft.com/office/drawing/2014/main" id="{3A5932DB-1D08-314A-9CAA-B8B0468E3D88}"/>
              </a:ext>
            </a:extLst>
          </p:cNvPr>
          <p:cNvSpPr/>
          <p:nvPr/>
        </p:nvSpPr>
        <p:spPr>
          <a:xfrm>
            <a:off x="3505652" y="1868637"/>
            <a:ext cx="5451172" cy="523220"/>
          </a:xfrm>
          <a:prstGeom prst="rect">
            <a:avLst/>
          </a:prstGeom>
          <a:noFill/>
        </p:spPr>
        <p:txBody>
          <a:bodyPr wrap="none" lIns="91440" tIns="45720" rIns="91440" bIns="45720">
            <a:spAutoFit/>
          </a:bodyPr>
          <a:lstStyle/>
          <a:p>
            <a:pPr algn="ctr"/>
            <a:r>
              <a:rPr lang="tr-TR"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ea typeface="Times New Roman"/>
                <a:cs typeface="Arial" panose="020B0604020202020204" pitchFamily="34" charset="0"/>
              </a:rPr>
              <a:t>BUĞDAY KALİTE KRİTERLERİ </a:t>
            </a:r>
            <a:endParaRPr lang="tr-TR"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94794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261872" y="1758696"/>
            <a:ext cx="9677400" cy="4770537"/>
          </a:xfrm>
        </p:spPr>
        <p:txBody>
          <a:bodyPr/>
          <a:lstStyle/>
          <a:p>
            <a:pPr marL="0" lvl="0" indent="0" algn="ctr">
              <a:buNone/>
            </a:pPr>
            <a:r>
              <a:rPr lang="tr-TR" b="1" dirty="0">
                <a:latin typeface="Arial" panose="020B0604020202020204" pitchFamily="34" charset="0"/>
                <a:cs typeface="Arial" panose="020B0604020202020204" pitchFamily="34" charset="0"/>
              </a:rPr>
              <a:t>BOTANİKSEL KALİTE KRİTERLERİ</a:t>
            </a:r>
          </a:p>
          <a:p>
            <a:pPr lvl="0" algn="ctr"/>
            <a:endParaRPr lang="tr-TR" dirty="0">
              <a:latin typeface="Arial" panose="020B0604020202020204" pitchFamily="34" charset="0"/>
              <a:cs typeface="Arial" panose="020B0604020202020204" pitchFamily="34" charset="0"/>
            </a:endParaRPr>
          </a:p>
          <a:p>
            <a:pPr marL="0" indent="0" algn="ctr">
              <a:buNone/>
            </a:pPr>
            <a:r>
              <a:rPr lang="tr-TR" sz="1800" i="1" u="sng" dirty="0" err="1">
                <a:latin typeface="Arial" panose="020B0604020202020204" pitchFamily="34" charset="0"/>
                <a:cs typeface="Arial" panose="020B0604020202020204" pitchFamily="34" charset="0"/>
              </a:rPr>
              <a:t>Triticum</a:t>
            </a:r>
            <a:r>
              <a:rPr lang="tr-TR" sz="1800" i="1" u="sng" dirty="0">
                <a:latin typeface="Arial" panose="020B0604020202020204" pitchFamily="34" charset="0"/>
                <a:cs typeface="Arial" panose="020B0604020202020204" pitchFamily="34" charset="0"/>
              </a:rPr>
              <a:t> </a:t>
            </a:r>
            <a:r>
              <a:rPr lang="tr-TR" sz="1800" i="1" u="sng" dirty="0" err="1">
                <a:latin typeface="Arial" panose="020B0604020202020204" pitchFamily="34" charset="0"/>
                <a:cs typeface="Arial" panose="020B0604020202020204" pitchFamily="34" charset="0"/>
              </a:rPr>
              <a:t>aestivum</a:t>
            </a:r>
            <a:r>
              <a:rPr lang="tr-TR" sz="1800" u="sng" dirty="0">
                <a:latin typeface="Arial" panose="020B0604020202020204" pitchFamily="34" charset="0"/>
                <a:cs typeface="Arial" panose="020B0604020202020204" pitchFamily="34" charset="0"/>
              </a:rPr>
              <a:t> (ekmeklik buğday) </a:t>
            </a:r>
            <a:endParaRPr lang="tr-TR" sz="1800" dirty="0">
              <a:latin typeface="Arial" panose="020B0604020202020204" pitchFamily="34" charset="0"/>
              <a:cs typeface="Arial" panose="020B0604020202020204" pitchFamily="34" charset="0"/>
            </a:endParaRPr>
          </a:p>
          <a:p>
            <a:pPr marL="0" indent="0" algn="ctr">
              <a:buNone/>
            </a:pPr>
            <a:r>
              <a:rPr lang="tr-TR" sz="1800" i="1" u="sng" dirty="0" err="1">
                <a:latin typeface="Arial" panose="020B0604020202020204" pitchFamily="34" charset="0"/>
                <a:cs typeface="Arial" panose="020B0604020202020204" pitchFamily="34" charset="0"/>
              </a:rPr>
              <a:t>Triticum</a:t>
            </a:r>
            <a:r>
              <a:rPr lang="tr-TR" sz="1800" i="1" u="sng" dirty="0">
                <a:latin typeface="Arial" panose="020B0604020202020204" pitchFamily="34" charset="0"/>
                <a:cs typeface="Arial" panose="020B0604020202020204" pitchFamily="34" charset="0"/>
              </a:rPr>
              <a:t> </a:t>
            </a:r>
            <a:r>
              <a:rPr lang="tr-TR" sz="1800" i="1" u="sng" dirty="0" err="1">
                <a:latin typeface="Arial" panose="020B0604020202020204" pitchFamily="34" charset="0"/>
                <a:cs typeface="Arial" panose="020B0604020202020204" pitchFamily="34" charset="0"/>
              </a:rPr>
              <a:t>compactum</a:t>
            </a:r>
            <a:r>
              <a:rPr lang="tr-TR" sz="1800" u="sng" dirty="0">
                <a:latin typeface="Arial" panose="020B0604020202020204" pitchFamily="34" charset="0"/>
                <a:cs typeface="Arial" panose="020B0604020202020204" pitchFamily="34" charset="0"/>
              </a:rPr>
              <a:t> (bisküvilik buğdaylar)</a:t>
            </a:r>
          </a:p>
          <a:p>
            <a:pPr marL="0" indent="0" algn="ctr">
              <a:buNone/>
            </a:pPr>
            <a:r>
              <a:rPr lang="tr-TR" sz="1800" i="1" u="sng" dirty="0" err="1">
                <a:latin typeface="Arial" panose="020B0604020202020204" pitchFamily="34" charset="0"/>
                <a:cs typeface="Arial" panose="020B0604020202020204" pitchFamily="34" charset="0"/>
              </a:rPr>
              <a:t>Triticum</a:t>
            </a:r>
            <a:r>
              <a:rPr lang="tr-TR" sz="1800" i="1" u="sng" dirty="0">
                <a:latin typeface="Arial" panose="020B0604020202020204" pitchFamily="34" charset="0"/>
                <a:cs typeface="Arial" panose="020B0604020202020204" pitchFamily="34" charset="0"/>
              </a:rPr>
              <a:t> durum</a:t>
            </a:r>
            <a:r>
              <a:rPr lang="tr-TR" sz="1800" u="sng" dirty="0">
                <a:latin typeface="Arial" panose="020B0604020202020204" pitchFamily="34" charset="0"/>
                <a:cs typeface="Arial" panose="020B0604020202020204" pitchFamily="34" charset="0"/>
              </a:rPr>
              <a:t> (makarnalık buğdaylar)</a:t>
            </a:r>
            <a:endParaRPr lang="tr-TR" sz="1800" dirty="0">
              <a:latin typeface="Arial" panose="020B0604020202020204" pitchFamily="34" charset="0"/>
              <a:cs typeface="Arial" panose="020B0604020202020204" pitchFamily="34" charset="0"/>
            </a:endParaRPr>
          </a:p>
          <a:p>
            <a:pPr marL="0" indent="0">
              <a:buNone/>
            </a:pPr>
            <a:endParaRPr lang="tr-TR" dirty="0">
              <a:latin typeface="Comic Sans MS" pitchFamily="66" charset="0"/>
            </a:endParaRPr>
          </a:p>
        </p:txBody>
      </p:sp>
    </p:spTree>
    <p:extLst>
      <p:ext uri="{BB962C8B-B14F-4D97-AF65-F5344CB8AC3E}">
        <p14:creationId xmlns:p14="http://schemas.microsoft.com/office/powerpoint/2010/main" val="3699073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447800" y="152400"/>
            <a:ext cx="8928992" cy="8038611"/>
          </a:xfrm>
        </p:spPr>
        <p:txBody>
          <a:bodyPr/>
          <a:lstStyle/>
          <a:p>
            <a:pPr algn="ctr">
              <a:lnSpc>
                <a:spcPct val="150000"/>
              </a:lnSpc>
              <a:tabLst>
                <a:tab pos="457200" algn="l"/>
              </a:tabLst>
            </a:pPr>
            <a:r>
              <a:rPr lang="tr-TR" b="1" dirty="0">
                <a:latin typeface="Arial" panose="020B0604020202020204" pitchFamily="34" charset="0"/>
                <a:ea typeface="Times New Roman"/>
                <a:cs typeface="Arial" panose="020B0604020202020204" pitchFamily="34" charset="0"/>
              </a:rPr>
              <a:t>FİZİKSEL KALİTE KRİTERLERİ</a:t>
            </a:r>
          </a:p>
          <a:p>
            <a:pPr algn="just">
              <a:lnSpc>
                <a:spcPct val="150000"/>
              </a:lnSpc>
              <a:tabLst>
                <a:tab pos="457200" algn="l"/>
              </a:tabLst>
            </a:pPr>
            <a:endParaRPr lang="tr-TR" b="1" dirty="0">
              <a:latin typeface="Arial" panose="020B0604020202020204" pitchFamily="34" charset="0"/>
              <a:ea typeface="Times New Roman"/>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Buğdayın hektolitre ağırlığı</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Tane iriliği ve tane şekli</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Bin tane ağırlığı</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Tane sertliği</a:t>
            </a:r>
          </a:p>
          <a:p>
            <a:pPr marL="285750" indent="-285750">
              <a:lnSpc>
                <a:spcPct val="115000"/>
              </a:lnSpc>
              <a:spcAft>
                <a:spcPts val="1000"/>
              </a:spcAft>
              <a:buFont typeface="Wingdings" pitchFamily="2" charset="2"/>
              <a:buChar char="Ø"/>
            </a:pPr>
            <a:r>
              <a:rPr lang="tr-TR" dirty="0">
                <a:latin typeface="Arial" panose="020B0604020202020204" pitchFamily="34" charset="0"/>
                <a:ea typeface="Calibri"/>
                <a:cs typeface="Arial" panose="020B0604020202020204" pitchFamily="34" charset="0"/>
              </a:rPr>
              <a:t>Zarar görmüş taneler</a:t>
            </a: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Yabancı madde miktarı</a:t>
            </a:r>
          </a:p>
          <a:p>
            <a:pPr marL="285750" indent="-285750">
              <a:lnSpc>
                <a:spcPct val="115000"/>
              </a:lnSpc>
              <a:spcAft>
                <a:spcPts val="1000"/>
              </a:spcAft>
              <a:buFont typeface="Wingdings" pitchFamily="2" charset="2"/>
              <a:buChar char="Ø"/>
            </a:pPr>
            <a:r>
              <a:rPr lang="tr-TR" dirty="0">
                <a:latin typeface="Arial" panose="020B0604020202020204" pitchFamily="34" charset="0"/>
                <a:ea typeface="Calibri"/>
                <a:cs typeface="Arial" panose="020B0604020202020204" pitchFamily="34" charset="0"/>
              </a:rPr>
              <a:t>Renk</a:t>
            </a:r>
          </a:p>
          <a:p>
            <a:pPr marL="285750" indent="-285750">
              <a:lnSpc>
                <a:spcPct val="115000"/>
              </a:lnSpc>
              <a:spcAft>
                <a:spcPts val="1000"/>
              </a:spcAft>
              <a:buFont typeface="Wingdings" pitchFamily="2" charset="2"/>
              <a:buChar char="Ø"/>
            </a:pPr>
            <a:r>
              <a:rPr lang="tr-TR" dirty="0">
                <a:latin typeface="Arial" panose="020B0604020202020204" pitchFamily="34" charset="0"/>
                <a:ea typeface="Calibri"/>
                <a:cs typeface="Arial" panose="020B0604020202020204" pitchFamily="34" charset="0"/>
              </a:rPr>
              <a:t>Öğütme kabiliyeti</a:t>
            </a:r>
          </a:p>
          <a:p>
            <a:pPr marL="285750" indent="-285750" algn="just">
              <a:lnSpc>
                <a:spcPct val="150000"/>
              </a:lnSpc>
              <a:buFont typeface="Wingdings" pitchFamily="2" charset="2"/>
              <a:buChar char="Ø"/>
              <a:tabLst>
                <a:tab pos="457200" algn="l"/>
              </a:tabLst>
            </a:pPr>
            <a:endParaRPr lang="tr-TR" dirty="0">
              <a:solidFill>
                <a:srgbClr val="FFFF00"/>
              </a:solidFill>
              <a:latin typeface="Comic Sans MS" pitchFamily="66" charset="0"/>
              <a:ea typeface="Times New Roman"/>
              <a:cs typeface="Times New Roman" pitchFamily="18" charset="0"/>
            </a:endParaRPr>
          </a:p>
          <a:p>
            <a:pPr marL="285750" indent="-285750">
              <a:buFont typeface="Arial" pitchFamily="34" charset="0"/>
              <a:buChar char="•"/>
            </a:pPr>
            <a:endParaRPr lang="tr-TR" dirty="0">
              <a:latin typeface="Comic Sans MS" pitchFamily="66" charset="0"/>
              <a:cs typeface="Times New Roman" pitchFamily="18" charset="0"/>
            </a:endParaRPr>
          </a:p>
        </p:txBody>
      </p:sp>
    </p:spTree>
    <p:extLst>
      <p:ext uri="{BB962C8B-B14F-4D97-AF65-F5344CB8AC3E}">
        <p14:creationId xmlns:p14="http://schemas.microsoft.com/office/powerpoint/2010/main" val="78624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280416" y="1764298"/>
            <a:ext cx="11582400" cy="5093702"/>
          </a:xfrm>
        </p:spPr>
        <p:txBody>
          <a:bodyPr>
            <a:normAutofit/>
          </a:bodyPr>
          <a:lstStyle/>
          <a:p>
            <a:pPr marL="179388" lvl="2" algn="just"/>
            <a:r>
              <a:rPr lang="tr-TR" sz="2000" b="1" u="sng" dirty="0">
                <a:solidFill>
                  <a:schemeClr val="tx1"/>
                </a:solidFill>
                <a:latin typeface="Arial" panose="020B0604020202020204" pitchFamily="34" charset="0"/>
                <a:cs typeface="Arial" panose="020B0604020202020204" pitchFamily="34" charset="0"/>
              </a:rPr>
              <a:t>Buğdayın hektolitre ağırlığı</a:t>
            </a:r>
            <a:r>
              <a:rPr lang="tr-TR" sz="2000" dirty="0">
                <a:solidFill>
                  <a:schemeClr val="tx1"/>
                </a:solidFill>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100 L buğdayın kg cinsinden ağırlığına hektolitre ağırlığı adı verilir. Birimi kg/</a:t>
            </a:r>
            <a:r>
              <a:rPr lang="tr-TR" sz="2000" dirty="0" err="1">
                <a:latin typeface="Arial" panose="020B0604020202020204" pitchFamily="34" charset="0"/>
                <a:cs typeface="Arial" panose="020B0604020202020204" pitchFamily="34" charset="0"/>
              </a:rPr>
              <a:t>hL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dir</a:t>
            </a:r>
            <a:r>
              <a:rPr lang="tr-TR" sz="2000" dirty="0">
                <a:latin typeface="Arial" panose="020B0604020202020204" pitchFamily="34" charset="0"/>
                <a:cs typeface="Arial" panose="020B0604020202020204" pitchFamily="34" charset="0"/>
              </a:rPr>
              <a:t>. HL ağırlığına tanenin dolgunluğu, yoğunluğu, şekli, büyüklüğü, homojenliği ve yabancı madde miktarı etki eder. </a:t>
            </a:r>
          </a:p>
          <a:p>
            <a:pPr marL="179388" lvl="2" algn="just"/>
            <a:r>
              <a:rPr lang="tr-TR" sz="2000" dirty="0">
                <a:latin typeface="Arial" panose="020B0604020202020204" pitchFamily="34" charset="0"/>
                <a:cs typeface="Arial" panose="020B0604020202020204" pitchFamily="34" charset="0"/>
              </a:rPr>
              <a:t>*Değer ne kadar yüksek olursa; o buğdaydan elde edilecek, aynı kül değerine sahip un veriminin o kadar fazla olması beklenir.</a:t>
            </a:r>
          </a:p>
          <a:p>
            <a:pPr marL="522288" lvl="2" indent="-342900" algn="just">
              <a:buFont typeface="+mj-lt"/>
              <a:buAutoNum type="arabicPeriod"/>
            </a:pPr>
            <a:endParaRPr lang="tr-TR" sz="2000" dirty="0">
              <a:latin typeface="Arial" panose="020B0604020202020204" pitchFamily="34" charset="0"/>
              <a:cs typeface="Arial" panose="020B0604020202020204" pitchFamily="34" charset="0"/>
            </a:endParaRPr>
          </a:p>
          <a:p>
            <a:pPr marL="179388" lvl="2" algn="just"/>
            <a:r>
              <a:rPr lang="tr-TR" sz="2000" dirty="0">
                <a:latin typeface="Arial" panose="020B0604020202020204" pitchFamily="34" charset="0"/>
                <a:cs typeface="Arial" panose="020B0604020202020204" pitchFamily="34" charset="0"/>
              </a:rPr>
              <a:t>Genel olarak hektolitre ağırlığı fazla olan buğdaylar üstün değerli olarak kabul edilmekte olup, bunların un verimleri de yüksektir. Makarnalık buğdaylar ekmeklik buğdaylara, yazlık çeşitler kışlıklara, iç bölgelerde yetişenler sahilde yetişenlere oranla daha yüksek hektolitre ağırlığına sahiptirler.</a:t>
            </a:r>
          </a:p>
          <a:p>
            <a:endParaRPr lang="tr-TR" dirty="0">
              <a:latin typeface="Comic Sans MS" pitchFamily="66" charset="0"/>
            </a:endParaRPr>
          </a:p>
        </p:txBody>
      </p:sp>
      <p:sp>
        <p:nvSpPr>
          <p:cNvPr id="4" name="Dikdörtgen 3">
            <a:extLst>
              <a:ext uri="{FF2B5EF4-FFF2-40B4-BE49-F238E27FC236}">
                <a16:creationId xmlns:a16="http://schemas.microsoft.com/office/drawing/2014/main" id="{934035A0-493F-234E-8426-BD425AF8C8F5}"/>
              </a:ext>
            </a:extLst>
          </p:cNvPr>
          <p:cNvSpPr/>
          <p:nvPr/>
        </p:nvSpPr>
        <p:spPr>
          <a:xfrm>
            <a:off x="3475530" y="609600"/>
            <a:ext cx="5977149" cy="569387"/>
          </a:xfrm>
          <a:prstGeom prst="rect">
            <a:avLst/>
          </a:prstGeom>
        </p:spPr>
        <p:txBody>
          <a:bodyPr wrap="none">
            <a:spAutoFit/>
          </a:bodyPr>
          <a:lstStyle/>
          <a:p>
            <a:pPr algn="ctr"/>
            <a:r>
              <a:rPr lang="tr-TR" sz="3100" b="1" dirty="0">
                <a:latin typeface="Arial" panose="020B0604020202020204" pitchFamily="34" charset="0"/>
                <a:cs typeface="Arial" panose="020B0604020202020204" pitchFamily="34" charset="0"/>
              </a:rPr>
              <a:t>FİZİKSEL KALİTE KRİTERLERİ</a:t>
            </a:r>
          </a:p>
        </p:txBody>
      </p:sp>
    </p:spTree>
    <p:extLst>
      <p:ext uri="{BB962C8B-B14F-4D97-AF65-F5344CB8AC3E}">
        <p14:creationId xmlns:p14="http://schemas.microsoft.com/office/powerpoint/2010/main" val="1027597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3"/>
          </p:nvPr>
        </p:nvSpPr>
        <p:spPr>
          <a:xfrm>
            <a:off x="304800" y="1579632"/>
            <a:ext cx="11079480" cy="5278368"/>
          </a:xfrm>
        </p:spPr>
        <p:txBody>
          <a:bodyPr>
            <a:normAutofit/>
          </a:bodyPr>
          <a:lstStyle/>
          <a:p>
            <a:pPr marL="179388" lvl="2" algn="just">
              <a:buClr>
                <a:srgbClr val="4A5A7A"/>
              </a:buClr>
            </a:pPr>
            <a:r>
              <a:rPr lang="tr-TR" sz="2000" b="1" u="sng" dirty="0">
                <a:solidFill>
                  <a:schemeClr val="tx1"/>
                </a:solidFill>
                <a:latin typeface="Arial" panose="020B0604020202020204" pitchFamily="34" charset="0"/>
                <a:cs typeface="Arial" panose="020B0604020202020204" pitchFamily="34" charset="0"/>
              </a:rPr>
              <a:t>Tane iriliği ve tane şekli</a:t>
            </a:r>
            <a:r>
              <a:rPr lang="tr-TR" sz="2000" dirty="0">
                <a:solidFill>
                  <a:schemeClr val="tx1"/>
                </a:solidFill>
                <a:latin typeface="Arial" panose="020B0604020202020204" pitchFamily="34" charset="0"/>
                <a:cs typeface="Arial" panose="020B0604020202020204" pitchFamily="34" charset="0"/>
              </a:rPr>
              <a:t>: Un verimini tahmin etmede kullanılan önemli bir kriterdir. Bu amaçla 50 </a:t>
            </a:r>
            <a:r>
              <a:rPr lang="tr-TR" sz="2000" dirty="0" err="1">
                <a:solidFill>
                  <a:schemeClr val="tx1"/>
                </a:solidFill>
                <a:latin typeface="Arial" panose="020B0604020202020204" pitchFamily="34" charset="0"/>
                <a:cs typeface="Arial" panose="020B0604020202020204" pitchFamily="34" charset="0"/>
              </a:rPr>
              <a:t>g’lık</a:t>
            </a:r>
            <a:r>
              <a:rPr lang="tr-TR" sz="2000" dirty="0">
                <a:solidFill>
                  <a:schemeClr val="tx1"/>
                </a:solidFill>
                <a:latin typeface="Arial" panose="020B0604020202020204" pitchFamily="34" charset="0"/>
                <a:cs typeface="Arial" panose="020B0604020202020204" pitchFamily="34" charset="0"/>
              </a:rPr>
              <a:t> buğday örneği 2,2 mm-2,5mm ve 2,8 mm elek delik çaplarına sahip 3 katlı bir elekten geçirilerek tane iriliği belirlenir.</a:t>
            </a:r>
          </a:p>
          <a:p>
            <a:pPr marL="522288" lvl="2" indent="-342900" algn="just">
              <a:buClr>
                <a:srgbClr val="4A5A7A"/>
              </a:buClr>
              <a:buFont typeface="+mj-lt"/>
              <a:buAutoNum type="arabicPeriod"/>
            </a:pPr>
            <a:endParaRPr lang="tr-TR" sz="2000" dirty="0">
              <a:solidFill>
                <a:schemeClr val="tx1"/>
              </a:solidFill>
              <a:latin typeface="Arial" panose="020B0604020202020204" pitchFamily="34" charset="0"/>
              <a:cs typeface="Arial" panose="020B0604020202020204" pitchFamily="34" charset="0"/>
            </a:endParaRPr>
          </a:p>
          <a:p>
            <a:pPr marL="179388" lvl="2" algn="just">
              <a:buClr>
                <a:srgbClr val="4A5A7A"/>
              </a:buClr>
            </a:pPr>
            <a:r>
              <a:rPr lang="tr-TR" sz="2000" b="1" u="sng" dirty="0">
                <a:solidFill>
                  <a:schemeClr val="tx1"/>
                </a:solidFill>
                <a:latin typeface="Arial" panose="020B0604020202020204" pitchFamily="34" charset="0"/>
                <a:cs typeface="Arial" panose="020B0604020202020204" pitchFamily="34" charset="0"/>
              </a:rPr>
              <a:t>Bin tane ağırlığı</a:t>
            </a:r>
            <a:r>
              <a:rPr lang="tr-TR" sz="2000" dirty="0">
                <a:solidFill>
                  <a:schemeClr val="tx1"/>
                </a:solidFill>
                <a:latin typeface="Arial" panose="020B0604020202020204" pitchFamily="34" charset="0"/>
                <a:cs typeface="Arial" panose="020B0604020202020204" pitchFamily="34" charset="0"/>
              </a:rPr>
              <a:t>: 1000 adet buğday tanesinin gram cinsinden ağırlığıdır. 20 g buğday tartılır daha sonra kaç tane olduğu sayılarak basit bir orantıyla bin tane ağırlığı hesaplanır. Tanenin yoğunluğu ve iriliği bin tane ağırlığını etkiler. Sonuçlar kuru madde üzerinden verilir. Ülkemizde yetiştirilen buğdayların bin tane ağırlıkları 20-65 gram olup, genellikle bu değer ekmeklik buğdaylarda 27-35 gram, makarnalıklarda ise 30-65 gram sınırları arasında değişir.</a:t>
            </a:r>
          </a:p>
          <a:p>
            <a:pPr marL="179388" lvl="2" algn="just">
              <a:buClr>
                <a:srgbClr val="4A5A7A"/>
              </a:buClr>
            </a:pPr>
            <a:endParaRPr lang="tr-TR" sz="2000" dirty="0">
              <a:solidFill>
                <a:schemeClr val="tx1"/>
              </a:solidFill>
              <a:latin typeface="Arial" panose="020B0604020202020204" pitchFamily="34" charset="0"/>
              <a:cs typeface="Arial" panose="020B0604020202020204" pitchFamily="34" charset="0"/>
            </a:endParaRPr>
          </a:p>
          <a:p>
            <a:pPr marL="179388" lvl="2" algn="just">
              <a:buClr>
                <a:srgbClr val="4A5A7A"/>
              </a:buClr>
            </a:pPr>
            <a:endParaRPr lang="tr-TR" sz="1500" dirty="0">
              <a:solidFill>
                <a:schemeClr val="tx1"/>
              </a:solidFill>
              <a:latin typeface="Comic Sans MS" pitchFamily="66" charset="0"/>
            </a:endParaRPr>
          </a:p>
          <a:p>
            <a:pPr lvl="0">
              <a:buClr>
                <a:srgbClr val="838995"/>
              </a:buClr>
            </a:pPr>
            <a:endParaRPr lang="tr-TR" sz="1700" dirty="0">
              <a:latin typeface="Comic Sans MS" pitchFamily="66" charset="0"/>
            </a:endParaRPr>
          </a:p>
          <a:p>
            <a:endParaRPr lang="tr-TR" dirty="0"/>
          </a:p>
        </p:txBody>
      </p:sp>
      <p:sp>
        <p:nvSpPr>
          <p:cNvPr id="4" name="Unvan 3">
            <a:extLst>
              <a:ext uri="{FF2B5EF4-FFF2-40B4-BE49-F238E27FC236}">
                <a16:creationId xmlns:a16="http://schemas.microsoft.com/office/drawing/2014/main" id="{FD2277DB-9D02-AA4F-8D4E-1A0C30CB7032}"/>
              </a:ext>
            </a:extLst>
          </p:cNvPr>
          <p:cNvSpPr>
            <a:spLocks noGrp="1"/>
          </p:cNvSpPr>
          <p:nvPr>
            <p:ph type="title"/>
          </p:nvPr>
        </p:nvSpPr>
        <p:spPr>
          <a:xfrm>
            <a:off x="1019829" y="0"/>
            <a:ext cx="10364451" cy="1596177"/>
          </a:xfrm>
          <a:prstGeom prst="rect">
            <a:avLst/>
          </a:prstGeom>
        </p:spPr>
        <p:txBody>
          <a:bodyPr wrap="none">
            <a:spAutoFit/>
          </a:bodyPr>
          <a:lstStyle/>
          <a:p>
            <a:pPr algn="ctr"/>
            <a:r>
              <a:rPr lang="tr-TR" sz="3100" b="1" dirty="0">
                <a:latin typeface="Arial" panose="020B0604020202020204" pitchFamily="34" charset="0"/>
                <a:cs typeface="Arial" panose="020B0604020202020204" pitchFamily="34" charset="0"/>
              </a:rPr>
              <a:t>FİZİKSEL KALİTE KRİTERLERİ</a:t>
            </a:r>
          </a:p>
        </p:txBody>
      </p:sp>
    </p:spTree>
    <p:extLst>
      <p:ext uri="{BB962C8B-B14F-4D97-AF65-F5344CB8AC3E}">
        <p14:creationId xmlns:p14="http://schemas.microsoft.com/office/powerpoint/2010/main" val="3730455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600455" y="449789"/>
            <a:ext cx="10969753" cy="4909036"/>
          </a:xfrm>
        </p:spPr>
        <p:txBody>
          <a:bodyPr anchor="ctr">
            <a:normAutofit/>
          </a:bodyPr>
          <a:lstStyle/>
          <a:p>
            <a:pPr marL="0" lvl="2" indent="0" algn="just">
              <a:buNone/>
            </a:pPr>
            <a:r>
              <a:rPr lang="tr-TR" sz="1800" b="1" u="sng" dirty="0">
                <a:solidFill>
                  <a:schemeClr val="tx1"/>
                </a:solidFill>
                <a:latin typeface="Arial" panose="020B0604020202020204" pitchFamily="34" charset="0"/>
                <a:cs typeface="Arial" panose="020B0604020202020204" pitchFamily="34" charset="0"/>
              </a:rPr>
              <a:t>Tane sertliği</a:t>
            </a:r>
            <a:r>
              <a:rPr lang="tr-TR" sz="1800" dirty="0">
                <a:solidFill>
                  <a:schemeClr val="tx1"/>
                </a:solidFill>
                <a:latin typeface="Arial" panose="020B0604020202020204" pitchFamily="34" charset="0"/>
                <a:cs typeface="Arial" panose="020B0604020202020204" pitchFamily="34" charset="0"/>
              </a:rPr>
              <a:t>:</a:t>
            </a:r>
            <a:endParaRPr lang="tr-TR" sz="1800" dirty="0">
              <a:latin typeface="Comic Sans MS" pitchFamily="66" charset="0"/>
            </a:endParaRPr>
          </a:p>
          <a:p>
            <a:pPr algn="just"/>
            <a:r>
              <a:rPr lang="tr-TR" sz="1800" b="0" dirty="0">
                <a:latin typeface="Arial" panose="020B0604020202020204" pitchFamily="34" charset="0"/>
                <a:cs typeface="Arial" panose="020B0604020202020204" pitchFamily="34" charset="0"/>
              </a:rPr>
              <a:t>Buğdayların sertliklerini tespit etmede </a:t>
            </a:r>
            <a:r>
              <a:rPr lang="tr-TR" sz="1800" dirty="0" err="1">
                <a:latin typeface="Arial" panose="020B0604020202020204" pitchFamily="34" charset="0"/>
                <a:cs typeface="Arial" panose="020B0604020202020204" pitchFamily="34" charset="0"/>
              </a:rPr>
              <a:t>Grobecker</a:t>
            </a:r>
            <a:r>
              <a:rPr lang="tr-TR" sz="1800" b="0" dirty="0">
                <a:latin typeface="Arial" panose="020B0604020202020204" pitchFamily="34" charset="0"/>
                <a:cs typeface="Arial" panose="020B0604020202020204" pitchFamily="34" charset="0"/>
              </a:rPr>
              <a:t> adı verilen cihazlar kullanılır. </a:t>
            </a:r>
            <a:r>
              <a:rPr lang="tr-TR" sz="1800" b="0" dirty="0" err="1">
                <a:latin typeface="Arial" panose="020B0604020202020204" pitchFamily="34" charset="0"/>
                <a:cs typeface="Arial" panose="020B0604020202020204" pitchFamily="34" charset="0"/>
              </a:rPr>
              <a:t>Grobecker</a:t>
            </a:r>
            <a:r>
              <a:rPr lang="tr-TR" sz="1800" b="0" dirty="0">
                <a:latin typeface="Arial" panose="020B0604020202020204" pitchFamily="34" charset="0"/>
                <a:cs typeface="Arial" panose="020B0604020202020204" pitchFamily="34" charset="0"/>
              </a:rPr>
              <a:t> buğday tanesini tam ortadan ikiye böler ve görsel olarak sertlik tespit edilir. </a:t>
            </a:r>
          </a:p>
          <a:p>
            <a:pPr algn="just"/>
            <a:r>
              <a:rPr lang="tr-TR" sz="1800" b="0" dirty="0">
                <a:latin typeface="Arial" panose="020B0604020202020204" pitchFamily="34" charset="0"/>
                <a:cs typeface="Arial" panose="020B0604020202020204" pitchFamily="34" charset="0"/>
              </a:rPr>
              <a:t>Sonuçta buğday tanesi </a:t>
            </a:r>
            <a:r>
              <a:rPr lang="tr-TR" sz="1800" dirty="0">
                <a:latin typeface="Arial" panose="020B0604020202020204" pitchFamily="34" charset="0"/>
                <a:cs typeface="Arial" panose="020B0604020202020204" pitchFamily="34" charset="0"/>
              </a:rPr>
              <a:t>camsı=sert</a:t>
            </a:r>
            <a:r>
              <a:rPr lang="tr-TR" sz="1800" b="0" dirty="0">
                <a:latin typeface="Arial" panose="020B0604020202020204" pitchFamily="34" charset="0"/>
                <a:cs typeface="Arial" panose="020B0604020202020204" pitchFamily="34" charset="0"/>
              </a:rPr>
              <a:t>, </a:t>
            </a:r>
            <a:r>
              <a:rPr lang="tr-TR" sz="1800" dirty="0">
                <a:latin typeface="Arial" panose="020B0604020202020204" pitchFamily="34" charset="0"/>
                <a:cs typeface="Arial" panose="020B0604020202020204" pitchFamily="34" charset="0"/>
              </a:rPr>
              <a:t>unsu=yumuşak </a:t>
            </a:r>
            <a:r>
              <a:rPr lang="tr-TR" sz="1800" b="0" dirty="0">
                <a:latin typeface="Arial" panose="020B0604020202020204" pitchFamily="34" charset="0"/>
                <a:cs typeface="Arial" panose="020B0604020202020204" pitchFamily="34" charset="0"/>
              </a:rPr>
              <a:t>ve </a:t>
            </a:r>
            <a:r>
              <a:rPr lang="tr-TR" sz="1800" dirty="0">
                <a:latin typeface="Arial" panose="020B0604020202020204" pitchFamily="34" charset="0"/>
                <a:cs typeface="Arial" panose="020B0604020202020204" pitchFamily="34" charset="0"/>
              </a:rPr>
              <a:t>dönmeli</a:t>
            </a:r>
            <a:r>
              <a:rPr lang="tr-TR" sz="1800" b="0" dirty="0">
                <a:latin typeface="Arial" panose="020B0604020202020204" pitchFamily="34" charset="0"/>
                <a:cs typeface="Arial" panose="020B0604020202020204" pitchFamily="34" charset="0"/>
              </a:rPr>
              <a:t> olmak üzere 3 gruba ayrılır. </a:t>
            </a:r>
          </a:p>
          <a:p>
            <a:pPr algn="just"/>
            <a:endParaRPr lang="tr-TR" b="0" dirty="0">
              <a:latin typeface="Arial" panose="020B0604020202020204" pitchFamily="34" charset="0"/>
              <a:cs typeface="Arial" panose="020B0604020202020204" pitchFamily="34" charset="0"/>
            </a:endParaRPr>
          </a:p>
          <a:p>
            <a:endParaRPr lang="tr-TR" dirty="0">
              <a:latin typeface="Comic Sans MS" pitchFamily="66" charset="0"/>
            </a:endParaRPr>
          </a:p>
        </p:txBody>
      </p:sp>
      <p:sp>
        <p:nvSpPr>
          <p:cNvPr id="5" name="Unvan 3">
            <a:extLst>
              <a:ext uri="{FF2B5EF4-FFF2-40B4-BE49-F238E27FC236}">
                <a16:creationId xmlns:a16="http://schemas.microsoft.com/office/drawing/2014/main" id="{8ECC9BDB-21D6-7040-A2A3-4ABCF0746FD8}"/>
              </a:ext>
            </a:extLst>
          </p:cNvPr>
          <p:cNvSpPr>
            <a:spLocks noGrp="1"/>
          </p:cNvSpPr>
          <p:nvPr>
            <p:ph type="title"/>
          </p:nvPr>
        </p:nvSpPr>
        <p:spPr>
          <a:xfrm>
            <a:off x="1011311" y="0"/>
            <a:ext cx="10364451" cy="1596177"/>
          </a:xfrm>
          <a:prstGeom prst="rect">
            <a:avLst/>
          </a:prstGeom>
        </p:spPr>
        <p:txBody>
          <a:bodyPr wrap="none">
            <a:spAutoFit/>
          </a:bodyPr>
          <a:lstStyle/>
          <a:p>
            <a:pPr algn="ctr"/>
            <a:r>
              <a:rPr lang="tr-TR" sz="3100" b="1" dirty="0">
                <a:latin typeface="Arial" panose="020B0604020202020204" pitchFamily="34" charset="0"/>
                <a:cs typeface="Arial" panose="020B0604020202020204" pitchFamily="34" charset="0"/>
              </a:rPr>
              <a:t>FİZİKSEL KALİTE KRİTERLERİ</a:t>
            </a:r>
          </a:p>
        </p:txBody>
      </p:sp>
      <p:sp>
        <p:nvSpPr>
          <p:cNvPr id="4" name="İçerik Yer Tutucusu 2">
            <a:extLst>
              <a:ext uri="{FF2B5EF4-FFF2-40B4-BE49-F238E27FC236}">
                <a16:creationId xmlns:a16="http://schemas.microsoft.com/office/drawing/2014/main" id="{5240DCE2-2035-614A-A956-896FD58CDF82}"/>
              </a:ext>
            </a:extLst>
          </p:cNvPr>
          <p:cNvSpPr txBox="1">
            <a:spLocks/>
          </p:cNvSpPr>
          <p:nvPr/>
        </p:nvSpPr>
        <p:spPr>
          <a:xfrm>
            <a:off x="600454" y="3840480"/>
            <a:ext cx="10969753" cy="4724400"/>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a:lstStyle>
          <a:p>
            <a:pPr marL="0" lvl="2" indent="0" algn="just">
              <a:spcBef>
                <a:spcPts val="1200"/>
              </a:spcBef>
              <a:buClr>
                <a:schemeClr val="accent5"/>
              </a:buClr>
              <a:buFont typeface="Arial" panose="020B0604020202020204" pitchFamily="34" charset="0"/>
              <a:buNone/>
            </a:pPr>
            <a:r>
              <a:rPr lang="tr-TR" sz="1800" b="1" u="sng" dirty="0">
                <a:latin typeface="Arial" panose="020B0604020202020204" pitchFamily="34" charset="0"/>
                <a:cs typeface="Arial" panose="020B0604020202020204" pitchFamily="34" charset="0"/>
              </a:rPr>
              <a:t>Zarar görmüş taneler</a:t>
            </a:r>
            <a:r>
              <a:rPr lang="tr-TR" sz="1800" dirty="0">
                <a:latin typeface="Arial" panose="020B0604020202020204" pitchFamily="34" charset="0"/>
                <a:cs typeface="Arial" panose="020B0604020202020204" pitchFamily="34" charset="0"/>
              </a:rPr>
              <a:t>: Taneler hasattan önce, hasat sırasında, nakliye ya da depolama sırasında çeşitli şekillerde zarar görebilirler. Tarlada ürüne zarar veren böceklerin en önemlileri Süne ve Kımıl zararlılarıdır. </a:t>
            </a:r>
          </a:p>
          <a:p>
            <a:pPr marL="0" lvl="2" indent="0">
              <a:buNone/>
            </a:pPr>
            <a:r>
              <a:rPr lang="tr-TR" sz="1800" b="1" u="sng" dirty="0">
                <a:latin typeface="Arial" panose="020B0604020202020204" pitchFamily="34" charset="0"/>
                <a:cs typeface="Arial" panose="020B0604020202020204" pitchFamily="34" charset="0"/>
              </a:rPr>
              <a:t>Yabancı madde miktarı</a:t>
            </a:r>
            <a:r>
              <a:rPr lang="tr-TR" sz="1800" b="1" dirty="0">
                <a:latin typeface="Arial" panose="020B0604020202020204" pitchFamily="34" charset="0"/>
                <a:cs typeface="Arial" panose="020B0604020202020204" pitchFamily="34" charset="0"/>
              </a:rPr>
              <a:t>: </a:t>
            </a:r>
            <a:r>
              <a:rPr lang="tr-TR" sz="1800" dirty="0">
                <a:latin typeface="Arial" panose="020B0604020202020204" pitchFamily="34" charset="0"/>
                <a:cs typeface="Arial" panose="020B0604020202020204" pitchFamily="34" charset="0"/>
              </a:rPr>
              <a:t>Buğdayın yabancı madde miktarını belirtmede </a:t>
            </a:r>
            <a:r>
              <a:rPr lang="tr-TR" sz="1800" dirty="0" err="1">
                <a:latin typeface="Arial" panose="020B0604020202020204" pitchFamily="34" charset="0"/>
                <a:cs typeface="Arial" panose="020B0604020202020204" pitchFamily="34" charset="0"/>
              </a:rPr>
              <a:t>Dokaj</a:t>
            </a:r>
            <a:r>
              <a:rPr lang="tr-TR" sz="1800" dirty="0">
                <a:latin typeface="Arial" panose="020B0604020202020204" pitchFamily="34" charset="0"/>
                <a:cs typeface="Arial" panose="020B0604020202020204" pitchFamily="34" charset="0"/>
              </a:rPr>
              <a:t> ve </a:t>
            </a:r>
            <a:r>
              <a:rPr lang="tr-TR" sz="1800" dirty="0" err="1">
                <a:latin typeface="Arial" panose="020B0604020202020204" pitchFamily="34" charset="0"/>
                <a:cs typeface="Arial" panose="020B0604020202020204" pitchFamily="34" charset="0"/>
              </a:rPr>
              <a:t>Besatz</a:t>
            </a:r>
            <a:r>
              <a:rPr lang="tr-TR" sz="1800" dirty="0">
                <a:latin typeface="Arial" panose="020B0604020202020204" pitchFamily="34" charset="0"/>
                <a:cs typeface="Arial" panose="020B0604020202020204" pitchFamily="34" charset="0"/>
              </a:rPr>
              <a:t> adı verilen terimler kullanılır. </a:t>
            </a:r>
          </a:p>
          <a:p>
            <a:pPr marL="0" lvl="2" indent="0">
              <a:buNone/>
            </a:pPr>
            <a:r>
              <a:rPr lang="tr-TR" sz="1800" dirty="0">
                <a:latin typeface="Arial" panose="020B0604020202020204" pitchFamily="34" charset="0"/>
                <a:cs typeface="Arial" panose="020B0604020202020204" pitchFamily="34" charset="0"/>
              </a:rPr>
              <a:t>(buruşuk cılız taneler, kırık taneler, yabancı tohumlar, diğer tahıl taneleri, taş, toprak…)</a:t>
            </a:r>
          </a:p>
          <a:p>
            <a:pPr marL="0" lvl="2" indent="0" algn="just">
              <a:spcBef>
                <a:spcPts val="1200"/>
              </a:spcBef>
              <a:buClr>
                <a:schemeClr val="accent5"/>
              </a:buClr>
              <a:buFont typeface="Arial" panose="020B0604020202020204" pitchFamily="34" charset="0"/>
              <a:buNone/>
            </a:pPr>
            <a:endParaRPr lang="tr-TR" sz="1800" dirty="0">
              <a:latin typeface="Arial" panose="020B0604020202020204" pitchFamily="34" charset="0"/>
              <a:cs typeface="Arial" panose="020B0604020202020204" pitchFamily="34" charset="0"/>
            </a:endParaRPr>
          </a:p>
          <a:p>
            <a:endParaRPr lang="tr-TR" sz="1800" dirty="0">
              <a:latin typeface="Comic Sans MS" pitchFamily="66" charset="0"/>
            </a:endParaRPr>
          </a:p>
        </p:txBody>
      </p:sp>
    </p:spTree>
    <p:extLst>
      <p:ext uri="{BB962C8B-B14F-4D97-AF65-F5344CB8AC3E}">
        <p14:creationId xmlns:p14="http://schemas.microsoft.com/office/powerpoint/2010/main" val="4083556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sz="quarter" idx="13"/>
          </p:nvPr>
        </p:nvSpPr>
        <p:spPr>
          <a:xfrm>
            <a:off x="838200" y="1295400"/>
            <a:ext cx="10336088" cy="5076677"/>
          </a:xfrm>
        </p:spPr>
        <p:txBody>
          <a:bodyPr>
            <a:normAutofit fontScale="92500" lnSpcReduction="10000"/>
          </a:bodyPr>
          <a:lstStyle/>
          <a:p>
            <a:pPr marL="179388" lvl="2" algn="just"/>
            <a:r>
              <a:rPr lang="tr-TR" sz="2400" b="1" u="sng" dirty="0">
                <a:solidFill>
                  <a:schemeClr val="tx1"/>
                </a:solidFill>
                <a:latin typeface="Arial" panose="020B0604020202020204" pitchFamily="34" charset="0"/>
                <a:cs typeface="Arial" panose="020B0604020202020204" pitchFamily="34" charset="0"/>
              </a:rPr>
              <a:t>Öğütme kabiliyeti</a:t>
            </a:r>
            <a:r>
              <a:rPr lang="tr-TR" sz="2400" b="1" dirty="0">
                <a:solidFill>
                  <a:schemeClr val="tx1"/>
                </a:solidFill>
                <a:latin typeface="Arial" panose="020B0604020202020204" pitchFamily="34" charset="0"/>
                <a:cs typeface="Arial" panose="020B0604020202020204" pitchFamily="34" charset="0"/>
              </a:rPr>
              <a:t>: </a:t>
            </a:r>
            <a:r>
              <a:rPr lang="tr-TR" sz="2400" dirty="0">
                <a:solidFill>
                  <a:schemeClr val="tx1"/>
                </a:solidFill>
                <a:latin typeface="Arial" panose="020B0604020202020204" pitchFamily="34" charset="0"/>
                <a:cs typeface="Arial" panose="020B0604020202020204" pitchFamily="34" charset="0"/>
              </a:rPr>
              <a:t>Birim buğdaydan alınan un miktarına öğütme kabiliyeti adı verilir. Buğdaylarda un verimini etkileyen faktörler şunlardır. </a:t>
            </a:r>
          </a:p>
          <a:p>
            <a:pPr algn="just"/>
            <a:r>
              <a:rPr lang="tr-TR" sz="2400" dirty="0">
                <a:latin typeface="Arial" panose="020B0604020202020204" pitchFamily="34" charset="0"/>
                <a:cs typeface="Arial" panose="020B0604020202020204" pitchFamily="34" charset="0"/>
              </a:rPr>
              <a:t> </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Un verimi yabancı madde miktarıyla ters orantılıdır. </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Un verimi tane iriliği ile doğru orantılıdır. </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Kabuğun </a:t>
            </a:r>
            <a:r>
              <a:rPr lang="tr-TR" sz="2400" dirty="0" err="1">
                <a:solidFill>
                  <a:schemeClr val="tx1"/>
                </a:solidFill>
                <a:latin typeface="Arial" panose="020B0604020202020204" pitchFamily="34" charset="0"/>
                <a:cs typeface="Arial" panose="020B0604020202020204" pitchFamily="34" charset="0"/>
              </a:rPr>
              <a:t>endosperme</a:t>
            </a:r>
            <a:r>
              <a:rPr lang="tr-TR" sz="2400" dirty="0">
                <a:solidFill>
                  <a:schemeClr val="tx1"/>
                </a:solidFill>
                <a:latin typeface="Arial" panose="020B0604020202020204" pitchFamily="34" charset="0"/>
                <a:cs typeface="Arial" panose="020B0604020202020204" pitchFamily="34" charset="0"/>
              </a:rPr>
              <a:t> yapışma oranıyla ters orantılıdır.</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Tanenin şekli yuvarlağa yaklaştıkça un verimi artar.</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Kabuk ve embriyonun diğer kısımlara oranı azaldıkça un verimi artar.</a:t>
            </a:r>
          </a:p>
          <a:p>
            <a:pPr lvl="1" algn="just">
              <a:buFont typeface="Wingdings" panose="05000000000000000000" pitchFamily="2" charset="2"/>
              <a:buChar char="ü"/>
            </a:pPr>
            <a:r>
              <a:rPr lang="tr-TR" sz="2400" dirty="0">
                <a:solidFill>
                  <a:schemeClr val="tx1"/>
                </a:solidFill>
                <a:latin typeface="Arial" panose="020B0604020202020204" pitchFamily="34" charset="0"/>
                <a:cs typeface="Arial" panose="020B0604020202020204" pitchFamily="34" charset="0"/>
              </a:rPr>
              <a:t>Hektolitre ağırlığı fazla olan buğdaylarda un verimi yüksektir. </a:t>
            </a:r>
          </a:p>
          <a:p>
            <a:endParaRPr lang="tr-TR" dirty="0">
              <a:latin typeface="Comic Sans MS" pitchFamily="66" charset="0"/>
            </a:endParaRPr>
          </a:p>
        </p:txBody>
      </p:sp>
      <p:sp>
        <p:nvSpPr>
          <p:cNvPr id="4" name="Başlık 1">
            <a:extLst>
              <a:ext uri="{FF2B5EF4-FFF2-40B4-BE49-F238E27FC236}">
                <a16:creationId xmlns:a16="http://schemas.microsoft.com/office/drawing/2014/main" id="{0FEC53A9-791A-DE42-8DC3-1AB6C1FE4797}"/>
              </a:ext>
            </a:extLst>
          </p:cNvPr>
          <p:cNvSpPr>
            <a:spLocks noGrp="1"/>
          </p:cNvSpPr>
          <p:nvPr>
            <p:ph type="title"/>
          </p:nvPr>
        </p:nvSpPr>
        <p:spPr>
          <a:xfrm>
            <a:off x="3200400" y="457200"/>
            <a:ext cx="6001995" cy="477054"/>
          </a:xfrm>
        </p:spPr>
        <p:txBody>
          <a:bodyPr>
            <a:normAutofit fontScale="90000"/>
          </a:bodyPr>
          <a:lstStyle/>
          <a:p>
            <a:r>
              <a:rPr lang="tr-TR" b="1" dirty="0">
                <a:latin typeface="Arial" panose="020B0604020202020204" pitchFamily="34" charset="0"/>
                <a:cs typeface="Arial" panose="020B0604020202020204" pitchFamily="34" charset="0"/>
              </a:rPr>
              <a:t>FİZİKSEL KALİTE KRİTERLERİ</a:t>
            </a:r>
            <a:endParaRPr lang="tr-TR" dirty="0">
              <a:latin typeface="Comic Sans MS" pitchFamily="66" charset="0"/>
              <a:cs typeface="Times New Roman" pitchFamily="18" charset="0"/>
            </a:endParaRPr>
          </a:p>
        </p:txBody>
      </p:sp>
    </p:spTree>
    <p:extLst>
      <p:ext uri="{BB962C8B-B14F-4D97-AF65-F5344CB8AC3E}">
        <p14:creationId xmlns:p14="http://schemas.microsoft.com/office/powerpoint/2010/main" val="295531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447800" y="457200"/>
            <a:ext cx="8928992" cy="6684907"/>
          </a:xfrm>
        </p:spPr>
        <p:txBody>
          <a:bodyPr/>
          <a:lstStyle/>
          <a:p>
            <a:pPr algn="ctr">
              <a:lnSpc>
                <a:spcPct val="150000"/>
              </a:lnSpc>
              <a:tabLst>
                <a:tab pos="457200" algn="l"/>
              </a:tabLst>
            </a:pPr>
            <a:r>
              <a:rPr lang="tr-TR" b="1" dirty="0">
                <a:latin typeface="Arial" panose="020B0604020202020204" pitchFamily="34" charset="0"/>
                <a:ea typeface="Times New Roman"/>
                <a:cs typeface="Arial" panose="020B0604020202020204" pitchFamily="34" charset="0"/>
              </a:rPr>
              <a:t>KİMYASAL KALİTE KRİTERLERİ</a:t>
            </a:r>
          </a:p>
          <a:p>
            <a:pPr algn="just">
              <a:lnSpc>
                <a:spcPct val="150000"/>
              </a:lnSpc>
              <a:tabLst>
                <a:tab pos="457200" algn="l"/>
              </a:tabLst>
            </a:pPr>
            <a:endParaRPr lang="tr-TR" b="1" dirty="0">
              <a:latin typeface="Arial" panose="020B0604020202020204" pitchFamily="34" charset="0"/>
              <a:ea typeface="Times New Roman"/>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Rutubet miktarı</a:t>
            </a:r>
            <a:r>
              <a:rPr lang="tr-TR" dirty="0">
                <a:latin typeface="Arial" panose="020B0604020202020204" pitchFamily="34" charset="0"/>
                <a:ea typeface="Calibri"/>
                <a:cs typeface="Arial" panose="020B0604020202020204" pitchFamily="34" charset="0"/>
              </a:rPr>
              <a:t> </a:t>
            </a: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Protein miktarı</a:t>
            </a:r>
            <a:r>
              <a:rPr lang="tr-TR" dirty="0">
                <a:latin typeface="Arial" panose="020B0604020202020204" pitchFamily="34" charset="0"/>
                <a:ea typeface="Calibri"/>
                <a:cs typeface="Arial" panose="020B0604020202020204" pitchFamily="34" charset="0"/>
              </a:rPr>
              <a:t> </a:t>
            </a: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Protein kalitesi</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α-amilaz aktivitesi</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Serbest asitlik</a:t>
            </a:r>
            <a:endParaRPr lang="tr-TR" dirty="0">
              <a:latin typeface="Arial" panose="020B0604020202020204" pitchFamily="34" charset="0"/>
              <a:ea typeface="Calibri"/>
              <a:cs typeface="Arial" panose="020B0604020202020204" pitchFamily="34" charset="0"/>
            </a:endParaRPr>
          </a:p>
          <a:p>
            <a:pPr marL="285750" indent="-285750">
              <a:lnSpc>
                <a:spcPct val="115000"/>
              </a:lnSpc>
              <a:spcAft>
                <a:spcPts val="1000"/>
              </a:spcAft>
              <a:buFont typeface="Wingdings" pitchFamily="2" charset="2"/>
              <a:buChar char="Ø"/>
            </a:pPr>
            <a:r>
              <a:rPr lang="tr-TR" b="1" dirty="0">
                <a:latin typeface="Arial" panose="020B0604020202020204" pitchFamily="34" charset="0"/>
                <a:ea typeface="Calibri"/>
                <a:cs typeface="Arial" panose="020B0604020202020204" pitchFamily="34" charset="0"/>
              </a:rPr>
              <a:t>Ham lif ve kül</a:t>
            </a:r>
            <a:endParaRPr lang="tr-TR" dirty="0">
              <a:latin typeface="Arial" panose="020B0604020202020204" pitchFamily="34" charset="0"/>
              <a:ea typeface="Calibri"/>
              <a:cs typeface="Arial" panose="020B0604020202020204" pitchFamily="34" charset="0"/>
            </a:endParaRPr>
          </a:p>
          <a:p>
            <a:pPr marL="285750" indent="-285750" algn="just">
              <a:lnSpc>
                <a:spcPct val="150000"/>
              </a:lnSpc>
              <a:buFont typeface="Wingdings" pitchFamily="2" charset="2"/>
              <a:buChar char="Ø"/>
              <a:tabLst>
                <a:tab pos="457200" algn="l"/>
              </a:tabLst>
            </a:pPr>
            <a:endParaRPr lang="tr-TR" dirty="0">
              <a:solidFill>
                <a:srgbClr val="FFFF00"/>
              </a:solidFill>
              <a:latin typeface="Comic Sans MS" pitchFamily="66" charset="0"/>
              <a:ea typeface="Times New Roman"/>
              <a:cs typeface="Times New Roman" pitchFamily="18" charset="0"/>
            </a:endParaRPr>
          </a:p>
          <a:p>
            <a:pPr marL="285750" indent="-285750">
              <a:buFont typeface="Arial" pitchFamily="34" charset="0"/>
              <a:buChar char="•"/>
            </a:pPr>
            <a:endParaRPr lang="tr-TR" dirty="0">
              <a:latin typeface="Comic Sans MS" pitchFamily="66" charset="0"/>
              <a:cs typeface="Times New Roman" pitchFamily="18" charset="0"/>
            </a:endParaRPr>
          </a:p>
        </p:txBody>
      </p:sp>
    </p:spTree>
    <p:extLst>
      <p:ext uri="{BB962C8B-B14F-4D97-AF65-F5344CB8AC3E}">
        <p14:creationId xmlns:p14="http://schemas.microsoft.com/office/powerpoint/2010/main" val="2414313325"/>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1032</TotalTime>
  <Words>547</Words>
  <Application>Microsoft Macintosh PowerPoint</Application>
  <PresentationFormat>Geniş ekran</PresentationFormat>
  <Paragraphs>71</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11</vt:i4>
      </vt:variant>
    </vt:vector>
  </HeadingPairs>
  <TitlesOfParts>
    <vt:vector size="19" baseType="lpstr">
      <vt:lpstr>Arial</vt:lpstr>
      <vt:lpstr>Calibri</vt:lpstr>
      <vt:lpstr>Comic Sans MS</vt:lpstr>
      <vt:lpstr>Times New Roman</vt:lpstr>
      <vt:lpstr>Tw Cen MT</vt:lpstr>
      <vt:lpstr>Verdana</vt:lpstr>
      <vt:lpstr>Wingdings</vt:lpstr>
      <vt:lpstr>Damla</vt:lpstr>
      <vt:lpstr>TAHIL TEKNOLOJİSİ</vt:lpstr>
      <vt:lpstr>PowerPoint Sunusu</vt:lpstr>
      <vt:lpstr>PowerPoint Sunusu</vt:lpstr>
      <vt:lpstr>PowerPoint Sunusu</vt:lpstr>
      <vt:lpstr>PowerPoint Sunusu</vt:lpstr>
      <vt:lpstr>FİZİKSEL KALİTE KRİTERLERİ</vt:lpstr>
      <vt:lpstr>FİZİKSEL KALİTE KRİTERLERİ</vt:lpstr>
      <vt:lpstr>FİZİKSEL KALİTE KRİTERLERİ</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207</cp:revision>
  <dcterms:created xsi:type="dcterms:W3CDTF">2019-09-25T12:44:30Z</dcterms:created>
  <dcterms:modified xsi:type="dcterms:W3CDTF">2020-01-22T11:30:48Z</dcterms:modified>
</cp:coreProperties>
</file>