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9"/>
  </p:notesMasterIdLst>
  <p:sldIdLst>
    <p:sldId id="526" r:id="rId2"/>
    <p:sldId id="527" r:id="rId3"/>
    <p:sldId id="528" r:id="rId4"/>
    <p:sldId id="560" r:id="rId5"/>
    <p:sldId id="557" r:id="rId6"/>
    <p:sldId id="556" r:id="rId7"/>
    <p:sldId id="551" r:id="rId8"/>
    <p:sldId id="562" r:id="rId9"/>
    <p:sldId id="558" r:id="rId10"/>
    <p:sldId id="548" r:id="rId11"/>
    <p:sldId id="549" r:id="rId12"/>
    <p:sldId id="554" r:id="rId13"/>
    <p:sldId id="564" r:id="rId14"/>
    <p:sldId id="563" r:id="rId15"/>
    <p:sldId id="529" r:id="rId16"/>
    <p:sldId id="530" r:id="rId17"/>
    <p:sldId id="542" r:id="rId18"/>
    <p:sldId id="540" r:id="rId19"/>
    <p:sldId id="559" r:id="rId20"/>
    <p:sldId id="566" r:id="rId21"/>
    <p:sldId id="521" r:id="rId22"/>
    <p:sldId id="519" r:id="rId23"/>
    <p:sldId id="541" r:id="rId24"/>
    <p:sldId id="543" r:id="rId25"/>
    <p:sldId id="544" r:id="rId26"/>
    <p:sldId id="545" r:id="rId27"/>
    <p:sldId id="546"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22" autoAdjust="0"/>
    <p:restoredTop sz="94586" autoAdjust="0"/>
  </p:normalViewPr>
  <p:slideViewPr>
    <p:cSldViewPr>
      <p:cViewPr varScale="1">
        <p:scale>
          <a:sx n="65" d="100"/>
          <a:sy n="65" d="100"/>
        </p:scale>
        <p:origin x="100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DC043-D873-4214-AFB0-5EB3A67F5482}" type="datetimeFigureOut">
              <a:rPr lang="tr-TR" smtClean="0"/>
              <a:pPr/>
              <a:t>13.10.2021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CBDF90-92F9-495F-85E8-350B13DDF77C}" type="slidenum">
              <a:rPr lang="tr-TR" smtClean="0"/>
              <a:pPr/>
              <a:t>‹#›</a:t>
            </a:fld>
            <a:endParaRPr lang="tr-TR"/>
          </a:p>
        </p:txBody>
      </p:sp>
    </p:spTree>
    <p:extLst>
      <p:ext uri="{BB962C8B-B14F-4D97-AF65-F5344CB8AC3E}">
        <p14:creationId xmlns:p14="http://schemas.microsoft.com/office/powerpoint/2010/main" val="2308019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BDF90-92F9-495F-85E8-350B13DDF77C}"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784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BDF90-92F9-495F-85E8-350B13DDF77C}"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877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66CBDF90-92F9-495F-85E8-350B13DDF77C}" type="slidenum">
              <a:rPr lang="tr-TR" smtClean="0"/>
              <a:pPr/>
              <a:t>7</a:t>
            </a:fld>
            <a:endParaRPr lang="tr-TR"/>
          </a:p>
        </p:txBody>
      </p:sp>
    </p:spTree>
    <p:extLst>
      <p:ext uri="{BB962C8B-B14F-4D97-AF65-F5344CB8AC3E}">
        <p14:creationId xmlns:p14="http://schemas.microsoft.com/office/powerpoint/2010/main" val="2019023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BDF90-92F9-495F-85E8-350B13DDF77C}"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9877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8" name="27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32" name="31 Dikdörtgen"/>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39 Dikdörtgen"/>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40 Dikdörtgen"/>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41 Dikdörtgen"/>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Başlık"/>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tr-TR"/>
              <a:t>Asıl başlık stili için tıklatın</a:t>
            </a:r>
            <a:endParaRPr kumimoji="0" lang="en-US"/>
          </a:p>
        </p:txBody>
      </p:sp>
      <p:sp>
        <p:nvSpPr>
          <p:cNvPr id="9" name="8 Alt Başlık"/>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56" name="55 Dikdörtgen"/>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64 Dikdörtgen"/>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65 Dikdörtgen"/>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66 Dikdörtgen"/>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981200" cy="5851525"/>
          </a:xfrm>
        </p:spPr>
        <p:txBody>
          <a:bodyPr vert="eaVert" anchor="ctr"/>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609600" y="274639"/>
            <a:ext cx="58674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4" name="13 Serbest Form"/>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Serbest Form"/>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Serbest Form"/>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Serbest Form"/>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Serbest Form"/>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Serbest Form"/>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20 Serbest Form"/>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Serbest Form"/>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22 Serbest Form"/>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23 Serbest Form"/>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24 Serbest Form"/>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25 Serbest Form"/>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Serbest Form"/>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2 Metin Yer Tutucusu"/>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7" name="6 Dikdörtgen"/>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tr-TR"/>
              <a:t>Asıl başlık stili için tıklatın</a:t>
            </a:r>
            <a:endParaRPr kumimoji="0" lang="en-US"/>
          </a:p>
        </p:txBody>
      </p:sp>
      <p:sp>
        <p:nvSpPr>
          <p:cNvPr id="8" name="7 Dikdörtgen"/>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Dikdörtgen"/>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Dikdörtgen"/>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Dikdörtgen"/>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2064"/>
            <a:ext cx="8229600" cy="9144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5" name="24 Dikdörtgen"/>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504824" y="512064"/>
            <a:ext cx="7772400" cy="914400"/>
          </a:xfrm>
        </p:spPr>
        <p:txBody>
          <a:bodyPr anchor="t"/>
          <a:lstStyle>
            <a:lvl1pPr>
              <a:defRPr sz="4000"/>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6" name="15 Dikdörtgen"/>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16 Dikdörtgen"/>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Dikdörtgen"/>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Dikdörtgen"/>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Dikdörtgen"/>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Dikdörtgen"/>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29 Dikdörtgen"/>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12064"/>
            <a:ext cx="7772400" cy="914400"/>
          </a:xfrm>
        </p:spPr>
        <p:txBody>
          <a:bodyPr/>
          <a:lstStyle>
            <a:lvl1pPr>
              <a:defRPr sz="4000" cap="none" baseline="0"/>
            </a:lvl1pPr>
            <a:extLst/>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273050"/>
            <a:ext cx="8229600" cy="1162050"/>
          </a:xfrm>
        </p:spPr>
        <p:txBody>
          <a:bodyPr anchor="ctr"/>
          <a:lstStyle>
            <a:lvl1pPr algn="l">
              <a:buNone/>
              <a:defRPr sz="3600" b="0"/>
            </a:lvl1pPr>
            <a:extLst/>
          </a:lstStyle>
          <a:p>
            <a:r>
              <a:rPr kumimoji="0" lang="tr-TR"/>
              <a:t>Asıl başlık stili için tıklatın</a:t>
            </a:r>
            <a:endParaRPr kumimoji="0" lang="en-US"/>
          </a:p>
        </p:txBody>
      </p:sp>
      <p:sp>
        <p:nvSpPr>
          <p:cNvPr id="3" name="2 Metin Yer Tutucusu"/>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7 Dikdörtgen"/>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8 Düz Bağlayıcı"/>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
          <p:cNvGrpSpPr/>
          <p:nvPr/>
        </p:nvGrpSpPr>
        <p:grpSpPr>
          <a:xfrm rot="5400000">
            <a:off x="8514581" y="1219200"/>
            <a:ext cx="132763" cy="128466"/>
            <a:chOff x="6668087" y="1297746"/>
            <a:chExt cx="161840" cy="156602"/>
          </a:xfrm>
        </p:grpSpPr>
        <p:cxnSp>
          <p:nvCxnSpPr>
            <p:cNvPr id="15" name="14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Başlık"/>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tr-TR"/>
              <a:t>Asıl başlık stili için tıklatın</a:t>
            </a:r>
            <a:endParaRPr kumimoji="0" lang="en-US"/>
          </a:p>
        </p:txBody>
      </p:sp>
      <p:sp>
        <p:nvSpPr>
          <p:cNvPr id="3" name="2 Resim Yer Tutucusu"/>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tr-TR"/>
              <a:t>Resim eklemek için simgeyi tıklatın</a:t>
            </a:r>
            <a:endParaRPr kumimoji="0" lang="en-US"/>
          </a:p>
        </p:txBody>
      </p:sp>
      <p:sp>
        <p:nvSpPr>
          <p:cNvPr id="4" name="3 Metin Yer Tutucusu"/>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grpSp>
        <p:nvGrpSpPr>
          <p:cNvPr id="14" name="13 Grup"/>
          <p:cNvGrpSpPr/>
          <p:nvPr/>
        </p:nvGrpSpPr>
        <p:grpSpPr>
          <a:xfrm rot="5400000">
            <a:off x="8666981" y="1371600"/>
            <a:ext cx="132763" cy="128466"/>
            <a:chOff x="6668087" y="1297746"/>
            <a:chExt cx="161840" cy="156602"/>
          </a:xfrm>
        </p:grpSpPr>
        <p:cxnSp>
          <p:nvCxnSpPr>
            <p:cNvPr id="11" name="10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
          <p:cNvGrpSpPr/>
          <p:nvPr/>
        </p:nvGrpSpPr>
        <p:grpSpPr>
          <a:xfrm rot="5400000">
            <a:off x="8320088" y="1474763"/>
            <a:ext cx="132763" cy="128466"/>
            <a:chOff x="6668087" y="1297746"/>
            <a:chExt cx="161840" cy="156602"/>
          </a:xfrm>
        </p:grpSpPr>
        <p:cxnSp>
          <p:nvCxnSpPr>
            <p:cNvPr id="19" name="18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Veri Yer Tutucusu"/>
          <p:cNvSpPr>
            <a:spLocks noGrp="1"/>
          </p:cNvSpPr>
          <p:nvPr>
            <p:ph type="dt" sz="half" idx="10"/>
          </p:nvPr>
        </p:nvSpPr>
        <p:spPr>
          <a:xfrm>
            <a:off x="6477000" y="55499"/>
            <a:ext cx="2133600" cy="365125"/>
          </a:xfrm>
        </p:spPr>
        <p:txBody>
          <a:bodyPr/>
          <a:lstStyle/>
          <a:p>
            <a:fld id="{D9F75050-0E15-4C5B-92B0-66D068882F1F}" type="datetimeFigureOut">
              <a:rPr lang="tr-TR" smtClean="0"/>
              <a:pPr/>
              <a:t>13.10.2021</a:t>
            </a:fld>
            <a:endParaRPr lang="tr-TR"/>
          </a:p>
        </p:txBody>
      </p:sp>
      <p:sp>
        <p:nvSpPr>
          <p:cNvPr id="6" name="5 Altbilgi Yer Tutucusu"/>
          <p:cNvSpPr>
            <a:spLocks noGrp="1"/>
          </p:cNvSpPr>
          <p:nvPr>
            <p:ph type="ftr" sz="quarter" idx="11"/>
          </p:nvPr>
        </p:nvSpPr>
        <p:spPr>
          <a:xfrm>
            <a:off x="914400" y="55499"/>
            <a:ext cx="5562600" cy="365125"/>
          </a:xfrm>
        </p:spPr>
        <p:txBody>
          <a:bodyPr/>
          <a:lstStyle/>
          <a:p>
            <a:endParaRPr lang="tr-TR"/>
          </a:p>
        </p:txBody>
      </p:sp>
      <p:sp>
        <p:nvSpPr>
          <p:cNvPr id="7" name="6 Slayt Numarası Yer Tutucusu"/>
          <p:cNvSpPr>
            <a:spLocks noGrp="1"/>
          </p:cNvSpPr>
          <p:nvPr>
            <p:ph type="sldNum" sz="quarter" idx="12"/>
          </p:nvPr>
        </p:nvSpPr>
        <p:spPr>
          <a:xfrm>
            <a:off x="8610600" y="55499"/>
            <a:ext cx="457200" cy="365125"/>
          </a:xfrm>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Dikdörtgen"/>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Dikdörtgen"/>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Dikdörtgen"/>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15 Dikdörtgen"/>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16 Dikdörtgen"/>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914400" y="512064"/>
            <a:ext cx="7772400" cy="914400"/>
          </a:xfrm>
          <a:prstGeom prst="rect">
            <a:avLst/>
          </a:prstGeom>
        </p:spPr>
        <p:txBody>
          <a:bodyPr vert="horz" anchor="t">
            <a:no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9F75050-0E15-4C5B-92B0-66D068882F1F}" type="datetimeFigureOut">
              <a:rPr lang="tr-TR" smtClean="0"/>
              <a:pPr/>
              <a:t>13.10.2021</a:t>
            </a:fld>
            <a:endParaRPr lang="tr-TR"/>
          </a:p>
        </p:txBody>
      </p:sp>
      <p:sp>
        <p:nvSpPr>
          <p:cNvPr id="3" name="2 Altbilgi Yer Tutucusu"/>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tr-TR"/>
          </a:p>
        </p:txBody>
      </p:sp>
      <p:sp>
        <p:nvSpPr>
          <p:cNvPr id="23" name="22 Slayt Numarası Yer Tutucusu"/>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1DEFA8C-F947-479F-BE07-76B6B3F80BF1}"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503189" y="4905453"/>
            <a:ext cx="8229600" cy="1643066"/>
          </a:xfrm>
          <a:prstGeom prst="rect">
            <a:avLst/>
          </a:prstGeom>
          <a:noFill/>
          <a:ln w="9525">
            <a:noFill/>
            <a:miter lim="800000"/>
            <a:headEnd/>
            <a:tailEnd/>
          </a:ln>
          <a:effectLst/>
        </p:spPr>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t>ANKARA ÜNİVERSİTESİ</a:t>
            </a:r>
            <a:br>
              <a:rPr kumimoji="0" lang="tr-TR" sz="18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br>
            <a:r>
              <a:rPr kumimoji="0" lang="tr-TR" sz="18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t>SU YÖNETİMİ ENSTİTÜSÜ</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t>ENTEGRE SU YÖNETİMİ ANABİLİM DALI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t>2020-2021 Güz Yarıyılı</a:t>
            </a:r>
          </a:p>
        </p:txBody>
      </p:sp>
      <p:sp>
        <p:nvSpPr>
          <p:cNvPr id="47109" name="Rectangle 5"/>
          <p:cNvSpPr>
            <a:spLocks noChangeArrowheads="1"/>
          </p:cNvSpPr>
          <p:nvPr/>
        </p:nvSpPr>
        <p:spPr bwMode="auto">
          <a:xfrm>
            <a:off x="358583" y="4474918"/>
            <a:ext cx="8229600" cy="857256"/>
          </a:xfrm>
          <a:prstGeom prst="rect">
            <a:avLst/>
          </a:prstGeom>
          <a:noFill/>
          <a:ln w="9525">
            <a:noFill/>
            <a:miter lim="800000"/>
            <a:headEnd/>
            <a:tailEnd/>
          </a:ln>
          <a:effectLst/>
        </p:spPr>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t>   Prof. Dr. Yeşim  AHİ</a:t>
            </a:r>
            <a:br>
              <a:rPr kumimoji="0" lang="tr-TR" sz="32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br>
            <a:r>
              <a:rPr kumimoji="0" lang="tr-TR" sz="32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t>     </a:t>
            </a:r>
            <a:br>
              <a:rPr kumimoji="0" lang="tr-TR" sz="32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br>
            <a:endParaRPr kumimoji="0" lang="tr-TR" sz="32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endParaRPr>
          </a:p>
        </p:txBody>
      </p:sp>
      <p:sp>
        <p:nvSpPr>
          <p:cNvPr id="10" name="Rectangle 2"/>
          <p:cNvSpPr txBox="1">
            <a:spLocks noChangeArrowheads="1"/>
          </p:cNvSpPr>
          <p:nvPr/>
        </p:nvSpPr>
        <p:spPr>
          <a:xfrm>
            <a:off x="271490" y="2350891"/>
            <a:ext cx="8692998" cy="1524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100" normalizeH="0" baseline="0" noProof="0" dirty="0">
                <a:ln>
                  <a:noFill/>
                </a:ln>
                <a:solidFill>
                  <a:srgbClr val="FFC000"/>
                </a:solidFill>
                <a:effectLst/>
                <a:uLnTx/>
                <a:uFillTx/>
                <a:latin typeface="Consolas"/>
                <a:ea typeface="+mn-ea"/>
                <a:cs typeface="+mn-cs"/>
              </a:rPr>
              <a:t>ENTEGRE HAVZA YÖNETİMİ</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1600" b="1" i="0" u="none" strike="noStrike" kern="1200" cap="none" spc="-100" normalizeH="0" baseline="0" noProof="0" dirty="0">
              <a:ln>
                <a:noFill/>
              </a:ln>
              <a:solidFill>
                <a:srgbClr val="FFC000"/>
              </a:solidFill>
              <a:effectLst/>
              <a:uLnTx/>
              <a:uFillTx/>
              <a:latin typeface="Consolas"/>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100" normalizeH="0" baseline="0" noProof="0" dirty="0">
                <a:ln>
                  <a:noFill/>
                </a:ln>
                <a:solidFill>
                  <a:srgbClr val="FFC000"/>
                </a:solidFill>
                <a:effectLst/>
                <a:uLnTx/>
                <a:uFillTx/>
                <a:latin typeface="Consolas"/>
                <a:ea typeface="+mn-ea"/>
                <a:cs typeface="+mn-cs"/>
              </a:rPr>
              <a:t>Tezli Yüksek Lisans Dersi</a:t>
            </a:r>
            <a:endParaRPr kumimoji="0" lang="en-US" sz="4000" b="1" i="0" u="none" strike="noStrike" kern="1200" cap="none" spc="-100" normalizeH="0" baseline="0" noProof="0" dirty="0">
              <a:ln>
                <a:noFill/>
              </a:ln>
              <a:solidFill>
                <a:srgbClr val="FFC000"/>
              </a:solidFill>
              <a:effectLst/>
              <a:uLnTx/>
              <a:uFillTx/>
              <a:latin typeface="Consolas"/>
              <a:ea typeface="+mn-ea"/>
              <a:cs typeface="+mn-cs"/>
            </a:endParaRPr>
          </a:p>
        </p:txBody>
      </p:sp>
      <p:pic>
        <p:nvPicPr>
          <p:cNvPr id="7" name="Resim 2" descr="logo"/>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332656"/>
            <a:ext cx="1578501" cy="1662964"/>
          </a:xfrm>
          <a:prstGeom prst="rect">
            <a:avLst/>
          </a:prstGeom>
          <a:noFill/>
        </p:spPr>
      </p:pic>
      <p:pic>
        <p:nvPicPr>
          <p:cNvPr id="8" name="Picture 7"/>
          <p:cNvPicPr>
            <a:picLocks noChangeAspect="1"/>
          </p:cNvPicPr>
          <p:nvPr/>
        </p:nvPicPr>
        <p:blipFill>
          <a:blip r:embed="rId3"/>
          <a:stretch>
            <a:fillRect/>
          </a:stretch>
        </p:blipFill>
        <p:spPr>
          <a:xfrm>
            <a:off x="6732240" y="404664"/>
            <a:ext cx="1841500" cy="1346200"/>
          </a:xfrm>
          <a:prstGeom prst="rect">
            <a:avLst/>
          </a:prstGeom>
        </p:spPr>
      </p:pic>
    </p:spTree>
    <p:extLst>
      <p:ext uri="{BB962C8B-B14F-4D97-AF65-F5344CB8AC3E}">
        <p14:creationId xmlns:p14="http://schemas.microsoft.com/office/powerpoint/2010/main" val="3127078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Dikdörtgen 1"/>
          <p:cNvSpPr/>
          <p:nvPr/>
        </p:nvSpPr>
        <p:spPr>
          <a:xfrm>
            <a:off x="206795" y="461239"/>
            <a:ext cx="5877374" cy="5632311"/>
          </a:xfrm>
          <a:prstGeom prst="rect">
            <a:avLst/>
          </a:prstGeom>
        </p:spPr>
        <p:txBody>
          <a:bodyPr wrap="square">
            <a:spAutoFit/>
          </a:bodyPr>
          <a:lstStyle/>
          <a:p>
            <a:r>
              <a:rPr lang="tr-TR" dirty="0">
                <a:solidFill>
                  <a:srgbClr val="FFFF00"/>
                </a:solidFill>
              </a:rPr>
              <a:t>Direktifin Hedefleri</a:t>
            </a:r>
          </a:p>
          <a:p>
            <a:endParaRPr lang="tr-TR" dirty="0"/>
          </a:p>
          <a:p>
            <a:r>
              <a:rPr lang="tr-TR" dirty="0"/>
              <a:t>SÇD, tüm suların (iç sular, geçiş suları, kıyı suları ve yeraltı suyu) korunmasıyla ilgili bir</a:t>
            </a:r>
          </a:p>
          <a:p>
            <a:r>
              <a:rPr lang="tr-TR" dirty="0"/>
              <a:t>çerçeve oluşturmaktadır. Bunlar :</a:t>
            </a:r>
          </a:p>
          <a:p>
            <a:endParaRPr lang="tr-TR" dirty="0"/>
          </a:p>
          <a:p>
            <a:r>
              <a:rPr lang="tr-TR" dirty="0"/>
              <a:t>• Su kaynaklarının daha fazla tahribatının önlenmesi, korunması ve iyileştirilmesi,</a:t>
            </a:r>
          </a:p>
          <a:p>
            <a:r>
              <a:rPr lang="tr-TR" dirty="0"/>
              <a:t>• Su kaynaklarının uzun vadeli korunmasıyla sürdürülebilir su kullanımının desteklenmesi,</a:t>
            </a:r>
          </a:p>
          <a:p>
            <a:r>
              <a:rPr lang="tr-TR" dirty="0"/>
              <a:t>• Sucul ekosistemlerin ileri derecede korunması ve iyileştirilmesi (ör: deşarjların,</a:t>
            </a:r>
          </a:p>
          <a:p>
            <a:r>
              <a:rPr lang="tr-TR" dirty="0"/>
              <a:t>emisyonların, aşamalı olarak </a:t>
            </a:r>
            <a:r>
              <a:rPr lang="tr-TR" dirty="0" err="1"/>
              <a:t>azaltımıyla</a:t>
            </a:r>
            <a:r>
              <a:rPr lang="tr-TR" dirty="0"/>
              <a:t>)</a:t>
            </a:r>
          </a:p>
          <a:p>
            <a:r>
              <a:rPr lang="tr-TR" dirty="0"/>
              <a:t>• Yeraltı su kirliliğinin azaltılıp, daha fazla kirlenmesinin engellenmesi</a:t>
            </a:r>
          </a:p>
          <a:p>
            <a:r>
              <a:rPr lang="tr-TR" dirty="0"/>
              <a:t>• Sel ve kuraklık etkilerinin azaltılması.</a:t>
            </a:r>
          </a:p>
          <a:p>
            <a:endParaRPr lang="tr-TR" dirty="0"/>
          </a:p>
          <a:p>
            <a:r>
              <a:rPr lang="tr-TR" dirty="0">
                <a:solidFill>
                  <a:srgbClr val="FFFF00"/>
                </a:solidFill>
              </a:rPr>
              <a:t>Kısacası SÇD aracılığı ile temel olarak</a:t>
            </a:r>
            <a:r>
              <a:rPr lang="tr-TR" dirty="0"/>
              <a:t>, tüm suların 2015 yılı itibariyle “iyi su durumuna” ulaştırılması </a:t>
            </a:r>
            <a:r>
              <a:rPr lang="tr-TR" dirty="0" smtClean="0"/>
              <a:t>hedeflenmiş, 2027 yılı itibariyle nihai sonuçlarını almayı hedeflemektedir.</a:t>
            </a:r>
            <a:endParaRPr lang="tr-TR" dirty="0"/>
          </a:p>
        </p:txBody>
      </p:sp>
      <p:pic>
        <p:nvPicPr>
          <p:cNvPr id="3" name="Resim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6795" y="6076098"/>
            <a:ext cx="4548010" cy="499915"/>
          </a:xfrm>
          <a:prstGeom prst="rect">
            <a:avLst/>
          </a:prstGeom>
        </p:spPr>
      </p:pic>
      <p:pic>
        <p:nvPicPr>
          <p:cNvPr id="4" name="Resim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8183" y="2492896"/>
            <a:ext cx="2808313" cy="2940279"/>
          </a:xfrm>
          <a:prstGeom prst="rect">
            <a:avLst/>
          </a:prstGeom>
        </p:spPr>
      </p:pic>
    </p:spTree>
    <p:extLst>
      <p:ext uri="{BB962C8B-B14F-4D97-AF65-F5344CB8AC3E}">
        <p14:creationId xmlns:p14="http://schemas.microsoft.com/office/powerpoint/2010/main" val="1511426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Dikdörtgen 1"/>
          <p:cNvSpPr/>
          <p:nvPr/>
        </p:nvSpPr>
        <p:spPr>
          <a:xfrm>
            <a:off x="467544" y="1700808"/>
            <a:ext cx="7632848" cy="2173031"/>
          </a:xfrm>
          <a:prstGeom prst="rect">
            <a:avLst/>
          </a:prstGeom>
        </p:spPr>
        <p:txBody>
          <a:bodyPr wrap="square">
            <a:spAutoFit/>
          </a:bodyPr>
          <a:lstStyle/>
          <a:p>
            <a:r>
              <a:rPr lang="tr-TR" dirty="0">
                <a:solidFill>
                  <a:srgbClr val="FFFF00"/>
                </a:solidFill>
              </a:rPr>
              <a:t>HAVZA YÖNETİMİ YAKLAŞIMI</a:t>
            </a:r>
          </a:p>
          <a:p>
            <a:endParaRPr lang="tr-TR" sz="1100" dirty="0">
              <a:solidFill>
                <a:srgbClr val="FFFF00"/>
              </a:solidFill>
            </a:endParaRPr>
          </a:p>
          <a:p>
            <a:pPr>
              <a:lnSpc>
                <a:spcPct val="150000"/>
              </a:lnSpc>
            </a:pPr>
            <a:r>
              <a:rPr lang="tr-TR" dirty="0">
                <a:solidFill>
                  <a:srgbClr val="FFFF00"/>
                </a:solidFill>
              </a:rPr>
              <a:t>Su Çerçeve Direktifinin temel yapısını</a:t>
            </a:r>
            <a:r>
              <a:rPr lang="tr-TR" dirty="0"/>
              <a:t>, Direktif hedeflerine ulaşmada temel araç olarak ortaya konulan </a:t>
            </a:r>
            <a:r>
              <a:rPr lang="tr-TR" dirty="0">
                <a:solidFill>
                  <a:srgbClr val="FFFF00"/>
                </a:solidFill>
              </a:rPr>
              <a:t>bütünleşik havza yönetimi </a:t>
            </a:r>
            <a:r>
              <a:rPr lang="tr-TR" dirty="0"/>
              <a:t>oluşturmaktadır. Buna göre; iç sular, geçiş suları, kıyı suları, belirlenecek havzalarda tanımlanacak ve yönetimleri havzalar bazında sürdürülecektir.</a:t>
            </a:r>
          </a:p>
        </p:txBody>
      </p:sp>
    </p:spTree>
    <p:extLst>
      <p:ext uri="{BB962C8B-B14F-4D97-AF65-F5344CB8AC3E}">
        <p14:creationId xmlns:p14="http://schemas.microsoft.com/office/powerpoint/2010/main" val="1842788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Dikdörtgen 1"/>
          <p:cNvSpPr/>
          <p:nvPr/>
        </p:nvSpPr>
        <p:spPr>
          <a:xfrm>
            <a:off x="395536" y="188640"/>
            <a:ext cx="8496944" cy="3558025"/>
          </a:xfrm>
          <a:prstGeom prst="rect">
            <a:avLst/>
          </a:prstGeom>
        </p:spPr>
        <p:txBody>
          <a:bodyPr wrap="square">
            <a:spAutoFit/>
          </a:bodyPr>
          <a:lstStyle/>
          <a:p>
            <a:pPr>
              <a:lnSpc>
                <a:spcPct val="150000"/>
              </a:lnSpc>
            </a:pPr>
            <a:r>
              <a:rPr lang="tr-TR" dirty="0">
                <a:solidFill>
                  <a:srgbClr val="FFFF00"/>
                </a:solidFill>
              </a:rPr>
              <a:t>Avrupa Birliği Su Çerçeve Direktifi </a:t>
            </a:r>
            <a:r>
              <a:rPr lang="tr-TR" dirty="0"/>
              <a:t>diğer su yönetim direktiflerinden farklı olarak entegre nehir havza yönetimi olgusunu getirmiştir. </a:t>
            </a:r>
          </a:p>
          <a:p>
            <a:pPr>
              <a:lnSpc>
                <a:spcPct val="150000"/>
              </a:lnSpc>
            </a:pPr>
            <a:endParaRPr lang="tr-TR" sz="100" dirty="0"/>
          </a:p>
          <a:p>
            <a:pPr>
              <a:lnSpc>
                <a:spcPct val="150000"/>
              </a:lnSpc>
            </a:pPr>
            <a:r>
              <a:rPr lang="tr-TR" dirty="0"/>
              <a:t>Nehir havza yönetimi yaklaşımının özellikleri;</a:t>
            </a:r>
          </a:p>
          <a:p>
            <a:pPr>
              <a:lnSpc>
                <a:spcPct val="150000"/>
              </a:lnSpc>
            </a:pPr>
            <a:endParaRPr lang="tr-TR" sz="300" dirty="0"/>
          </a:p>
          <a:p>
            <a:pPr>
              <a:lnSpc>
                <a:spcPct val="150000"/>
              </a:lnSpc>
            </a:pPr>
            <a:r>
              <a:rPr lang="tr-TR" dirty="0"/>
              <a:t>• havza bazında bir yaklaşımdır,</a:t>
            </a:r>
          </a:p>
          <a:p>
            <a:pPr>
              <a:lnSpc>
                <a:spcPct val="150000"/>
              </a:lnSpc>
            </a:pPr>
            <a:r>
              <a:rPr lang="tr-TR" dirty="0"/>
              <a:t>• farklı tip ve formdaki sulara dikkat gerektirir, </a:t>
            </a:r>
          </a:p>
          <a:p>
            <a:pPr>
              <a:lnSpc>
                <a:spcPct val="150000"/>
              </a:lnSpc>
            </a:pPr>
            <a:r>
              <a:rPr lang="tr-TR" dirty="0"/>
              <a:t>• arazi ve su kaynakları ilişkisine önem verir,</a:t>
            </a:r>
          </a:p>
          <a:p>
            <a:pPr>
              <a:lnSpc>
                <a:spcPct val="150000"/>
              </a:lnSpc>
            </a:pPr>
            <a:r>
              <a:rPr lang="tr-TR" dirty="0"/>
              <a:t>• doğal sınırlamaların, sosyal ve ekonomik ihtiyaçların, politik ve idari süreçlerin entegrasyonunu gerektirir.</a:t>
            </a:r>
          </a:p>
        </p:txBody>
      </p:sp>
      <p:sp>
        <p:nvSpPr>
          <p:cNvPr id="3" name="Dikdörtgen 2"/>
          <p:cNvSpPr/>
          <p:nvPr/>
        </p:nvSpPr>
        <p:spPr>
          <a:xfrm>
            <a:off x="3923928" y="3193153"/>
            <a:ext cx="4572000" cy="430887"/>
          </a:xfrm>
          <a:prstGeom prst="rect">
            <a:avLst/>
          </a:prstGeom>
        </p:spPr>
        <p:txBody>
          <a:bodyPr>
            <a:spAutoFit/>
          </a:bodyPr>
          <a:lstStyle/>
          <a:p>
            <a:r>
              <a:rPr lang="en-US" sz="1100" dirty="0">
                <a:solidFill>
                  <a:srgbClr val="00B0F0"/>
                </a:solidFill>
              </a:rPr>
              <a:t>https://docplayer.biz.tr/13388880-Avrupa-birligi-su-cerceve-direktifi-isiginda-sel-taskin-haritalama-calismalari-erkan-guler.html</a:t>
            </a:r>
          </a:p>
        </p:txBody>
      </p:sp>
      <p:pic>
        <p:nvPicPr>
          <p:cNvPr id="4" name="Picture 3">
            <a:extLst>
              <a:ext uri="{FF2B5EF4-FFF2-40B4-BE49-F238E27FC236}">
                <a16:creationId xmlns:a16="http://schemas.microsoft.com/office/drawing/2014/main" id="{169886A1-00E3-F04C-8CCD-76DDC04DA0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3664847"/>
            <a:ext cx="8640960" cy="3193154"/>
          </a:xfrm>
          <a:prstGeom prst="rect">
            <a:avLst/>
          </a:prstGeom>
        </p:spPr>
      </p:pic>
    </p:spTree>
    <p:extLst>
      <p:ext uri="{BB962C8B-B14F-4D97-AF65-F5344CB8AC3E}">
        <p14:creationId xmlns:p14="http://schemas.microsoft.com/office/powerpoint/2010/main" val="2422886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Dikdörtgen 1"/>
          <p:cNvSpPr/>
          <p:nvPr/>
        </p:nvSpPr>
        <p:spPr>
          <a:xfrm>
            <a:off x="395536" y="625895"/>
            <a:ext cx="8496944" cy="586635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FFFF00"/>
                </a:solidFill>
                <a:effectLst/>
                <a:uLnTx/>
                <a:uFillTx/>
                <a:latin typeface="Corbel"/>
                <a:ea typeface="+mn-ea"/>
                <a:cs typeface="+mn-cs"/>
              </a:rPr>
              <a:t>AB Su Çerçeve Direktifi</a:t>
            </a:r>
            <a:r>
              <a:rPr kumimoji="0" lang="tr-TR" sz="1800" b="0" i="0" u="none" strike="noStrike" kern="1200" cap="none" spc="0" normalizeH="0" baseline="0" noProof="0" dirty="0">
                <a:ln>
                  <a:noFill/>
                </a:ln>
                <a:solidFill>
                  <a:prstClr val="white"/>
                </a:solidFill>
                <a:effectLst/>
                <a:uLnTx/>
                <a:uFillTx/>
                <a:latin typeface="Corbel"/>
                <a:ea typeface="+mn-ea"/>
                <a:cs typeface="+mn-cs"/>
              </a:rPr>
              <a:t>, her bir nehir havzası için bir Nehir Havzası Yönetim Planı (NHYP) oluşturulmasını gerektirmektedir.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orbel"/>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white"/>
                </a:solidFill>
                <a:effectLst/>
                <a:uLnTx/>
                <a:uFillTx/>
                <a:latin typeface="Corbel"/>
                <a:ea typeface="+mn-ea"/>
                <a:cs typeface="+mn-cs"/>
              </a:rPr>
              <a:t>Bu NHYP birçok analiz sonucunda ortaya çıkmakta ve 2015’de iyi duruma ulaşmak için alınması gereken önlemleri göstermektedir.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orbel"/>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white"/>
                </a:solidFill>
                <a:effectLst/>
                <a:uLnTx/>
                <a:uFillTx/>
                <a:latin typeface="Corbel"/>
                <a:ea typeface="+mn-ea"/>
                <a:cs typeface="+mn-cs"/>
              </a:rPr>
              <a:t>Nehir havzası yönetimi yaklaşımının önemli bir yanı, su yönetiminin farklı bir şekilde organize olmasıdır. </a:t>
            </a:r>
            <a:r>
              <a:rPr kumimoji="0" lang="tr-TR" sz="1800" b="0" i="0" u="none" strike="noStrike" kern="1200" cap="none" spc="0" normalizeH="0" baseline="0" noProof="0" dirty="0">
                <a:ln>
                  <a:noFill/>
                </a:ln>
                <a:solidFill>
                  <a:srgbClr val="FFFF00"/>
                </a:solidFill>
                <a:effectLst/>
                <a:uLnTx/>
                <a:uFillTx/>
                <a:latin typeface="Corbel"/>
                <a:ea typeface="+mn-ea"/>
                <a:cs typeface="+mn-cs"/>
              </a:rPr>
              <a:t>Nehir havzasının sınırları genellikle idari sınırlar ile örtüşmemektedir.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orbel"/>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white"/>
                </a:solidFill>
                <a:effectLst/>
                <a:uLnTx/>
                <a:uFillTx/>
                <a:latin typeface="Corbel"/>
                <a:ea typeface="+mn-ea"/>
                <a:cs typeface="+mn-cs"/>
              </a:rPr>
              <a:t>Bunun yanında su yönetimi ile ilgili yetkiler birçok organizasyon arasında paylaşılmış durumdadır. Bu durum, su yönetimi ile ilgilenen organizasyonlar arasında, idari ve </a:t>
            </a:r>
            <a:r>
              <a:rPr kumimoji="0" lang="tr-TR" sz="1800" b="0" i="0" u="none" strike="noStrike" kern="1200" cap="none" spc="0" normalizeH="0" baseline="0" noProof="0" dirty="0" err="1">
                <a:ln>
                  <a:noFill/>
                </a:ln>
                <a:solidFill>
                  <a:prstClr val="white"/>
                </a:solidFill>
                <a:effectLst/>
                <a:uLnTx/>
                <a:uFillTx/>
                <a:latin typeface="Corbel"/>
                <a:ea typeface="+mn-ea"/>
                <a:cs typeface="+mn-cs"/>
              </a:rPr>
              <a:t>organizasyonel</a:t>
            </a:r>
            <a:r>
              <a:rPr kumimoji="0" lang="tr-TR" sz="1800" b="0" i="0" u="none" strike="noStrike" kern="1200" cap="none" spc="0" normalizeH="0" baseline="0" noProof="0" dirty="0">
                <a:ln>
                  <a:noFill/>
                </a:ln>
                <a:solidFill>
                  <a:prstClr val="white"/>
                </a:solidFill>
                <a:effectLst/>
                <a:uLnTx/>
                <a:uFillTx/>
                <a:latin typeface="Corbel"/>
                <a:ea typeface="+mn-ea"/>
                <a:cs typeface="+mn-cs"/>
              </a:rPr>
              <a:t> sınırlar arasında, işbirliği mekanizmasının gelişmesini gerektirmektedir.</a:t>
            </a:r>
          </a:p>
        </p:txBody>
      </p:sp>
      <p:sp>
        <p:nvSpPr>
          <p:cNvPr id="3" name="Dikdörtgen 2"/>
          <p:cNvSpPr/>
          <p:nvPr/>
        </p:nvSpPr>
        <p:spPr>
          <a:xfrm>
            <a:off x="4325977" y="6276801"/>
            <a:ext cx="4572000" cy="43088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B0F0"/>
                </a:solidFill>
                <a:effectLst/>
                <a:uLnTx/>
                <a:uFillTx/>
                <a:latin typeface="Corbel"/>
                <a:ea typeface="+mn-ea"/>
                <a:cs typeface="+mn-cs"/>
              </a:rPr>
              <a:t>https://docplayer.biz.tr/13388880-Avrupa-birligi-su-cerceve-direktifi-isiginda-sel-taskin-haritalama-calismalari-erkan-guler.html</a:t>
            </a:r>
          </a:p>
        </p:txBody>
      </p:sp>
    </p:spTree>
    <p:extLst>
      <p:ext uri="{BB962C8B-B14F-4D97-AF65-F5344CB8AC3E}">
        <p14:creationId xmlns:p14="http://schemas.microsoft.com/office/powerpoint/2010/main" val="725801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p:cNvSpPr/>
          <p:nvPr/>
        </p:nvSpPr>
        <p:spPr>
          <a:xfrm>
            <a:off x="539552" y="474345"/>
            <a:ext cx="8352928" cy="53553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FFFF00"/>
                </a:solidFill>
                <a:effectLst/>
                <a:uLnTx/>
                <a:uFillTx/>
                <a:latin typeface="Corbel"/>
                <a:ea typeface="+mn-ea"/>
                <a:cs typeface="+mn-cs"/>
              </a:rPr>
              <a:t>Avrupa Birliği Su Çerçeve Direktifi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FFFF00"/>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FFFF00"/>
                </a:solidFill>
                <a:effectLst/>
                <a:uLnTx/>
                <a:uFillTx/>
                <a:latin typeface="Corbel"/>
                <a:ea typeface="+mn-ea"/>
                <a:cs typeface="+mn-cs"/>
              </a:rPr>
              <a:t>I. Havza Bölgelerinin Belirlenmesi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Corbel"/>
                <a:ea typeface="+mn-ea"/>
                <a:cs typeface="+mn-cs"/>
              </a:rPr>
              <a:t>Bir nehir havzası ya da birden fazla nehir havzasının bir araya getirilmesi ile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FFFF00"/>
                </a:solidFill>
                <a:effectLst/>
                <a:uLnTx/>
                <a:uFillTx/>
                <a:latin typeface="Corbel"/>
                <a:ea typeface="+mn-ea"/>
                <a:cs typeface="+mn-cs"/>
              </a:rPr>
              <a:t>II. Uzman Kuruluşların Oluşturulması</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orbe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white"/>
                </a:solidFill>
                <a:effectLst/>
                <a:uLnTx/>
                <a:uFillTx/>
                <a:latin typeface="Corbel"/>
                <a:ea typeface="+mn-ea"/>
                <a:cs typeface="+mn-cs"/>
              </a:rPr>
              <a:t>Havza bölgeleri bazında (her bir havza bölgesi için),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white"/>
                </a:solidFill>
                <a:effectLst/>
                <a:uLnTx/>
                <a:uFillTx/>
                <a:latin typeface="Corbel"/>
                <a:ea typeface="+mn-ea"/>
                <a:cs typeface="+mn-cs"/>
              </a:rPr>
              <a:t>Ulusal bazda,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white"/>
                </a:solidFill>
                <a:effectLst/>
                <a:uLnTx/>
                <a:uFillTx/>
                <a:latin typeface="Corbel"/>
                <a:ea typeface="+mn-ea"/>
                <a:cs typeface="+mn-cs"/>
              </a:rPr>
              <a:t>Varsa </a:t>
            </a:r>
            <a:r>
              <a:rPr kumimoji="0" lang="tr-TR" sz="1800" b="0" i="0" u="none" strike="noStrike" kern="1200" cap="none" spc="0" normalizeH="0" baseline="0" noProof="0" dirty="0" err="1">
                <a:ln>
                  <a:noFill/>
                </a:ln>
                <a:solidFill>
                  <a:prstClr val="white"/>
                </a:solidFill>
                <a:effectLst/>
                <a:uLnTx/>
                <a:uFillTx/>
                <a:latin typeface="Corbel"/>
                <a:ea typeface="+mn-ea"/>
                <a:cs typeface="+mn-cs"/>
              </a:rPr>
              <a:t>sınıraşan</a:t>
            </a:r>
            <a:r>
              <a:rPr kumimoji="0" lang="tr-TR" sz="1800" b="0" i="0" u="none" strike="noStrike" kern="1200" cap="none" spc="0" normalizeH="0" baseline="0" noProof="0" dirty="0">
                <a:ln>
                  <a:noFill/>
                </a:ln>
                <a:solidFill>
                  <a:prstClr val="white"/>
                </a:solidFill>
                <a:effectLst/>
                <a:uLnTx/>
                <a:uFillTx/>
                <a:latin typeface="Corbel"/>
                <a:ea typeface="+mn-ea"/>
                <a:cs typeface="+mn-cs"/>
              </a:rPr>
              <a:t> sulara yönelik olarak uluslar arası bazda.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Corbel"/>
                <a:ea typeface="+mn-ea"/>
                <a:cs typeface="+mn-cs"/>
              </a:rPr>
              <a:t>Yöntem;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orbe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white"/>
                </a:solidFill>
                <a:effectLst/>
                <a:uLnTx/>
                <a:uFillTx/>
                <a:latin typeface="Corbel"/>
                <a:ea typeface="+mn-ea"/>
                <a:cs typeface="+mn-cs"/>
              </a:rPr>
              <a:t>Mevcut bir uzman kuruluş &amp; görevlerinin revizyonu 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white"/>
                </a:solidFill>
                <a:effectLst/>
                <a:uLnTx/>
                <a:uFillTx/>
                <a:latin typeface="Corbel"/>
                <a:ea typeface="+mn-ea"/>
                <a:cs typeface="+mn-cs"/>
              </a:rPr>
              <a:t>İlgili bakanlıkların içinde yer aldığı bir komisyon tasarımı 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white"/>
                </a:solidFill>
                <a:effectLst/>
                <a:uLnTx/>
                <a:uFillTx/>
                <a:latin typeface="Corbel"/>
                <a:ea typeface="+mn-ea"/>
                <a:cs typeface="+mn-cs"/>
              </a:rPr>
              <a:t>Mevcutta var olan kurum &amp; kuruşlardan bağımsız, yeni bir yapının tanımlanması ile olabilmektedir.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FFFF00"/>
                </a:solidFill>
                <a:effectLst/>
                <a:uLnTx/>
                <a:uFillTx/>
                <a:latin typeface="Corbel"/>
                <a:ea typeface="+mn-ea"/>
                <a:cs typeface="+mn-cs"/>
              </a:rPr>
              <a:t>III. Nehir Havzası Yönetim Planlarının (NHYP) Hazırlanması</a:t>
            </a:r>
          </a:p>
        </p:txBody>
      </p:sp>
    </p:spTree>
    <p:extLst>
      <p:ext uri="{BB962C8B-B14F-4D97-AF65-F5344CB8AC3E}">
        <p14:creationId xmlns:p14="http://schemas.microsoft.com/office/powerpoint/2010/main" val="1224565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7" name="Dikdörtgen 6"/>
          <p:cNvSpPr/>
          <p:nvPr/>
        </p:nvSpPr>
        <p:spPr>
          <a:xfrm>
            <a:off x="251520" y="476672"/>
            <a:ext cx="8424936" cy="5589351"/>
          </a:xfrm>
          <a:prstGeom prst="rect">
            <a:avLst/>
          </a:prstGeom>
        </p:spPr>
        <p:txBody>
          <a:bodyPr wrap="square">
            <a:spAutoFit/>
          </a:bodyPr>
          <a:lstStyle/>
          <a:p>
            <a:r>
              <a:rPr lang="tr-TR" dirty="0">
                <a:solidFill>
                  <a:srgbClr val="FFFF00"/>
                </a:solidFill>
              </a:rPr>
              <a:t>Nehir Havza Yönetim Planı: </a:t>
            </a:r>
            <a:r>
              <a:rPr lang="tr-TR" dirty="0"/>
              <a:t>Aşamalar </a:t>
            </a:r>
          </a:p>
          <a:p>
            <a:endParaRPr lang="tr-TR" dirty="0"/>
          </a:p>
          <a:p>
            <a:pPr>
              <a:lnSpc>
                <a:spcPct val="150000"/>
              </a:lnSpc>
            </a:pPr>
            <a:r>
              <a:rPr lang="tr-TR" dirty="0"/>
              <a:t>1. Nehir havzasının </a:t>
            </a:r>
            <a:r>
              <a:rPr lang="tr-TR" dirty="0" err="1"/>
              <a:t>karakterizasyonu</a:t>
            </a:r>
            <a:r>
              <a:rPr lang="tr-TR" dirty="0"/>
              <a:t>;</a:t>
            </a:r>
          </a:p>
          <a:p>
            <a:pPr>
              <a:lnSpc>
                <a:spcPct val="150000"/>
              </a:lnSpc>
            </a:pPr>
            <a:r>
              <a:rPr lang="tr-TR" dirty="0"/>
              <a:t>2. İnsan aktivitelerinin önemli baskı ve etkilerinin özeti;</a:t>
            </a:r>
          </a:p>
          <a:p>
            <a:pPr>
              <a:lnSpc>
                <a:spcPct val="150000"/>
              </a:lnSpc>
            </a:pPr>
            <a:r>
              <a:rPr lang="tr-TR" dirty="0"/>
              <a:t>3. Koruma alanlarının belirlenmesi ve haritalandırılması; </a:t>
            </a:r>
          </a:p>
          <a:p>
            <a:pPr>
              <a:lnSpc>
                <a:spcPct val="150000"/>
              </a:lnSpc>
            </a:pPr>
            <a:r>
              <a:rPr lang="tr-TR" dirty="0"/>
              <a:t>4. İzleme ağlarının haritası;</a:t>
            </a:r>
          </a:p>
          <a:p>
            <a:pPr>
              <a:lnSpc>
                <a:spcPct val="150000"/>
              </a:lnSpc>
            </a:pPr>
            <a:r>
              <a:rPr lang="tr-TR" dirty="0"/>
              <a:t>5. Çevresel hedefler listesi;</a:t>
            </a:r>
          </a:p>
          <a:p>
            <a:pPr>
              <a:lnSpc>
                <a:spcPct val="150000"/>
              </a:lnSpc>
            </a:pPr>
            <a:r>
              <a:rPr lang="tr-TR" dirty="0"/>
              <a:t> 6. Ekonomik analiz; </a:t>
            </a:r>
          </a:p>
          <a:p>
            <a:pPr>
              <a:lnSpc>
                <a:spcPct val="150000"/>
              </a:lnSpc>
            </a:pPr>
            <a:r>
              <a:rPr lang="tr-TR" dirty="0"/>
              <a:t>7. Önlemler programı; </a:t>
            </a:r>
          </a:p>
          <a:p>
            <a:pPr>
              <a:lnSpc>
                <a:spcPct val="150000"/>
              </a:lnSpc>
            </a:pPr>
            <a:r>
              <a:rPr lang="tr-TR" dirty="0"/>
              <a:t>8. Daha detaylı önlemelerin listelenmesi ve özetlenmesi; </a:t>
            </a:r>
          </a:p>
          <a:p>
            <a:pPr>
              <a:lnSpc>
                <a:spcPct val="150000"/>
              </a:lnSpc>
            </a:pPr>
            <a:r>
              <a:rPr lang="tr-TR" dirty="0"/>
              <a:t>9. Kamuoyu bilgilendirilmesi ve danışılması ölçeğinin ve sonuçlarının özeti; </a:t>
            </a:r>
          </a:p>
          <a:p>
            <a:pPr>
              <a:lnSpc>
                <a:spcPct val="150000"/>
              </a:lnSpc>
            </a:pPr>
            <a:r>
              <a:rPr lang="tr-TR" dirty="0"/>
              <a:t>10. Yetkili otoritelerin listesi; </a:t>
            </a:r>
          </a:p>
          <a:p>
            <a:pPr>
              <a:lnSpc>
                <a:spcPct val="150000"/>
              </a:lnSpc>
            </a:pPr>
            <a:r>
              <a:rPr lang="tr-TR" dirty="0"/>
              <a:t>11. Kamuoyundan arka plan bilgisi ve yorum edinmek için irtibat noktalarının ve prosedürlerin belirlenmesi.</a:t>
            </a:r>
          </a:p>
        </p:txBody>
      </p:sp>
      <p:sp>
        <p:nvSpPr>
          <p:cNvPr id="8" name="Dikdörtgen 7"/>
          <p:cNvSpPr/>
          <p:nvPr/>
        </p:nvSpPr>
        <p:spPr>
          <a:xfrm>
            <a:off x="4283968" y="6427113"/>
            <a:ext cx="4572000" cy="430887"/>
          </a:xfrm>
          <a:prstGeom prst="rect">
            <a:avLst/>
          </a:prstGeom>
        </p:spPr>
        <p:txBody>
          <a:bodyPr>
            <a:spAutoFit/>
          </a:bodyPr>
          <a:lstStyle/>
          <a:p>
            <a:r>
              <a:rPr lang="en-US" sz="1100" dirty="0">
                <a:solidFill>
                  <a:srgbClr val="00B0F0"/>
                </a:solidFill>
              </a:rPr>
              <a:t>https://docplayer.biz.tr/13388880-Avrupa-birligi-su-cerceve-direktifi-isiginda-sel-taskin-haritalama-calismalari-erkan-guler.html</a:t>
            </a:r>
          </a:p>
        </p:txBody>
      </p:sp>
      <p:pic>
        <p:nvPicPr>
          <p:cNvPr id="2" name="Picture 1">
            <a:extLst>
              <a:ext uri="{FF2B5EF4-FFF2-40B4-BE49-F238E27FC236}">
                <a16:creationId xmlns:a16="http://schemas.microsoft.com/office/drawing/2014/main" id="{51C386DF-E6F0-5340-9018-77905D936D62}"/>
              </a:ext>
            </a:extLst>
          </p:cNvPr>
          <p:cNvPicPr>
            <a:picLocks noChangeAspect="1"/>
          </p:cNvPicPr>
          <p:nvPr/>
        </p:nvPicPr>
        <p:blipFill>
          <a:blip r:embed="rId2"/>
          <a:stretch>
            <a:fillRect/>
          </a:stretch>
        </p:blipFill>
        <p:spPr>
          <a:xfrm>
            <a:off x="6156176" y="1210816"/>
            <a:ext cx="2454176" cy="2794248"/>
          </a:xfrm>
          <a:prstGeom prst="rect">
            <a:avLst/>
          </a:prstGeom>
        </p:spPr>
      </p:pic>
    </p:spTree>
    <p:extLst>
      <p:ext uri="{BB962C8B-B14F-4D97-AF65-F5344CB8AC3E}">
        <p14:creationId xmlns:p14="http://schemas.microsoft.com/office/powerpoint/2010/main" val="1128966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4" name="Dikdörtgen 3"/>
          <p:cNvSpPr/>
          <p:nvPr/>
        </p:nvSpPr>
        <p:spPr>
          <a:xfrm>
            <a:off x="683568" y="759171"/>
            <a:ext cx="7666882" cy="3785652"/>
          </a:xfrm>
          <a:prstGeom prst="rect">
            <a:avLst/>
          </a:prstGeom>
        </p:spPr>
        <p:txBody>
          <a:bodyPr wrap="square">
            <a:spAutoFit/>
          </a:bodyPr>
          <a:lstStyle/>
          <a:p>
            <a:pPr>
              <a:lnSpc>
                <a:spcPct val="150000"/>
              </a:lnSpc>
            </a:pPr>
            <a:r>
              <a:rPr lang="tr-TR" sz="2000" dirty="0"/>
              <a:t>SÇD –NHYP ; </a:t>
            </a:r>
            <a:r>
              <a:rPr lang="tr-TR" sz="2000" dirty="0" err="1"/>
              <a:t>Karakterizasyon</a:t>
            </a:r>
            <a:r>
              <a:rPr lang="tr-TR" sz="2000" dirty="0"/>
              <a:t> Su Çerçeve Direktifi doğrultusunda bir havza yönetim planı oluşturmak için ilk adım </a:t>
            </a:r>
            <a:r>
              <a:rPr lang="tr-TR" sz="2000" dirty="0">
                <a:solidFill>
                  <a:srgbClr val="FFFF00"/>
                </a:solidFill>
              </a:rPr>
              <a:t>havzanın </a:t>
            </a:r>
            <a:r>
              <a:rPr lang="tr-TR" sz="2000" dirty="0" err="1">
                <a:solidFill>
                  <a:srgbClr val="FFFF00"/>
                </a:solidFill>
              </a:rPr>
              <a:t>karakterizasyonu</a:t>
            </a:r>
            <a:r>
              <a:rPr lang="tr-TR" sz="2000" dirty="0" err="1"/>
              <a:t>dur</a:t>
            </a:r>
            <a:r>
              <a:rPr lang="tr-TR" sz="2000" dirty="0"/>
              <a:t>. </a:t>
            </a:r>
          </a:p>
          <a:p>
            <a:pPr>
              <a:lnSpc>
                <a:spcPct val="150000"/>
              </a:lnSpc>
            </a:pPr>
            <a:endParaRPr lang="tr-TR" sz="2000" dirty="0"/>
          </a:p>
          <a:p>
            <a:pPr>
              <a:lnSpc>
                <a:spcPct val="150000"/>
              </a:lnSpc>
            </a:pPr>
            <a:r>
              <a:rPr lang="tr-TR" sz="2000" dirty="0"/>
              <a:t>Tüm diğer aktiviteler için bir çerçeve oluşturur ve üç kısımdan oluşur:</a:t>
            </a:r>
          </a:p>
          <a:p>
            <a:pPr>
              <a:lnSpc>
                <a:spcPct val="150000"/>
              </a:lnSpc>
            </a:pPr>
            <a:r>
              <a:rPr lang="tr-TR" sz="2000" dirty="0"/>
              <a:t>• Tüm havzanın genel </a:t>
            </a:r>
            <a:r>
              <a:rPr lang="tr-TR" sz="2000" dirty="0" err="1"/>
              <a:t>karakterizasyonu</a:t>
            </a:r>
            <a:r>
              <a:rPr lang="tr-TR" sz="2000" dirty="0"/>
              <a:t>;</a:t>
            </a:r>
          </a:p>
          <a:p>
            <a:pPr>
              <a:lnSpc>
                <a:spcPct val="150000"/>
              </a:lnSpc>
            </a:pPr>
            <a:r>
              <a:rPr lang="tr-TR" sz="2000" dirty="0"/>
              <a:t>• Yüzey suyu kütlelerinin </a:t>
            </a:r>
            <a:r>
              <a:rPr lang="tr-TR" sz="2000" dirty="0" err="1"/>
              <a:t>karakterizasyonu</a:t>
            </a:r>
            <a:r>
              <a:rPr lang="tr-TR" sz="2000" dirty="0"/>
              <a:t>; </a:t>
            </a:r>
          </a:p>
          <a:p>
            <a:pPr>
              <a:lnSpc>
                <a:spcPct val="150000"/>
              </a:lnSpc>
            </a:pPr>
            <a:r>
              <a:rPr lang="tr-TR" sz="2000" dirty="0"/>
              <a:t>• Yeraltı suyu kütlelerinin </a:t>
            </a:r>
            <a:r>
              <a:rPr lang="tr-TR" sz="2000" dirty="0" err="1"/>
              <a:t>karakterizasyonu</a:t>
            </a:r>
            <a:endParaRPr lang="tr-TR" sz="2000" dirty="0"/>
          </a:p>
        </p:txBody>
      </p:sp>
      <p:pic>
        <p:nvPicPr>
          <p:cNvPr id="2" name="Picture 1">
            <a:extLst>
              <a:ext uri="{FF2B5EF4-FFF2-40B4-BE49-F238E27FC236}">
                <a16:creationId xmlns:a16="http://schemas.microsoft.com/office/drawing/2014/main" id="{0AD42CB4-7C03-E842-9ED9-0806460D199C}"/>
              </a:ext>
            </a:extLst>
          </p:cNvPr>
          <p:cNvPicPr>
            <a:picLocks noChangeAspect="1"/>
          </p:cNvPicPr>
          <p:nvPr/>
        </p:nvPicPr>
        <p:blipFill>
          <a:blip r:embed="rId2"/>
          <a:stretch>
            <a:fillRect/>
          </a:stretch>
        </p:blipFill>
        <p:spPr>
          <a:xfrm>
            <a:off x="5724128" y="3356992"/>
            <a:ext cx="3191697" cy="2787355"/>
          </a:xfrm>
          <a:prstGeom prst="rect">
            <a:avLst/>
          </a:prstGeom>
        </p:spPr>
      </p:pic>
      <p:sp>
        <p:nvSpPr>
          <p:cNvPr id="5" name="Dikdörtgen 2">
            <a:extLst>
              <a:ext uri="{FF2B5EF4-FFF2-40B4-BE49-F238E27FC236}">
                <a16:creationId xmlns:a16="http://schemas.microsoft.com/office/drawing/2014/main" id="{40019F82-C39C-F441-AA95-12D96ABED048}"/>
              </a:ext>
            </a:extLst>
          </p:cNvPr>
          <p:cNvSpPr/>
          <p:nvPr/>
        </p:nvSpPr>
        <p:spPr>
          <a:xfrm>
            <a:off x="4537437" y="6427113"/>
            <a:ext cx="4572000" cy="430887"/>
          </a:xfrm>
          <a:prstGeom prst="rect">
            <a:avLst/>
          </a:prstGeom>
        </p:spPr>
        <p:txBody>
          <a:bodyPr>
            <a:spAutoFit/>
          </a:bodyPr>
          <a:lstStyle/>
          <a:p>
            <a:r>
              <a:rPr lang="en-US" sz="1050" dirty="0">
                <a:solidFill>
                  <a:srgbClr val="00B0F0"/>
                </a:solidFill>
              </a:rPr>
              <a:t>https://docplayer.biz.tr/13388880-Avrupa-birligi-su-cerceve-direktifi-isiginda-sel-taskin-haritalama-calismalari-erkan-guler.html</a:t>
            </a:r>
          </a:p>
        </p:txBody>
      </p:sp>
    </p:spTree>
    <p:extLst>
      <p:ext uri="{BB962C8B-B14F-4D97-AF65-F5344CB8AC3E}">
        <p14:creationId xmlns:p14="http://schemas.microsoft.com/office/powerpoint/2010/main" val="1672292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4" name="Dikdörtgen 3"/>
          <p:cNvSpPr/>
          <p:nvPr/>
        </p:nvSpPr>
        <p:spPr>
          <a:xfrm>
            <a:off x="539552" y="620688"/>
            <a:ext cx="7128792" cy="5940088"/>
          </a:xfrm>
          <a:prstGeom prst="rect">
            <a:avLst/>
          </a:prstGeom>
        </p:spPr>
        <p:txBody>
          <a:bodyPr wrap="square">
            <a:spAutoFit/>
          </a:bodyPr>
          <a:lstStyle/>
          <a:p>
            <a:r>
              <a:rPr lang="tr-TR" sz="2000" dirty="0" err="1">
                <a:solidFill>
                  <a:srgbClr val="FFFF00"/>
                </a:solidFill>
              </a:rPr>
              <a:t>NHYP’ların</a:t>
            </a:r>
            <a:r>
              <a:rPr lang="tr-TR" sz="2000" dirty="0">
                <a:solidFill>
                  <a:srgbClr val="FFFF00"/>
                </a:solidFill>
              </a:rPr>
              <a:t> Diğer Projelerle olan İlişkisi</a:t>
            </a:r>
          </a:p>
          <a:p>
            <a:endParaRPr lang="tr-TR" sz="2000" dirty="0"/>
          </a:p>
          <a:p>
            <a:r>
              <a:rPr lang="tr-TR" sz="2000" dirty="0"/>
              <a:t>•Kalkınma Planları,</a:t>
            </a:r>
          </a:p>
          <a:p>
            <a:r>
              <a:rPr lang="tr-TR" sz="2000" dirty="0"/>
              <a:t>•Bölge Planları,</a:t>
            </a:r>
          </a:p>
          <a:p>
            <a:r>
              <a:rPr lang="tr-TR" sz="2000" dirty="0"/>
              <a:t>•Çevre Düzeni Planları,</a:t>
            </a:r>
          </a:p>
          <a:p>
            <a:r>
              <a:rPr lang="tr-TR" sz="2000" dirty="0"/>
              <a:t>•Arazi Kullanım Planları,</a:t>
            </a:r>
          </a:p>
          <a:p>
            <a:r>
              <a:rPr lang="tr-TR" sz="2000" dirty="0"/>
              <a:t>•Taşkın Yönetim Planları,</a:t>
            </a:r>
          </a:p>
          <a:p>
            <a:r>
              <a:rPr lang="tr-TR" sz="2000" dirty="0"/>
              <a:t>•Havza Rehabilitasyon Planları,</a:t>
            </a:r>
          </a:p>
          <a:p>
            <a:r>
              <a:rPr lang="tr-TR" sz="2000" dirty="0"/>
              <a:t>•Sulak Alan Yönetim Planları,</a:t>
            </a:r>
          </a:p>
          <a:p>
            <a:r>
              <a:rPr lang="tr-TR" sz="2000" dirty="0"/>
              <a:t>•Korunan Alanlarda Yönetim Planları,</a:t>
            </a:r>
          </a:p>
          <a:p>
            <a:r>
              <a:rPr lang="tr-TR" sz="2000" dirty="0"/>
              <a:t>•Uzun Devreli Gelişim Planları,</a:t>
            </a:r>
          </a:p>
          <a:p>
            <a:r>
              <a:rPr lang="tr-TR" sz="2000" dirty="0"/>
              <a:t>•İçme Suyu Havzası Koruma Planları,</a:t>
            </a:r>
          </a:p>
          <a:p>
            <a:r>
              <a:rPr lang="tr-TR" sz="2000" dirty="0"/>
              <a:t>•Kuraklık Yönetim Planları,</a:t>
            </a:r>
          </a:p>
          <a:p>
            <a:r>
              <a:rPr lang="tr-TR" sz="2000" dirty="0"/>
              <a:t>•Havza Master Planları</a:t>
            </a:r>
          </a:p>
          <a:p>
            <a:r>
              <a:rPr lang="tr-TR" sz="2000" dirty="0"/>
              <a:t>Karşılıklı etkileşimi çerisindedir. </a:t>
            </a:r>
          </a:p>
          <a:p>
            <a:endParaRPr lang="tr-TR" sz="2000" dirty="0"/>
          </a:p>
          <a:p>
            <a:r>
              <a:rPr lang="tr-TR" sz="2000" dirty="0">
                <a:solidFill>
                  <a:srgbClr val="FFFF00"/>
                </a:solidFill>
              </a:rPr>
              <a:t>Bu nedenle</a:t>
            </a:r>
            <a:r>
              <a:rPr lang="tr-TR" sz="2000" dirty="0"/>
              <a:t>; NHYP hedeflerinin diğer planların hedefleri ile uyumlu olacak şekilde belirlenmesi veya su yönetimi konusunda diğer planların </a:t>
            </a:r>
            <a:r>
              <a:rPr lang="tr-TR" sz="2000" dirty="0" err="1"/>
              <a:t>NHYP’nı</a:t>
            </a:r>
            <a:r>
              <a:rPr lang="tr-TR" sz="2000" dirty="0"/>
              <a:t> esas almaları beklenmektedir.</a:t>
            </a:r>
          </a:p>
        </p:txBody>
      </p:sp>
      <p:pic>
        <p:nvPicPr>
          <p:cNvPr id="6" name="Picture 5">
            <a:extLst>
              <a:ext uri="{FF2B5EF4-FFF2-40B4-BE49-F238E27FC236}">
                <a16:creationId xmlns:a16="http://schemas.microsoft.com/office/drawing/2014/main" id="{0718A785-540F-1645-8DEE-52BC4EE94393}"/>
              </a:ext>
            </a:extLst>
          </p:cNvPr>
          <p:cNvPicPr>
            <a:picLocks noChangeAspect="1"/>
          </p:cNvPicPr>
          <p:nvPr/>
        </p:nvPicPr>
        <p:blipFill>
          <a:blip r:embed="rId2"/>
          <a:stretch>
            <a:fillRect/>
          </a:stretch>
        </p:blipFill>
        <p:spPr>
          <a:xfrm>
            <a:off x="6732240" y="1124744"/>
            <a:ext cx="1800200" cy="1529516"/>
          </a:xfrm>
          <a:prstGeom prst="rect">
            <a:avLst/>
          </a:prstGeom>
        </p:spPr>
      </p:pic>
    </p:spTree>
    <p:extLst>
      <p:ext uri="{BB962C8B-B14F-4D97-AF65-F5344CB8AC3E}">
        <p14:creationId xmlns:p14="http://schemas.microsoft.com/office/powerpoint/2010/main" val="1792435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p:cNvSpPr/>
          <p:nvPr/>
        </p:nvSpPr>
        <p:spPr>
          <a:xfrm>
            <a:off x="251520" y="188640"/>
            <a:ext cx="8784976" cy="6740307"/>
          </a:xfrm>
          <a:prstGeom prst="rect">
            <a:avLst/>
          </a:prstGeom>
        </p:spPr>
        <p:txBody>
          <a:bodyPr wrap="square">
            <a:spAutoFit/>
          </a:bodyPr>
          <a:lstStyle/>
          <a:p>
            <a:pPr>
              <a:lnSpc>
                <a:spcPct val="150000"/>
              </a:lnSpc>
            </a:pPr>
            <a:r>
              <a:rPr lang="tr-TR" sz="2400" dirty="0">
                <a:solidFill>
                  <a:srgbClr val="FFFF00"/>
                </a:solidFill>
              </a:rPr>
              <a:t>NHYP’ </a:t>
            </a:r>
            <a:r>
              <a:rPr lang="tr-TR" sz="2400" dirty="0" err="1">
                <a:solidFill>
                  <a:srgbClr val="FFFF00"/>
                </a:solidFill>
              </a:rPr>
              <a:t>larının</a:t>
            </a:r>
            <a:r>
              <a:rPr lang="tr-TR" sz="2400" dirty="0">
                <a:solidFill>
                  <a:srgbClr val="FFFF00"/>
                </a:solidFill>
              </a:rPr>
              <a:t> </a:t>
            </a:r>
            <a:r>
              <a:rPr lang="tr-TR" sz="2400" dirty="0" smtClean="0">
                <a:solidFill>
                  <a:srgbClr val="FFFF00"/>
                </a:solidFill>
              </a:rPr>
              <a:t>ülkemizde hazırlanması</a:t>
            </a:r>
            <a:endParaRPr lang="tr-TR" sz="2400" dirty="0">
              <a:solidFill>
                <a:srgbClr val="FFFF00"/>
              </a:solidFill>
            </a:endParaRPr>
          </a:p>
          <a:p>
            <a:pPr>
              <a:lnSpc>
                <a:spcPct val="150000"/>
              </a:lnSpc>
            </a:pPr>
            <a:r>
              <a:rPr lang="tr-TR" sz="2400" dirty="0" smtClean="0"/>
              <a:t>• </a:t>
            </a:r>
            <a:r>
              <a:rPr lang="tr-TR" sz="2400" dirty="0"/>
              <a:t>Türkiye’nin </a:t>
            </a:r>
            <a:r>
              <a:rPr lang="tr-TR" sz="2400" dirty="0">
                <a:solidFill>
                  <a:srgbClr val="FFFF00"/>
                </a:solidFill>
              </a:rPr>
              <a:t>25 nehir havzası için</a:t>
            </a:r>
            <a:r>
              <a:rPr lang="tr-TR" sz="2400" dirty="0"/>
              <a:t> Nehir Havza Yönetim Planları (NHYP) ilgili  Yönetmelik uyarınca hazırlanmaktadır.</a:t>
            </a:r>
          </a:p>
          <a:p>
            <a:pPr>
              <a:lnSpc>
                <a:spcPct val="150000"/>
              </a:lnSpc>
            </a:pPr>
            <a:r>
              <a:rPr lang="tr-TR" sz="2400" dirty="0"/>
              <a:t>• </a:t>
            </a:r>
            <a:r>
              <a:rPr lang="tr-TR" sz="2400" dirty="0">
                <a:solidFill>
                  <a:srgbClr val="FFFF00"/>
                </a:solidFill>
              </a:rPr>
              <a:t>Aralık 2019 </a:t>
            </a:r>
            <a:r>
              <a:rPr lang="tr-TR" sz="2400" dirty="0"/>
              <a:t>itibariyle 6 havzanın planları (Gediz, Meriç-Ergene, Büyük Menderes, Konya Kapalı, Susurluk ve Küçük Menderes Havzaları) tamamlanmış, kamuya duyurulmuş ve uygulamaya konulmuştur.</a:t>
            </a:r>
          </a:p>
          <a:p>
            <a:pPr>
              <a:lnSpc>
                <a:spcPct val="150000"/>
              </a:lnSpc>
            </a:pPr>
            <a:r>
              <a:rPr lang="tr-TR" sz="2400" dirty="0"/>
              <a:t>• Yönetim Planları </a:t>
            </a:r>
            <a:r>
              <a:rPr lang="tr-TR" sz="2400" dirty="0" smtClean="0"/>
              <a:t>hazırlanan diğer havzalar; </a:t>
            </a:r>
            <a:r>
              <a:rPr lang="tr-TR" sz="2400" dirty="0"/>
              <a:t>Kuzey Ege, Burdur Kapalı, Akarçay, Batı Akdeniz ve </a:t>
            </a:r>
            <a:r>
              <a:rPr lang="tr-TR" sz="2400" dirty="0" smtClean="0"/>
              <a:t>Yeşilırmak </a:t>
            </a:r>
            <a:r>
              <a:rPr lang="tr-TR" sz="2400" dirty="0"/>
              <a:t>havzalarıdır.</a:t>
            </a:r>
          </a:p>
          <a:p>
            <a:pPr>
              <a:lnSpc>
                <a:spcPct val="150000"/>
              </a:lnSpc>
            </a:pPr>
            <a:r>
              <a:rPr lang="tr-TR" sz="2400" dirty="0"/>
              <a:t>• 2020 yılı </a:t>
            </a:r>
            <a:r>
              <a:rPr lang="tr-TR" sz="2400" dirty="0" smtClean="0"/>
              <a:t>içerisinde 6 havza planlamaları  </a:t>
            </a:r>
            <a:r>
              <a:rPr lang="tr-TR" sz="2400" dirty="0"/>
              <a:t>ihale </a:t>
            </a:r>
            <a:r>
              <a:rPr lang="tr-TR" sz="2400" dirty="0" smtClean="0"/>
              <a:t>edilmiştir.</a:t>
            </a:r>
            <a:endParaRPr lang="tr-TR" sz="2400" dirty="0"/>
          </a:p>
          <a:p>
            <a:pPr>
              <a:lnSpc>
                <a:spcPct val="150000"/>
              </a:lnSpc>
            </a:pPr>
            <a:r>
              <a:rPr lang="tr-TR" sz="2400" dirty="0" smtClean="0"/>
              <a:t>• </a:t>
            </a:r>
            <a:r>
              <a:rPr lang="tr-TR" sz="2400" dirty="0">
                <a:solidFill>
                  <a:srgbClr val="FFFF00"/>
                </a:solidFill>
              </a:rPr>
              <a:t>Ülkemizde ilk kez </a:t>
            </a:r>
            <a:r>
              <a:rPr lang="tr-TR" sz="2400" dirty="0" smtClean="0"/>
              <a:t>böylelikle </a:t>
            </a:r>
            <a:r>
              <a:rPr lang="tr-TR" sz="2400" dirty="0" err="1"/>
              <a:t>NHYP’ları</a:t>
            </a:r>
            <a:r>
              <a:rPr lang="tr-TR" sz="2400" dirty="0"/>
              <a:t> 2023 yılına kadar hazırlanmış olması hedeflenmektedir.</a:t>
            </a:r>
          </a:p>
        </p:txBody>
      </p:sp>
    </p:spTree>
    <p:extLst>
      <p:ext uri="{BB962C8B-B14F-4D97-AF65-F5344CB8AC3E}">
        <p14:creationId xmlns:p14="http://schemas.microsoft.com/office/powerpoint/2010/main" val="3535036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Dikdörtgen 1"/>
          <p:cNvSpPr/>
          <p:nvPr/>
        </p:nvSpPr>
        <p:spPr>
          <a:xfrm>
            <a:off x="767590" y="188640"/>
            <a:ext cx="7560840" cy="57597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dirty="0">
                <a:ln>
                  <a:noFill/>
                </a:ln>
                <a:solidFill>
                  <a:srgbClr val="FFFF00"/>
                </a:solidFill>
                <a:effectLst/>
                <a:uLnTx/>
                <a:uFillTx/>
                <a:latin typeface="Corbel"/>
                <a:ea typeface="+mn-ea"/>
                <a:cs typeface="+mn-cs"/>
              </a:rPr>
              <a:t>Su Çerçeve Direktifinin Türkiye’de Uygulanabilirliği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0" i="0" u="none" strike="noStrike" kern="1200" cap="none" spc="0" normalizeH="0" baseline="0" dirty="0">
                <a:ln>
                  <a:noFill/>
                </a:ln>
                <a:solidFill>
                  <a:srgbClr val="FFFF00"/>
                </a:solidFill>
                <a:effectLst/>
                <a:uLnTx/>
                <a:uFillTx/>
                <a:latin typeface="Corbel"/>
                <a:ea typeface="+mn-ea"/>
                <a:cs typeface="+mn-cs"/>
              </a:rPr>
              <a:t>1999 Helsinki Zirvesi </a:t>
            </a:r>
            <a:r>
              <a:rPr kumimoji="0" lang="tr-TR" sz="2400" b="0" i="0" u="none" strike="noStrike" kern="1200" cap="none" spc="0" normalizeH="0" baseline="0" dirty="0">
                <a:ln>
                  <a:noFill/>
                </a:ln>
                <a:solidFill>
                  <a:prstClr val="white"/>
                </a:solidFill>
                <a:effectLst/>
                <a:uLnTx/>
                <a:uFillTx/>
                <a:latin typeface="Corbel"/>
                <a:ea typeface="+mn-ea"/>
                <a:cs typeface="+mn-cs"/>
              </a:rPr>
              <a:t>ile Avrupa Birliği üyeliğine adaylık süreci başlayan ülkemizde, </a:t>
            </a:r>
            <a:r>
              <a:rPr kumimoji="0" lang="tr-TR" sz="2400" b="0" i="0" u="none" strike="noStrike" kern="1200" cap="none" spc="0" normalizeH="0" baseline="0" dirty="0">
                <a:ln>
                  <a:noFill/>
                </a:ln>
                <a:solidFill>
                  <a:srgbClr val="FFFF00"/>
                </a:solidFill>
                <a:effectLst/>
                <a:uLnTx/>
                <a:uFillTx/>
                <a:latin typeface="Corbel"/>
                <a:ea typeface="+mn-ea"/>
                <a:cs typeface="+mn-cs"/>
              </a:rPr>
              <a:t>ilki 2001’de yayınlanan </a:t>
            </a:r>
            <a:r>
              <a:rPr kumimoji="0" lang="tr-TR" sz="2400" b="0" i="0" u="none" strike="noStrike" kern="1200" cap="none" spc="0" normalizeH="0" baseline="0" dirty="0">
                <a:ln>
                  <a:noFill/>
                </a:ln>
                <a:solidFill>
                  <a:prstClr val="white"/>
                </a:solidFill>
                <a:effectLst/>
                <a:uLnTx/>
                <a:uFillTx/>
                <a:latin typeface="Corbel"/>
                <a:ea typeface="+mn-ea"/>
                <a:cs typeface="+mn-cs"/>
              </a:rPr>
              <a:t>ve 2003’te güncelleştirilen “Avrupa Birliği Müktesebatının Üstlenilmesine İlişkin Ulusal Program'ın “Çevre” başlıklı 22. bölümünde belirtilen yükümlülükler çerçevesinde Ülkemiz çevre mevzuatının Avrupa Birliği çevre mevzuatına uyumlaştırılması kapsamında ilgili tüm kurum ve kuruluşların katılımıyla çalışmalar yoğun bir şekilde sürdürülmektedir.  </a:t>
            </a:r>
          </a:p>
        </p:txBody>
      </p:sp>
      <p:pic>
        <p:nvPicPr>
          <p:cNvPr id="3" name="Resim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5086"/>
            <a:ext cx="4548010" cy="499915"/>
          </a:xfrm>
          <a:prstGeom prst="rect">
            <a:avLst/>
          </a:prstGeom>
        </p:spPr>
      </p:pic>
      <p:pic>
        <p:nvPicPr>
          <p:cNvPr id="4" name="Picture 3">
            <a:extLst>
              <a:ext uri="{FF2B5EF4-FFF2-40B4-BE49-F238E27FC236}">
                <a16:creationId xmlns:a16="http://schemas.microsoft.com/office/drawing/2014/main" id="{BC6D14F0-3256-1642-B043-8DD7D3CF7EEC}"/>
              </a:ext>
            </a:extLst>
          </p:cNvPr>
          <p:cNvPicPr>
            <a:picLocks noChangeAspect="1"/>
          </p:cNvPicPr>
          <p:nvPr/>
        </p:nvPicPr>
        <p:blipFill>
          <a:blip r:embed="rId3"/>
          <a:stretch>
            <a:fillRect/>
          </a:stretch>
        </p:blipFill>
        <p:spPr>
          <a:xfrm>
            <a:off x="4743448" y="5319784"/>
            <a:ext cx="4395370" cy="1523876"/>
          </a:xfrm>
          <a:prstGeom prst="rect">
            <a:avLst/>
          </a:prstGeom>
        </p:spPr>
      </p:pic>
    </p:spTree>
    <p:extLst>
      <p:ext uri="{BB962C8B-B14F-4D97-AF65-F5344CB8AC3E}">
        <p14:creationId xmlns:p14="http://schemas.microsoft.com/office/powerpoint/2010/main" val="2077542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35496" y="332656"/>
            <a:ext cx="272299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all" spc="0" normalizeH="0" baseline="0" noProof="0" dirty="0">
                <a:ln>
                  <a:noFill/>
                </a:ln>
                <a:solidFill>
                  <a:srgbClr val="00B0F0"/>
                </a:solidFill>
                <a:effectLst>
                  <a:outerShdw blurRad="38100" dist="38100" dir="2700000" algn="tl">
                    <a:srgbClr val="000000">
                      <a:alpha val="43137"/>
                    </a:srgbClr>
                  </a:outerShdw>
                  <a:reflection blurRad="12700" stA="34000" endA="740" endPos="53000" dir="5400000" sy="-100000" algn="bl" rotWithShape="0"/>
                </a:effectLst>
                <a:uLnTx/>
                <a:uFillTx/>
                <a:latin typeface="Calibri" pitchFamily="34" charset="0"/>
                <a:ea typeface="+mn-ea"/>
                <a:cs typeface="+mn-cs"/>
              </a:rPr>
              <a:t>HAFTALIK KONULAR</a:t>
            </a:r>
            <a:endParaRPr kumimoji="0" lang="en-US" sz="1800" b="0" i="0" u="none" strike="noStrike" kern="1200" cap="none" spc="0" normalizeH="0" baseline="0" noProof="0" dirty="0">
              <a:ln>
                <a:noFill/>
              </a:ln>
              <a:solidFill>
                <a:srgbClr val="00B0F0"/>
              </a:solidFill>
              <a:effectLst/>
              <a:uLnTx/>
              <a:uFillTx/>
              <a:latin typeface="Corbel"/>
              <a:ea typeface="+mn-ea"/>
              <a:cs typeface="+mn-cs"/>
            </a:endParaRPr>
          </a:p>
        </p:txBody>
      </p:sp>
      <p:graphicFrame>
        <p:nvGraphicFramePr>
          <p:cNvPr id="2" name="Nesne 1"/>
          <p:cNvGraphicFramePr>
            <a:graphicFrameLocks noChangeAspect="1"/>
          </p:cNvGraphicFramePr>
          <p:nvPr>
            <p:extLst>
              <p:ext uri="{D42A27DB-BD31-4B8C-83A1-F6EECF244321}">
                <p14:modId xmlns:p14="http://schemas.microsoft.com/office/powerpoint/2010/main" val="2807386602"/>
              </p:ext>
            </p:extLst>
          </p:nvPr>
        </p:nvGraphicFramePr>
        <p:xfrm>
          <a:off x="63500" y="914400"/>
          <a:ext cx="8978398" cy="5754960"/>
        </p:xfrm>
        <a:graphic>
          <a:graphicData uri="http://schemas.openxmlformats.org/presentationml/2006/ole">
            <mc:AlternateContent xmlns:mc="http://schemas.openxmlformats.org/markup-compatibility/2006">
              <mc:Choice xmlns:v="urn:schemas-microsoft-com:vml" Requires="v">
                <p:oleObj spid="_x0000_s2119" name="Çalışma Sayfası" r:id="rId3" imgW="7035849" imgH="4114800" progId="Excel.Sheet.12">
                  <p:embed/>
                </p:oleObj>
              </mc:Choice>
              <mc:Fallback>
                <p:oleObj name="Çalışma Sayfası" r:id="rId3" imgW="7035849" imgH="4114800" progId="Excel.Sheet.12">
                  <p:embed/>
                  <p:pic>
                    <p:nvPicPr>
                      <p:cNvPr id="2" name="Nesne 1"/>
                      <p:cNvPicPr/>
                      <p:nvPr/>
                    </p:nvPicPr>
                    <p:blipFill>
                      <a:blip r:embed="rId4"/>
                      <a:stretch>
                        <a:fillRect/>
                      </a:stretch>
                    </p:blipFill>
                    <p:spPr>
                      <a:xfrm>
                        <a:off x="63500" y="914400"/>
                        <a:ext cx="8978398" cy="5754960"/>
                      </a:xfrm>
                      <a:prstGeom prst="rect">
                        <a:avLst/>
                      </a:prstGeom>
                    </p:spPr>
                  </p:pic>
                </p:oleObj>
              </mc:Fallback>
            </mc:AlternateContent>
          </a:graphicData>
        </a:graphic>
      </p:graphicFrame>
    </p:spTree>
    <p:extLst>
      <p:ext uri="{BB962C8B-B14F-4D97-AF65-F5344CB8AC3E}">
        <p14:creationId xmlns:p14="http://schemas.microsoft.com/office/powerpoint/2010/main" val="1792209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Dikdörtgen 1"/>
          <p:cNvSpPr/>
          <p:nvPr/>
        </p:nvSpPr>
        <p:spPr>
          <a:xfrm>
            <a:off x="1187624" y="1340768"/>
            <a:ext cx="6174432" cy="175432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srgbClr val="FFFF00"/>
                </a:solidFill>
                <a:effectLst/>
                <a:uLnTx/>
                <a:uFillTx/>
                <a:latin typeface="Corbel"/>
                <a:ea typeface="+mn-ea"/>
                <a:cs typeface="+mn-cs"/>
              </a:rPr>
              <a:t>ARAŞTIRMA KONUSU:</a:t>
            </a:r>
            <a:r>
              <a:rPr kumimoji="0" lang="tr-TR" sz="2400" b="0" i="0" u="none" strike="noStrike" kern="1200" cap="none" spc="0" normalizeH="0" baseline="0" noProof="0" dirty="0" smtClean="0">
                <a:ln>
                  <a:noFill/>
                </a:ln>
                <a:solidFill>
                  <a:prstClr val="white"/>
                </a:solidFill>
                <a:effectLst/>
                <a:uLnTx/>
                <a:uFillTx/>
                <a:latin typeface="Corbel"/>
                <a:ea typeface="+mn-ea"/>
                <a:cs typeface="+mn-cs"/>
              </a:rPr>
              <a:t> </a:t>
            </a:r>
            <a:endParaRPr kumimoji="0" lang="tr-TR" sz="24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Corbel"/>
                <a:ea typeface="+mn-ea"/>
                <a:cs typeface="+mn-cs"/>
              </a:rPr>
              <a:t>Türkiye’de</a:t>
            </a:r>
            <a:r>
              <a:rPr kumimoji="0" lang="en-US" sz="2400" b="0" i="0" u="none" strike="noStrike" kern="1200" cap="none" spc="0" normalizeH="0" baseline="0" noProof="0" dirty="0">
                <a:ln>
                  <a:noFill/>
                </a:ln>
                <a:solidFill>
                  <a:prstClr val="white"/>
                </a:solidFill>
                <a:effectLst/>
                <a:uLnTx/>
                <a:uFillTx/>
                <a:latin typeface="Corbel"/>
                <a:ea typeface="+mn-ea"/>
                <a:cs typeface="+mn-cs"/>
              </a:rPr>
              <a:t> </a:t>
            </a:r>
            <a:r>
              <a:rPr kumimoji="0" lang="tr-TR" sz="2400" b="0" i="0" u="none" strike="noStrike" kern="1200" cap="none" spc="0" normalizeH="0" baseline="0" noProof="0" dirty="0">
                <a:ln>
                  <a:noFill/>
                </a:ln>
                <a:solidFill>
                  <a:prstClr val="white"/>
                </a:solidFill>
                <a:effectLst/>
                <a:uLnTx/>
                <a:uFillTx/>
                <a:latin typeface="Corbel"/>
                <a:ea typeface="+mn-ea"/>
                <a:cs typeface="+mn-cs"/>
              </a:rPr>
              <a:t>Su Yönetimine dair yönetmelikleri ve amaçlarını tarihçesine göre açıklayınız.</a:t>
            </a:r>
            <a:endParaRPr kumimoji="0" lang="en-US" sz="2400" b="0"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3558438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017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228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370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16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902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548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319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260648"/>
            <a:ext cx="8064896" cy="6768752"/>
          </a:xfrm>
        </p:spPr>
        <p:txBody>
          <a:bodyPr>
            <a:noAutofit/>
          </a:bodyPr>
          <a:lstStyle/>
          <a:p>
            <a:pPr marL="68580" indent="0" algn="ctr">
              <a:lnSpc>
                <a:spcPct val="150000"/>
              </a:lnSpc>
              <a:buNone/>
            </a:pPr>
            <a:r>
              <a:rPr lang="tr-TR" sz="2400" b="1" dirty="0">
                <a:solidFill>
                  <a:srgbClr val="FFFF00"/>
                </a:solidFill>
              </a:rPr>
              <a:t>Avrupa Birliği Su Çerçeve Direktifi (23 Ekim 2000 tarih ve 2000/60/EC sayılı);</a:t>
            </a:r>
          </a:p>
          <a:p>
            <a:pPr marL="68580" indent="0" algn="ctr">
              <a:buNone/>
            </a:pPr>
            <a:r>
              <a:rPr lang="en-US" sz="2400" dirty="0"/>
              <a:t>22</a:t>
            </a:r>
            <a:r>
              <a:rPr lang="tr-TR" sz="2400" dirty="0"/>
              <a:t> </a:t>
            </a:r>
            <a:r>
              <a:rPr lang="en-US" sz="2400" dirty="0" err="1"/>
              <a:t>Aralık</a:t>
            </a:r>
            <a:r>
              <a:rPr lang="en-US" sz="2400" dirty="0"/>
              <a:t> 2000 </a:t>
            </a:r>
            <a:r>
              <a:rPr lang="en-US" sz="2400" dirty="0" err="1"/>
              <a:t>tarihinde</a:t>
            </a:r>
            <a:r>
              <a:rPr lang="en-US" sz="2400" dirty="0"/>
              <a:t> </a:t>
            </a:r>
            <a:r>
              <a:rPr lang="en-US" sz="2400" dirty="0" err="1"/>
              <a:t>yayınlanarak</a:t>
            </a:r>
            <a:r>
              <a:rPr lang="en-US" sz="2400" dirty="0"/>
              <a:t> </a:t>
            </a:r>
            <a:r>
              <a:rPr lang="en-US" sz="2400" dirty="0" err="1"/>
              <a:t>yürürlüğe</a:t>
            </a:r>
            <a:r>
              <a:rPr lang="en-US" sz="2400" dirty="0"/>
              <a:t> </a:t>
            </a:r>
            <a:r>
              <a:rPr lang="en-US" sz="2400" dirty="0" err="1"/>
              <a:t>girmiştir</a:t>
            </a:r>
            <a:r>
              <a:rPr lang="en-US" sz="2400" dirty="0"/>
              <a:t>.</a:t>
            </a:r>
            <a:endParaRPr lang="tr-TR" sz="2400" dirty="0"/>
          </a:p>
          <a:p>
            <a:pPr marL="68580" indent="0" algn="ctr">
              <a:buNone/>
            </a:pPr>
            <a:endParaRPr lang="tr-TR" sz="2400" b="1" dirty="0"/>
          </a:p>
          <a:p>
            <a:pPr marL="68580" indent="0" algn="ctr">
              <a:lnSpc>
                <a:spcPct val="150000"/>
              </a:lnSpc>
              <a:buNone/>
            </a:pPr>
            <a:r>
              <a:rPr lang="tr-TR" sz="2400" dirty="0"/>
              <a:t>Bu direktif ile birlikte, mevcut havza koruma yönetmeliklerinde </a:t>
            </a:r>
            <a:r>
              <a:rPr lang="tr-TR" sz="2400" dirty="0">
                <a:solidFill>
                  <a:srgbClr val="FFFF00"/>
                </a:solidFill>
              </a:rPr>
              <a:t>ana hedef;</a:t>
            </a:r>
          </a:p>
          <a:p>
            <a:pPr marL="68580" indent="0" algn="ctr">
              <a:lnSpc>
                <a:spcPct val="150000"/>
              </a:lnSpc>
              <a:buNone/>
            </a:pPr>
            <a:r>
              <a:rPr lang="tr-TR" sz="2400" dirty="0"/>
              <a:t>Su kaynaklarının (nehirler, göller, geçiş suları, yeraltı suları, kıyı suları) </a:t>
            </a:r>
            <a:r>
              <a:rPr lang="tr-TR" sz="2400" dirty="0" err="1"/>
              <a:t>kantite</a:t>
            </a:r>
            <a:r>
              <a:rPr lang="tr-TR" sz="2400" dirty="0"/>
              <a:t> ve kalite olarak bütüncül korunmasına ilişkin havza bazında belirlenecek çevresel hedeflere ulaşımı sağlayacak </a:t>
            </a:r>
            <a:r>
              <a:rPr lang="tr-TR" sz="2400" dirty="0">
                <a:solidFill>
                  <a:srgbClr val="FFFF00"/>
                </a:solidFill>
              </a:rPr>
              <a:t>yönetim ve planlama esaslarının çerçevesini </a:t>
            </a:r>
            <a:r>
              <a:rPr lang="tr-TR" sz="2400" dirty="0"/>
              <a:t>oluşturmaktır.</a:t>
            </a:r>
          </a:p>
          <a:p>
            <a:pPr marL="68580" indent="0" algn="ctr">
              <a:buNone/>
            </a:pPr>
            <a:endParaRPr lang="tr-TR" sz="2400" dirty="0"/>
          </a:p>
        </p:txBody>
      </p:sp>
    </p:spTree>
    <p:extLst>
      <p:ext uri="{BB962C8B-B14F-4D97-AF65-F5344CB8AC3E}">
        <p14:creationId xmlns:p14="http://schemas.microsoft.com/office/powerpoint/2010/main" val="1861412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 name="Dikdörtgen 7"/>
          <p:cNvSpPr/>
          <p:nvPr/>
        </p:nvSpPr>
        <p:spPr>
          <a:xfrm>
            <a:off x="827584" y="836712"/>
            <a:ext cx="7560840" cy="507677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FFFF00"/>
                </a:solidFill>
                <a:effectLst/>
                <a:uLnTx/>
                <a:uFillTx/>
                <a:latin typeface="Corbel"/>
                <a:ea typeface="+mn-ea"/>
                <a:cs typeface="+mn-cs"/>
              </a:rPr>
              <a:t>Direktifin temel amacı</a:t>
            </a:r>
            <a:r>
              <a:rPr kumimoji="0" lang="tr-TR" sz="2000" b="0" i="0" u="none" strike="noStrike" kern="1200" cap="none" spc="0" normalizeH="0" baseline="0" noProof="0" dirty="0">
                <a:ln>
                  <a:noFill/>
                </a:ln>
                <a:solidFill>
                  <a:prstClr val="white"/>
                </a:solidFill>
                <a:effectLst/>
                <a:uLnTx/>
                <a:uFillTx/>
                <a:latin typeface="Corbel"/>
                <a:ea typeface="+mn-ea"/>
                <a:cs typeface="+mn-cs"/>
              </a:rPr>
              <a:t>, 4. maddede ifade edildiği üzere </a:t>
            </a:r>
            <a:r>
              <a:rPr kumimoji="0" lang="tr-TR" sz="2000" b="0" i="0" u="none" strike="noStrike" kern="1200" cap="none" spc="0" normalizeH="0" baseline="0" noProof="0" dirty="0">
                <a:ln>
                  <a:noFill/>
                </a:ln>
                <a:solidFill>
                  <a:srgbClr val="FFFF00"/>
                </a:solidFill>
                <a:effectLst/>
                <a:uLnTx/>
                <a:uFillTx/>
                <a:latin typeface="Corbel"/>
                <a:ea typeface="+mn-ea"/>
                <a:cs typeface="+mn-cs"/>
              </a:rPr>
              <a:t>tüm Avrupa sularının ‘iyi durum” a getirilmesidir</a:t>
            </a:r>
            <a:r>
              <a:rPr kumimoji="0" lang="tr-TR" sz="2000" b="0" i="0" u="none" strike="noStrike" kern="1200" cap="none" spc="0" normalizeH="0" baseline="0" noProof="0" dirty="0">
                <a:ln>
                  <a:noFill/>
                </a:ln>
                <a:solidFill>
                  <a:prstClr val="white"/>
                </a:solidFill>
                <a:effectLst/>
                <a:uLnTx/>
                <a:uFillTx/>
                <a:latin typeface="Corbel"/>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endParaRPr lang="tr-TR" sz="2000" dirty="0">
              <a:solidFill>
                <a:prstClr val="white"/>
              </a:solidFill>
              <a:latin typeface="Corbe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Corbel"/>
                <a:ea typeface="+mn-ea"/>
                <a:cs typeface="+mn-cs"/>
              </a:rPr>
              <a:t> “Bütünleşik Nehir Havzası Yönetimi Yaklaşımı” Direktifin uygulanmasında araç olarak benimsenmiştir.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Corbel"/>
                <a:ea typeface="+mn-ea"/>
                <a:cs typeface="+mn-cs"/>
              </a:rPr>
              <a:t>NE BEKLİYOR? </a:t>
            </a:r>
          </a:p>
          <a:p>
            <a:pPr marL="0" marR="0" lvl="0" indent="0" algn="l" defTabSz="914400" rtl="0" eaLnBrk="1" fontAlgn="auto" latinLnBrk="0" hangingPunct="1">
              <a:lnSpc>
                <a:spcPct val="150000"/>
              </a:lnSpc>
              <a:spcBef>
                <a:spcPts val="0"/>
              </a:spcBef>
              <a:spcAft>
                <a:spcPts val="0"/>
              </a:spcAft>
              <a:buClrTx/>
              <a:buSzTx/>
              <a:buFontTx/>
              <a:buNone/>
              <a:tabLst/>
              <a:defRPr/>
            </a:pPr>
            <a:endParaRPr lang="tr-TR" dirty="0">
              <a:solidFill>
                <a:prstClr val="white"/>
              </a:solidFill>
              <a:latin typeface="Corbe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Corbel"/>
                <a:ea typeface="+mn-ea"/>
                <a:cs typeface="+mn-cs"/>
              </a:rPr>
              <a:t> I. Havza bölgelerinin belirlenmesi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Corbel"/>
                <a:ea typeface="+mn-ea"/>
                <a:cs typeface="+mn-cs"/>
              </a:rPr>
              <a:t> II. Uzman kuruluşların oluşturulması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Corbel"/>
                <a:ea typeface="+mn-ea"/>
                <a:cs typeface="+mn-cs"/>
              </a:rPr>
              <a:t> III. Havza planlarının yapılması (Tanık,2020)</a:t>
            </a:r>
          </a:p>
        </p:txBody>
      </p:sp>
      <p:pic>
        <p:nvPicPr>
          <p:cNvPr id="2" name="Picture 1">
            <a:extLst>
              <a:ext uri="{FF2B5EF4-FFF2-40B4-BE49-F238E27FC236}">
                <a16:creationId xmlns:a16="http://schemas.microsoft.com/office/drawing/2014/main" id="{6DCA6B47-8B51-B04A-BF6F-13869206A9AC}"/>
              </a:ext>
            </a:extLst>
          </p:cNvPr>
          <p:cNvPicPr>
            <a:picLocks noChangeAspect="1"/>
          </p:cNvPicPr>
          <p:nvPr/>
        </p:nvPicPr>
        <p:blipFill>
          <a:blip r:embed="rId2"/>
          <a:stretch>
            <a:fillRect/>
          </a:stretch>
        </p:blipFill>
        <p:spPr>
          <a:xfrm>
            <a:off x="6156176" y="3645024"/>
            <a:ext cx="1841500" cy="1993900"/>
          </a:xfrm>
          <a:prstGeom prst="rect">
            <a:avLst/>
          </a:prstGeom>
        </p:spPr>
      </p:pic>
    </p:spTree>
    <p:extLst>
      <p:ext uri="{BB962C8B-B14F-4D97-AF65-F5344CB8AC3E}">
        <p14:creationId xmlns:p14="http://schemas.microsoft.com/office/powerpoint/2010/main" val="4024562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4" name="Unvan 1"/>
          <p:cNvSpPr>
            <a:spLocks noGrp="1"/>
          </p:cNvSpPr>
          <p:nvPr>
            <p:ph type="title"/>
          </p:nvPr>
        </p:nvSpPr>
        <p:spPr>
          <a:xfrm>
            <a:off x="539552" y="332656"/>
            <a:ext cx="5904656" cy="648072"/>
          </a:xfrm>
        </p:spPr>
        <p:txBody>
          <a:bodyPr/>
          <a:lstStyle/>
          <a:p>
            <a:r>
              <a:rPr lang="en-US" sz="2800" b="1" dirty="0"/>
              <a:t>TARİHÇE</a:t>
            </a:r>
            <a:endParaRPr lang="en-US" sz="2800" dirty="0"/>
          </a:p>
        </p:txBody>
      </p:sp>
      <p:sp>
        <p:nvSpPr>
          <p:cNvPr id="6" name="İçerik Yer Tutucusu 2"/>
          <p:cNvSpPr>
            <a:spLocks noGrp="1"/>
          </p:cNvSpPr>
          <p:nvPr>
            <p:ph idx="1"/>
          </p:nvPr>
        </p:nvSpPr>
        <p:spPr>
          <a:xfrm>
            <a:off x="323528" y="862480"/>
            <a:ext cx="8630842" cy="5734872"/>
          </a:xfrm>
        </p:spPr>
        <p:txBody>
          <a:bodyPr>
            <a:noAutofit/>
          </a:bodyPr>
          <a:lstStyle/>
          <a:p>
            <a:pPr marL="68580" indent="0">
              <a:lnSpc>
                <a:spcPct val="150000"/>
              </a:lnSpc>
              <a:buNone/>
            </a:pPr>
            <a:r>
              <a:rPr lang="tr-TR" sz="2000" dirty="0"/>
              <a:t>• </a:t>
            </a:r>
            <a:r>
              <a:rPr lang="tr-TR" sz="2000" dirty="0">
                <a:solidFill>
                  <a:srgbClr val="FFFF00"/>
                </a:solidFill>
              </a:rPr>
              <a:t>1988’de Frankfurt’ta </a:t>
            </a:r>
            <a:r>
              <a:rPr lang="tr-TR" sz="2000" dirty="0"/>
              <a:t>yapılan Topluluk Su Politikası hakkındaki Bakanlar Seminerinde, ekolojik kaliteyi içeren Topluluk mevzuatı gereksinimi dile getirilmesi,</a:t>
            </a:r>
          </a:p>
          <a:p>
            <a:pPr marL="68580" indent="0">
              <a:lnSpc>
                <a:spcPct val="150000"/>
              </a:lnSpc>
              <a:buNone/>
            </a:pPr>
            <a:r>
              <a:rPr lang="tr-TR" sz="2000" dirty="0"/>
              <a:t>• </a:t>
            </a:r>
            <a:r>
              <a:rPr lang="tr-TR" sz="2000" dirty="0">
                <a:solidFill>
                  <a:srgbClr val="FFFF00"/>
                </a:solidFill>
              </a:rPr>
              <a:t>1991 Yeraltı suları hakkındaki Bakanlar Seminerinde</a:t>
            </a:r>
            <a:r>
              <a:rPr lang="tr-TR" sz="2000" dirty="0"/>
              <a:t>, 2000 yılı itibariyle, tatlı su kaynaklarının sürdürülebilir yönetimi ve korunmasını amaçlayan eylem programının uygulanması çağrısının yapılması,</a:t>
            </a:r>
          </a:p>
          <a:p>
            <a:pPr marL="68580" indent="0">
              <a:lnSpc>
                <a:spcPct val="150000"/>
              </a:lnSpc>
              <a:buNone/>
            </a:pPr>
            <a:r>
              <a:rPr lang="tr-TR" sz="2000" dirty="0"/>
              <a:t>• </a:t>
            </a:r>
            <a:r>
              <a:rPr lang="tr-TR" sz="2000" dirty="0">
                <a:solidFill>
                  <a:srgbClr val="FFFF00"/>
                </a:solidFill>
              </a:rPr>
              <a:t>18 Aralık 1995’te AB Konseyi tarafından, </a:t>
            </a:r>
            <a:r>
              <a:rPr lang="tr-TR" sz="2000" dirty="0"/>
              <a:t>Avrupa Birliğinde sürdürülebilir su politikalarının temel ilkelerinin düzenlendiği yeni bir Çerçeve Direktifinin gerekliliğinin kabul edilmesi,</a:t>
            </a:r>
          </a:p>
          <a:p>
            <a:pPr marL="68580" indent="0">
              <a:lnSpc>
                <a:spcPct val="150000"/>
              </a:lnSpc>
              <a:buNone/>
            </a:pPr>
            <a:r>
              <a:rPr lang="tr-TR" sz="2000" dirty="0"/>
              <a:t>• </a:t>
            </a:r>
            <a:r>
              <a:rPr lang="tr-TR" sz="2000" dirty="0">
                <a:solidFill>
                  <a:srgbClr val="FFFF00"/>
                </a:solidFill>
              </a:rPr>
              <a:t>21 Şubat 1996’da AB Komisyonu’nun</a:t>
            </a:r>
            <a:r>
              <a:rPr lang="tr-TR" sz="2000" dirty="0"/>
              <a:t>, Avrupa Parlamentosu ve AB Konseyi’ne topluluk su politikası ilkelerinin ortaya koyma bildiriminde bulunması,</a:t>
            </a:r>
          </a:p>
          <a:p>
            <a:pPr>
              <a:lnSpc>
                <a:spcPct val="170000"/>
              </a:lnSpc>
            </a:pPr>
            <a:endParaRPr lang="tr-TR" sz="2000" dirty="0"/>
          </a:p>
        </p:txBody>
      </p:sp>
    </p:spTree>
    <p:extLst>
      <p:ext uri="{BB962C8B-B14F-4D97-AF65-F5344CB8AC3E}">
        <p14:creationId xmlns:p14="http://schemas.microsoft.com/office/powerpoint/2010/main" val="3582743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5" name="İçerik Yer Tutucusu 2"/>
          <p:cNvSpPr>
            <a:spLocks noGrp="1"/>
          </p:cNvSpPr>
          <p:nvPr>
            <p:ph idx="1"/>
          </p:nvPr>
        </p:nvSpPr>
        <p:spPr>
          <a:xfrm>
            <a:off x="71500" y="1052736"/>
            <a:ext cx="9001000" cy="5014792"/>
          </a:xfrm>
        </p:spPr>
        <p:txBody>
          <a:bodyPr>
            <a:normAutofit/>
          </a:bodyPr>
          <a:lstStyle/>
          <a:p>
            <a:pPr>
              <a:lnSpc>
                <a:spcPct val="170000"/>
              </a:lnSpc>
              <a:buFont typeface="Arial" panose="020B0604020202020204" pitchFamily="34" charset="0"/>
              <a:buChar char="•"/>
            </a:pPr>
            <a:r>
              <a:rPr lang="tr-TR" sz="2000" dirty="0" smtClean="0">
                <a:solidFill>
                  <a:srgbClr val="FFFF00"/>
                </a:solidFill>
              </a:rPr>
              <a:t>29 </a:t>
            </a:r>
            <a:r>
              <a:rPr lang="tr-TR" sz="2000" dirty="0">
                <a:solidFill>
                  <a:srgbClr val="FFFF00"/>
                </a:solidFill>
              </a:rPr>
              <a:t>Haziran 1996’da Konsey’in</a:t>
            </a:r>
            <a:r>
              <a:rPr lang="tr-TR" sz="2000" dirty="0"/>
              <a:t>, 19 Eylül 1996’da Bölgeler Komitesi’nin, 26 Eylül 1996’da Ekonomik ve Sosyal Komite’nin, 23 Ekim 1996’da Avrupa Parlamentosu’nun, AB Komisyonu’ndan, Avrupa su politikası hakkında bir Konsey Direktifi teklifi oluşturulması talebinde bulunmaları</a:t>
            </a:r>
            <a:r>
              <a:rPr lang="tr-TR" sz="2000" dirty="0" smtClean="0"/>
              <a:t>.</a:t>
            </a:r>
          </a:p>
          <a:p>
            <a:pPr>
              <a:lnSpc>
                <a:spcPct val="170000"/>
              </a:lnSpc>
              <a:buFont typeface="Arial" panose="020B0604020202020204" pitchFamily="34" charset="0"/>
              <a:buChar char="•"/>
            </a:pPr>
            <a:r>
              <a:rPr lang="tr-TR" sz="2000" dirty="0">
                <a:solidFill>
                  <a:srgbClr val="FFFF00"/>
                </a:solidFill>
              </a:rPr>
              <a:t>9 Eylül 1996’da AB Komisyonu’nun</a:t>
            </a:r>
            <a:r>
              <a:rPr lang="tr-TR" sz="2000" dirty="0"/>
              <a:t>, Avrupa Parlamentosu ve AB Konseyi’ne, entegre yeraltı suyu koruma ve yönetimi eylem programı hakkında bir Karar teklifini sunması,</a:t>
            </a:r>
            <a:endParaRPr lang="tr-TR" sz="1800" dirty="0"/>
          </a:p>
          <a:p>
            <a:pPr>
              <a:lnSpc>
                <a:spcPct val="170000"/>
              </a:lnSpc>
              <a:buFont typeface="Arial" panose="020B0604020202020204" pitchFamily="34" charset="0"/>
              <a:buChar char="•"/>
            </a:pPr>
            <a:endParaRPr lang="tr-TR" sz="2000" dirty="0"/>
          </a:p>
          <a:p>
            <a:pPr marL="68580" indent="0">
              <a:lnSpc>
                <a:spcPct val="170000"/>
              </a:lnSpc>
              <a:buNone/>
            </a:pPr>
            <a:endParaRPr lang="tr-TR" sz="2000" dirty="0"/>
          </a:p>
        </p:txBody>
      </p:sp>
    </p:spTree>
    <p:extLst>
      <p:ext uri="{BB962C8B-B14F-4D97-AF65-F5344CB8AC3E}">
        <p14:creationId xmlns:p14="http://schemas.microsoft.com/office/powerpoint/2010/main" val="4082915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Dikdörtgen 1"/>
          <p:cNvSpPr/>
          <p:nvPr/>
        </p:nvSpPr>
        <p:spPr>
          <a:xfrm>
            <a:off x="467544" y="404664"/>
            <a:ext cx="8352928" cy="6046271"/>
          </a:xfrm>
          <a:prstGeom prst="rect">
            <a:avLst/>
          </a:prstGeom>
        </p:spPr>
        <p:txBody>
          <a:bodyPr wrap="square">
            <a:spAutoFit/>
          </a:bodyPr>
          <a:lstStyle/>
          <a:p>
            <a:pPr>
              <a:lnSpc>
                <a:spcPct val="150000"/>
              </a:lnSpc>
            </a:pPr>
            <a:r>
              <a:rPr lang="tr-TR" sz="2000" dirty="0" smtClean="0"/>
              <a:t>Avrupa </a:t>
            </a:r>
            <a:r>
              <a:rPr lang="tr-TR" sz="2000" dirty="0"/>
              <a:t>Birliği su politikasının tarihi gelişimi ;</a:t>
            </a:r>
          </a:p>
          <a:p>
            <a:pPr>
              <a:lnSpc>
                <a:spcPct val="150000"/>
              </a:lnSpc>
            </a:pPr>
            <a:endParaRPr lang="tr-TR" sz="2000" dirty="0"/>
          </a:p>
          <a:p>
            <a:pPr>
              <a:lnSpc>
                <a:spcPct val="150000"/>
              </a:lnSpc>
            </a:pPr>
            <a:r>
              <a:rPr lang="tr-TR" sz="2000" b="1" dirty="0">
                <a:solidFill>
                  <a:srgbClr val="FFFF00"/>
                </a:solidFill>
              </a:rPr>
              <a:t>1. Dönem: </a:t>
            </a:r>
            <a:r>
              <a:rPr lang="tr-TR" sz="2000" dirty="0"/>
              <a:t>Ana temanın “halk sağlığı” olduğu ve 1970-1980’li yılları kapsayan bu dönemde içme suyu kalitesi, yüzme suyu kalitesi ile su ürünleri üretim alanlarındaki su kalitesi ile ilgili düzenlemeler getirilmiştir.</a:t>
            </a:r>
          </a:p>
          <a:p>
            <a:pPr>
              <a:lnSpc>
                <a:spcPct val="150000"/>
              </a:lnSpc>
            </a:pPr>
            <a:r>
              <a:rPr lang="tr-TR" sz="2000" b="1" dirty="0">
                <a:solidFill>
                  <a:srgbClr val="FFFF00"/>
                </a:solidFill>
              </a:rPr>
              <a:t>2. Dönem: </a:t>
            </a:r>
            <a:r>
              <a:rPr lang="tr-TR" sz="2000" dirty="0"/>
              <a:t>1990’lı yıllarda esas olarak “kirliliğin azaltılması” amaçlanmış ve su kaynakları ile ilgili en büyük yasal düzenlemelerden birisi olan kentsel </a:t>
            </a:r>
            <a:r>
              <a:rPr lang="tr-TR" sz="2000" dirty="0" err="1"/>
              <a:t>atıksu</a:t>
            </a:r>
            <a:r>
              <a:rPr lang="tr-TR" sz="2000" dirty="0"/>
              <a:t> arıtma ve nitrat direktifleri kabul edilmiştir.</a:t>
            </a:r>
          </a:p>
          <a:p>
            <a:pPr>
              <a:lnSpc>
                <a:spcPct val="150000"/>
              </a:lnSpc>
            </a:pPr>
            <a:r>
              <a:rPr lang="tr-TR" sz="2000" b="1" dirty="0">
                <a:solidFill>
                  <a:srgbClr val="FFFF00"/>
                </a:solidFill>
              </a:rPr>
              <a:t>3. Dönem: </a:t>
            </a:r>
            <a:r>
              <a:rPr lang="tr-TR" sz="2000" dirty="0"/>
              <a:t>2000’li yıllar ve sonrası için ana tema “bütünleşik yönetim ve sürdürülebilir kullanım”, yasal düzenlemeler ise Su Çerçeve Direktifi ve bu temel direktifle içme ve yüzme suyu direktiflerinin entegrasyonu olarak öngörülmektedir.</a:t>
            </a:r>
          </a:p>
          <a:p>
            <a:pPr>
              <a:lnSpc>
                <a:spcPct val="150000"/>
              </a:lnSpc>
            </a:pPr>
            <a:endParaRPr lang="tr-TR" sz="2000" dirty="0"/>
          </a:p>
        </p:txBody>
      </p:sp>
      <p:sp>
        <p:nvSpPr>
          <p:cNvPr id="3" name="Dikdörtgen 2"/>
          <p:cNvSpPr/>
          <p:nvPr/>
        </p:nvSpPr>
        <p:spPr>
          <a:xfrm>
            <a:off x="4665658" y="6309320"/>
            <a:ext cx="4478342" cy="369332"/>
          </a:xfrm>
          <a:prstGeom prst="rect">
            <a:avLst/>
          </a:prstGeom>
        </p:spPr>
        <p:txBody>
          <a:bodyPr wrap="none">
            <a:spAutoFit/>
          </a:bodyPr>
          <a:lstStyle/>
          <a:p>
            <a:r>
              <a:rPr lang="en-US" dirty="0" err="1">
                <a:solidFill>
                  <a:srgbClr val="00B0F0"/>
                </a:solidFill>
              </a:rPr>
              <a:t>Akkaya</a:t>
            </a:r>
            <a:r>
              <a:rPr lang="tr-TR" dirty="0">
                <a:solidFill>
                  <a:srgbClr val="00B0F0"/>
                </a:solidFill>
              </a:rPr>
              <a:t> et al. TMMOB Su Politikaları Kongresi</a:t>
            </a:r>
            <a:endParaRPr lang="en-US" dirty="0">
              <a:solidFill>
                <a:srgbClr val="00B0F0"/>
              </a:solidFill>
            </a:endParaRPr>
          </a:p>
        </p:txBody>
      </p:sp>
    </p:spTree>
    <p:extLst>
      <p:ext uri="{BB962C8B-B14F-4D97-AF65-F5344CB8AC3E}">
        <p14:creationId xmlns:p14="http://schemas.microsoft.com/office/powerpoint/2010/main" val="877655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Dikdörtgen 1"/>
          <p:cNvSpPr/>
          <p:nvPr/>
        </p:nvSpPr>
        <p:spPr>
          <a:xfrm>
            <a:off x="792088" y="577595"/>
            <a:ext cx="3779912"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dirty="0">
                <a:ln>
                  <a:noFill/>
                </a:ln>
                <a:solidFill>
                  <a:srgbClr val="FFFF00"/>
                </a:solidFill>
                <a:effectLst/>
                <a:uLnTx/>
                <a:uFillTx/>
                <a:latin typeface="Corbel"/>
                <a:ea typeface="+mn-ea"/>
                <a:cs typeface="+mn-cs"/>
              </a:rPr>
              <a:t>Gelişimi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solidFill>
                <a:prstClr val="white"/>
              </a:solidFill>
              <a:latin typeface="Corbe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dirty="0">
                <a:ln>
                  <a:noFill/>
                </a:ln>
                <a:solidFill>
                  <a:srgbClr val="FFFF00"/>
                </a:solidFill>
                <a:effectLst/>
                <a:uLnTx/>
                <a:uFillTx/>
                <a:latin typeface="Corbel"/>
                <a:ea typeface="+mn-ea"/>
                <a:cs typeface="+mn-cs"/>
              </a:rPr>
              <a:t>1988:</a:t>
            </a:r>
            <a:r>
              <a:rPr kumimoji="0" lang="tr-TR" sz="1800" b="0" i="0" u="none" strike="noStrike" kern="1200" cap="none" spc="0" normalizeH="0" baseline="0" dirty="0">
                <a:ln>
                  <a:noFill/>
                </a:ln>
                <a:solidFill>
                  <a:prstClr val="white"/>
                </a:solidFill>
                <a:effectLst/>
                <a:uLnTx/>
                <a:uFillTx/>
                <a:latin typeface="Corbel"/>
                <a:ea typeface="+mn-ea"/>
                <a:cs typeface="+mn-cs"/>
              </a:rPr>
              <a:t> “Ekolojik kalite” </a:t>
            </a:r>
            <a:r>
              <a:rPr kumimoji="0" lang="tr-TR" sz="1800" b="0" i="0" u="none" strike="noStrike" kern="1200" cap="none" spc="0" normalizeH="0" baseline="0" dirty="0" err="1">
                <a:ln>
                  <a:noFill/>
                </a:ln>
                <a:solidFill>
                  <a:prstClr val="white"/>
                </a:solidFill>
                <a:effectLst/>
                <a:uLnTx/>
                <a:uFillTx/>
                <a:latin typeface="Corbel"/>
                <a:ea typeface="+mn-ea"/>
                <a:cs typeface="+mn-cs"/>
              </a:rPr>
              <a:t>yi</a:t>
            </a:r>
            <a:r>
              <a:rPr kumimoji="0" lang="tr-TR" sz="1800" b="0" i="0" u="none" strike="noStrike" kern="1200" cap="none" spc="0" normalizeH="0" baseline="0" dirty="0">
                <a:ln>
                  <a:noFill/>
                </a:ln>
                <a:solidFill>
                  <a:prstClr val="white"/>
                </a:solidFill>
                <a:effectLst/>
                <a:uLnTx/>
                <a:uFillTx/>
                <a:latin typeface="Corbel"/>
                <a:ea typeface="+mn-ea"/>
                <a:cs typeface="+mn-cs"/>
              </a:rPr>
              <a:t> kapsayan bir Direktife duyulan ihtiyaç</a:t>
            </a:r>
            <a:r>
              <a:rPr lang="tr-TR" dirty="0">
                <a:solidFill>
                  <a:prstClr val="white"/>
                </a:solidFill>
                <a:latin typeface="Corbel"/>
              </a:rPr>
              <a:t> </a:t>
            </a:r>
            <a:r>
              <a:rPr kumimoji="0" lang="tr-TR" sz="1800" b="0" i="0" u="none" strike="noStrike" kern="1200" cap="none" spc="0" normalizeH="0" baseline="0" dirty="0">
                <a:ln>
                  <a:noFill/>
                </a:ln>
                <a:solidFill>
                  <a:prstClr val="white"/>
                </a:solidFill>
                <a:effectLst/>
                <a:uLnTx/>
                <a:uFillTx/>
                <a:latin typeface="Corbel"/>
                <a:ea typeface="+mn-ea"/>
                <a:cs typeface="+mn-cs"/>
              </a:rPr>
              <a:t> </a:t>
            </a:r>
            <a:r>
              <a:rPr kumimoji="0" lang="tr-TR" sz="1800" b="0" i="0" u="none" strike="noStrike" kern="1200" cap="none" spc="0" normalizeH="0" baseline="0" dirty="0">
                <a:ln>
                  <a:noFill/>
                </a:ln>
                <a:solidFill>
                  <a:srgbClr val="FFFF00"/>
                </a:solidFill>
                <a:effectLst/>
                <a:uLnTx/>
                <a:uFillTx/>
                <a:latin typeface="Corbel"/>
                <a:ea typeface="+mn-ea"/>
                <a:cs typeface="+mn-cs"/>
              </a:rPr>
              <a:t>1991: </a:t>
            </a:r>
            <a:r>
              <a:rPr kumimoji="0" lang="tr-TR" sz="1800" b="0" i="0" u="none" strike="noStrike" kern="1200" cap="none" spc="0" normalizeH="0" baseline="0" dirty="0">
                <a:ln>
                  <a:noFill/>
                </a:ln>
                <a:solidFill>
                  <a:prstClr val="white"/>
                </a:solidFill>
                <a:effectLst/>
                <a:uLnTx/>
                <a:uFillTx/>
                <a:latin typeface="Corbel"/>
                <a:ea typeface="+mn-ea"/>
                <a:cs typeface="+mn-cs"/>
              </a:rPr>
              <a:t>Tatlı su kaynaklarının kalitesinin zaman içerisinde bozulmasını engelleme </a:t>
            </a:r>
            <a:r>
              <a:rPr kumimoji="0" lang="tr-TR" sz="1800" b="0" i="0" u="none" strike="noStrike" kern="1200" cap="none" spc="0" normalizeH="0" baseline="0" dirty="0">
                <a:ln>
                  <a:noFill/>
                </a:ln>
                <a:solidFill>
                  <a:srgbClr val="FFFF00"/>
                </a:solidFill>
                <a:effectLst/>
                <a:uLnTx/>
                <a:uFillTx/>
                <a:latin typeface="Corbel"/>
                <a:ea typeface="+mn-ea"/>
                <a:cs typeface="+mn-cs"/>
              </a:rPr>
              <a:t>1996:</a:t>
            </a:r>
            <a:r>
              <a:rPr kumimoji="0" lang="tr-TR" sz="1800" b="0" i="0" u="none" strike="noStrike" kern="1200" cap="none" spc="0" normalizeH="0" baseline="0" dirty="0">
                <a:ln>
                  <a:noFill/>
                </a:ln>
                <a:solidFill>
                  <a:prstClr val="white"/>
                </a:solidFill>
                <a:effectLst/>
                <a:uLnTx/>
                <a:uFillTx/>
                <a:latin typeface="Corbel"/>
                <a:ea typeface="+mn-ea"/>
                <a:cs typeface="+mn-cs"/>
              </a:rPr>
              <a:t> Su Çerçeve Direktifi Taslağının AB Komisyonu tarafından hazırlanması</a:t>
            </a:r>
            <a:r>
              <a:rPr kumimoji="0" lang="tr-TR" sz="1800" b="0" i="0" u="none" strike="noStrike" kern="1200" cap="none" spc="0" normalizeH="0" baseline="0" dirty="0">
                <a:ln>
                  <a:noFill/>
                </a:ln>
                <a:solidFill>
                  <a:srgbClr val="FFFF00"/>
                </a:solidFill>
                <a:effectLst/>
                <a:uLnTx/>
                <a:uFillTx/>
                <a:latin typeface="Corbel"/>
                <a:ea typeface="+mn-ea"/>
                <a:cs typeface="+mn-cs"/>
              </a:rPr>
              <a:t> 1998:</a:t>
            </a:r>
            <a:r>
              <a:rPr kumimoji="0" lang="tr-TR" sz="1800" b="0" i="0" u="none" strike="noStrike" kern="1200" cap="none" spc="0" normalizeH="0" baseline="0" dirty="0">
                <a:ln>
                  <a:noFill/>
                </a:ln>
                <a:solidFill>
                  <a:prstClr val="white"/>
                </a:solidFill>
                <a:effectLst/>
                <a:uLnTx/>
                <a:uFillTx/>
                <a:latin typeface="Corbel"/>
                <a:ea typeface="+mn-ea"/>
                <a:cs typeface="+mn-cs"/>
              </a:rPr>
              <a:t> Taslak Direktifin tartışmaya açılması </a:t>
            </a:r>
            <a:r>
              <a:rPr kumimoji="0" lang="tr-TR" sz="1800" b="0" i="0" u="none" strike="noStrike" kern="1200" cap="none" spc="0" normalizeH="0" baseline="0" dirty="0">
                <a:ln>
                  <a:noFill/>
                </a:ln>
                <a:solidFill>
                  <a:srgbClr val="FFFF00"/>
                </a:solidFill>
                <a:effectLst/>
                <a:uLnTx/>
                <a:uFillTx/>
                <a:latin typeface="Corbel"/>
                <a:ea typeface="+mn-ea"/>
                <a:cs typeface="+mn-cs"/>
              </a:rPr>
              <a:t>2000-Aralık:</a:t>
            </a:r>
            <a:r>
              <a:rPr kumimoji="0" lang="tr-TR" sz="1800" b="0" i="0" u="none" strike="noStrike" kern="1200" cap="none" spc="0" normalizeH="0" baseline="0" dirty="0">
                <a:ln>
                  <a:noFill/>
                </a:ln>
                <a:solidFill>
                  <a:prstClr val="white"/>
                </a:solidFill>
                <a:effectLst/>
                <a:uLnTx/>
                <a:uFillTx/>
                <a:latin typeface="Corbel"/>
                <a:ea typeface="+mn-ea"/>
                <a:cs typeface="+mn-cs"/>
              </a:rPr>
              <a:t> Su Çerçeve Direktifi’ </a:t>
            </a:r>
            <a:r>
              <a:rPr kumimoji="0" lang="tr-TR" sz="1800" b="0" i="0" u="none" strike="noStrike" kern="1200" cap="none" spc="0" normalizeH="0" baseline="0" dirty="0" err="1">
                <a:ln>
                  <a:noFill/>
                </a:ln>
                <a:solidFill>
                  <a:prstClr val="white"/>
                </a:solidFill>
                <a:effectLst/>
                <a:uLnTx/>
                <a:uFillTx/>
                <a:latin typeface="Corbel"/>
                <a:ea typeface="+mn-ea"/>
                <a:cs typeface="+mn-cs"/>
              </a:rPr>
              <a:t>nin</a:t>
            </a:r>
            <a:r>
              <a:rPr kumimoji="0" lang="tr-TR" sz="1800" b="0" i="0" u="none" strike="noStrike" kern="1200" cap="none" spc="0" normalizeH="0" baseline="0" dirty="0">
                <a:ln>
                  <a:noFill/>
                </a:ln>
                <a:solidFill>
                  <a:prstClr val="white"/>
                </a:solidFill>
                <a:effectLst/>
                <a:uLnTx/>
                <a:uFillTx/>
                <a:latin typeface="Corbel"/>
                <a:ea typeface="+mn-ea"/>
                <a:cs typeface="+mn-cs"/>
              </a:rPr>
              <a:t> (2000/60/EC) yürürlüğe girmesi</a:t>
            </a:r>
          </a:p>
        </p:txBody>
      </p:sp>
      <p:sp>
        <p:nvSpPr>
          <p:cNvPr id="3" name="Dikdörtgen 2"/>
          <p:cNvSpPr/>
          <p:nvPr/>
        </p:nvSpPr>
        <p:spPr>
          <a:xfrm>
            <a:off x="4788024" y="677009"/>
            <a:ext cx="4392488"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dirty="0">
                <a:ln>
                  <a:noFill/>
                </a:ln>
                <a:solidFill>
                  <a:srgbClr val="FFFF00"/>
                </a:solidFill>
                <a:effectLst/>
                <a:uLnTx/>
                <a:uFillTx/>
                <a:latin typeface="Corbel"/>
                <a:ea typeface="+mn-ea"/>
                <a:cs typeface="+mn-cs"/>
              </a:rPr>
              <a:t>İlgili Direktifler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dirty="0">
                <a:ln>
                  <a:noFill/>
                </a:ln>
                <a:solidFill>
                  <a:prstClr val="white"/>
                </a:solidFill>
                <a:effectLst/>
                <a:uLnTx/>
                <a:uFillTx/>
                <a:latin typeface="Corbel"/>
                <a:ea typeface="+mn-ea"/>
                <a:cs typeface="+mn-cs"/>
              </a:rPr>
              <a:t>1.İçme suyu Direktifi (98/83/EC)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dirty="0">
                <a:ln>
                  <a:noFill/>
                </a:ln>
                <a:solidFill>
                  <a:prstClr val="white"/>
                </a:solidFill>
                <a:effectLst/>
                <a:uLnTx/>
                <a:uFillTx/>
                <a:latin typeface="Corbel"/>
                <a:ea typeface="+mn-ea"/>
                <a:cs typeface="+mn-cs"/>
              </a:rPr>
              <a:t>2. Kullanma Suyu Direktifi (76/160/EC)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dirty="0">
                <a:ln>
                  <a:noFill/>
                </a:ln>
                <a:solidFill>
                  <a:prstClr val="white"/>
                </a:solidFill>
                <a:effectLst/>
                <a:uLnTx/>
                <a:uFillTx/>
                <a:latin typeface="Corbel"/>
                <a:ea typeface="+mn-ea"/>
                <a:cs typeface="+mn-cs"/>
              </a:rPr>
              <a:t>3. Yerüstü Sularından İçme suyu </a:t>
            </a:r>
            <a:r>
              <a:rPr kumimoji="0" lang="tr-TR" sz="1800" b="0" i="0" u="none" strike="noStrike" kern="1200" cap="none" spc="0" normalizeH="0" baseline="0" dirty="0" err="1">
                <a:ln>
                  <a:noFill/>
                </a:ln>
                <a:solidFill>
                  <a:prstClr val="white"/>
                </a:solidFill>
                <a:effectLst/>
                <a:uLnTx/>
                <a:uFillTx/>
                <a:latin typeface="Corbel"/>
                <a:ea typeface="+mn-ea"/>
                <a:cs typeface="+mn-cs"/>
              </a:rPr>
              <a:t>Eldesi</a:t>
            </a:r>
            <a:r>
              <a:rPr kumimoji="0" lang="tr-TR" sz="1800" b="0" i="0" u="none" strike="noStrike" kern="1200" cap="none" spc="0" normalizeH="0" baseline="0" dirty="0">
                <a:ln>
                  <a:noFill/>
                </a:ln>
                <a:solidFill>
                  <a:prstClr val="white"/>
                </a:solidFill>
                <a:effectLst/>
                <a:uLnTx/>
                <a:uFillTx/>
                <a:latin typeface="Corbel"/>
                <a:ea typeface="+mn-ea"/>
                <a:cs typeface="+mn-cs"/>
              </a:rPr>
              <a:t> Hakkında Direktif (75/440/EC)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dirty="0">
                <a:ln>
                  <a:noFill/>
                </a:ln>
                <a:solidFill>
                  <a:prstClr val="white"/>
                </a:solidFill>
                <a:effectLst/>
                <a:uLnTx/>
                <a:uFillTx/>
                <a:latin typeface="Corbel"/>
                <a:ea typeface="+mn-ea"/>
                <a:cs typeface="+mn-cs"/>
              </a:rPr>
              <a:t>4. Yeraltı Suyu Direktifi (80/68/EEC)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dirty="0">
                <a:ln>
                  <a:noFill/>
                </a:ln>
                <a:solidFill>
                  <a:prstClr val="white"/>
                </a:solidFill>
                <a:effectLst/>
                <a:uLnTx/>
                <a:uFillTx/>
                <a:latin typeface="Corbel"/>
                <a:ea typeface="+mn-ea"/>
                <a:cs typeface="+mn-cs"/>
              </a:rPr>
              <a:t>5. Kuşların Korunması Direktifi (79/409/EEC)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dirty="0">
                <a:ln>
                  <a:noFill/>
                </a:ln>
                <a:solidFill>
                  <a:prstClr val="white"/>
                </a:solidFill>
                <a:effectLst/>
                <a:uLnTx/>
                <a:uFillTx/>
                <a:latin typeface="Corbel"/>
                <a:ea typeface="+mn-ea"/>
                <a:cs typeface="+mn-cs"/>
              </a:rPr>
              <a:t>6. Habitat Direktifi (92/43/EEC)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dirty="0">
                <a:ln>
                  <a:noFill/>
                </a:ln>
                <a:solidFill>
                  <a:prstClr val="white"/>
                </a:solidFill>
                <a:effectLst/>
                <a:uLnTx/>
                <a:uFillTx/>
                <a:latin typeface="Corbel"/>
                <a:ea typeface="+mn-ea"/>
                <a:cs typeface="+mn-cs"/>
              </a:rPr>
              <a:t>7. Çevresel Etki Değerlendirme Direktifi (85/337/EEC)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dirty="0">
                <a:ln>
                  <a:noFill/>
                </a:ln>
                <a:solidFill>
                  <a:prstClr val="white"/>
                </a:solidFill>
                <a:effectLst/>
                <a:uLnTx/>
                <a:uFillTx/>
                <a:latin typeface="Corbel"/>
                <a:ea typeface="+mn-ea"/>
                <a:cs typeface="+mn-cs"/>
              </a:rPr>
              <a:t>8. Kentsel Atık Su Arıtma Direktifi (91/271/EEC)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dirty="0">
                <a:ln>
                  <a:noFill/>
                </a:ln>
                <a:solidFill>
                  <a:prstClr val="white"/>
                </a:solidFill>
                <a:effectLst/>
                <a:uLnTx/>
                <a:uFillTx/>
                <a:latin typeface="Corbel"/>
                <a:ea typeface="+mn-ea"/>
                <a:cs typeface="+mn-cs"/>
              </a:rPr>
              <a:t>9. Kanalizasyon Atıkları Direktifi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dirty="0">
                <a:ln>
                  <a:noFill/>
                </a:ln>
                <a:solidFill>
                  <a:prstClr val="white"/>
                </a:solidFill>
                <a:effectLst/>
                <a:uLnTx/>
                <a:uFillTx/>
                <a:latin typeface="Corbel"/>
                <a:ea typeface="+mn-ea"/>
                <a:cs typeface="+mn-cs"/>
              </a:rPr>
              <a:t>10. Nitrat Direktifi (91/676/EEC)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dirty="0">
                <a:ln>
                  <a:noFill/>
                </a:ln>
                <a:solidFill>
                  <a:prstClr val="white"/>
                </a:solidFill>
                <a:effectLst/>
                <a:uLnTx/>
                <a:uFillTx/>
                <a:latin typeface="Corbel"/>
                <a:ea typeface="+mn-ea"/>
                <a:cs typeface="+mn-cs"/>
              </a:rPr>
              <a:t>11. </a:t>
            </a:r>
            <a:r>
              <a:rPr kumimoji="0" lang="tr-TR" sz="1800" b="0" i="0" u="none" strike="noStrike" kern="1200" cap="none" spc="0" normalizeH="0" baseline="0" dirty="0" err="1">
                <a:ln>
                  <a:noFill/>
                </a:ln>
                <a:solidFill>
                  <a:prstClr val="white"/>
                </a:solidFill>
                <a:effectLst/>
                <a:uLnTx/>
                <a:uFillTx/>
                <a:latin typeface="Corbel"/>
                <a:ea typeface="+mn-ea"/>
                <a:cs typeface="+mn-cs"/>
              </a:rPr>
              <a:t>İnsektisit</a:t>
            </a:r>
            <a:r>
              <a:rPr kumimoji="0" lang="tr-TR" sz="1800" b="0" i="0" u="none" strike="noStrike" kern="1200" cap="none" spc="0" normalizeH="0" baseline="0" dirty="0">
                <a:ln>
                  <a:noFill/>
                </a:ln>
                <a:solidFill>
                  <a:prstClr val="white"/>
                </a:solidFill>
                <a:effectLst/>
                <a:uLnTx/>
                <a:uFillTx/>
                <a:latin typeface="Corbel"/>
                <a:ea typeface="+mn-ea"/>
                <a:cs typeface="+mn-cs"/>
              </a:rPr>
              <a:t> Direktifi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dirty="0">
                <a:ln>
                  <a:noFill/>
                </a:ln>
                <a:solidFill>
                  <a:prstClr val="white"/>
                </a:solidFill>
                <a:effectLst/>
                <a:uLnTx/>
                <a:uFillTx/>
                <a:latin typeface="Corbel"/>
                <a:ea typeface="+mn-ea"/>
                <a:cs typeface="+mn-cs"/>
              </a:rPr>
              <a:t>12. IPPC Direktifi (91/692/EEC)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dirty="0">
                <a:ln>
                  <a:noFill/>
                </a:ln>
                <a:solidFill>
                  <a:prstClr val="white"/>
                </a:solidFill>
                <a:effectLst/>
                <a:uLnTx/>
                <a:uFillTx/>
                <a:latin typeface="Corbel"/>
                <a:ea typeface="+mn-ea"/>
                <a:cs typeface="+mn-cs"/>
              </a:rPr>
              <a:t> 13. </a:t>
            </a:r>
            <a:r>
              <a:rPr kumimoji="0" lang="tr-TR" sz="1800" b="0" i="0" u="none" strike="noStrike" kern="1200" cap="none" spc="0" normalizeH="0" baseline="0" dirty="0" err="1">
                <a:ln>
                  <a:noFill/>
                </a:ln>
                <a:solidFill>
                  <a:prstClr val="white"/>
                </a:solidFill>
                <a:effectLst/>
                <a:uLnTx/>
                <a:uFillTx/>
                <a:latin typeface="Corbel"/>
                <a:ea typeface="+mn-ea"/>
                <a:cs typeface="+mn-cs"/>
              </a:rPr>
              <a:t>Seveso</a:t>
            </a:r>
            <a:r>
              <a:rPr kumimoji="0" lang="tr-TR" sz="1800" b="0" i="0" u="none" strike="noStrike" kern="1200" cap="none" spc="0" normalizeH="0" baseline="0" dirty="0">
                <a:ln>
                  <a:noFill/>
                </a:ln>
                <a:solidFill>
                  <a:prstClr val="white"/>
                </a:solidFill>
                <a:effectLst/>
                <a:uLnTx/>
                <a:uFillTx/>
                <a:latin typeface="Corbel"/>
                <a:ea typeface="+mn-ea"/>
                <a:cs typeface="+mn-cs"/>
              </a:rPr>
              <a:t> Direktifi (82/501/EEC) </a:t>
            </a:r>
            <a:r>
              <a:rPr kumimoji="0" lang="tr-TR" sz="1800" b="0" i="0" u="none" strike="noStrike" kern="1200" cap="none" spc="0" normalizeH="0" baseline="0" dirty="0" smtClean="0">
                <a:ln>
                  <a:noFill/>
                </a:ln>
                <a:solidFill>
                  <a:prstClr val="white"/>
                </a:solidFill>
                <a:effectLst/>
                <a:uLnTx/>
                <a:uFillTx/>
                <a:latin typeface="Corbel"/>
                <a:ea typeface="+mn-ea"/>
                <a:cs typeface="+mn-cs"/>
              </a:rPr>
              <a:t>(BEKRA)</a:t>
            </a:r>
            <a:endParaRPr kumimoji="0" lang="tr-TR" sz="1800" b="0" i="0" u="none" strike="noStrike" kern="1200" cap="none" spc="0" normalizeH="0" baseline="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dirty="0">
                <a:ln>
                  <a:noFill/>
                </a:ln>
                <a:solidFill>
                  <a:prstClr val="white"/>
                </a:solidFill>
                <a:effectLst/>
                <a:uLnTx/>
                <a:uFillTx/>
                <a:latin typeface="Corbel"/>
                <a:ea typeface="+mn-ea"/>
                <a:cs typeface="+mn-cs"/>
              </a:rPr>
              <a:t>14. Tatlı Su Balıkçılığı Direktifi (78/659/EEC)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dirty="0">
                <a:ln>
                  <a:noFill/>
                </a:ln>
                <a:solidFill>
                  <a:prstClr val="white"/>
                </a:solidFill>
                <a:effectLst/>
                <a:uLnTx/>
                <a:uFillTx/>
                <a:latin typeface="Corbel"/>
                <a:ea typeface="+mn-ea"/>
                <a:cs typeface="+mn-cs"/>
              </a:rPr>
              <a:t>15. Su Ürünleri Direktifi (79/923/EEC)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dirty="0">
                <a:ln>
                  <a:noFill/>
                </a:ln>
                <a:solidFill>
                  <a:prstClr val="white"/>
                </a:solidFill>
                <a:effectLst/>
                <a:uLnTx/>
                <a:uFillTx/>
                <a:latin typeface="Corbel"/>
                <a:ea typeface="+mn-ea"/>
                <a:cs typeface="+mn-cs"/>
              </a:rPr>
              <a:t>16. Tehlikeli Maddeler Direktifi (76/464/EEC)</a:t>
            </a:r>
          </a:p>
        </p:txBody>
      </p:sp>
      <p:sp>
        <p:nvSpPr>
          <p:cNvPr id="4" name="Dikdörtgen 3"/>
          <p:cNvSpPr/>
          <p:nvPr/>
        </p:nvSpPr>
        <p:spPr>
          <a:xfrm>
            <a:off x="4769535" y="6427113"/>
            <a:ext cx="4572000" cy="43088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B0F0"/>
                </a:solidFill>
                <a:effectLst/>
                <a:uLnTx/>
                <a:uFillTx/>
                <a:latin typeface="Corbel"/>
                <a:ea typeface="+mn-ea"/>
                <a:cs typeface="+mn-cs"/>
              </a:rPr>
              <a:t>https://docplayer.biz.tr/4393027-Avrupa-birligi-su-cerceve-direktifi-ve-bu-alanda-turkiye-de-yurutulen-calismalar.html</a:t>
            </a:r>
          </a:p>
        </p:txBody>
      </p:sp>
      <p:pic>
        <p:nvPicPr>
          <p:cNvPr id="5" name="Picture 4">
            <a:extLst>
              <a:ext uri="{FF2B5EF4-FFF2-40B4-BE49-F238E27FC236}">
                <a16:creationId xmlns:a16="http://schemas.microsoft.com/office/drawing/2014/main" id="{11AB30C9-6659-7B45-8E32-430C75FDF6DF}"/>
              </a:ext>
            </a:extLst>
          </p:cNvPr>
          <p:cNvPicPr>
            <a:picLocks noChangeAspect="1"/>
          </p:cNvPicPr>
          <p:nvPr/>
        </p:nvPicPr>
        <p:blipFill>
          <a:blip r:embed="rId2"/>
          <a:stretch>
            <a:fillRect/>
          </a:stretch>
        </p:blipFill>
        <p:spPr>
          <a:xfrm>
            <a:off x="1141897" y="4077072"/>
            <a:ext cx="2641600" cy="2123705"/>
          </a:xfrm>
          <a:prstGeom prst="rect">
            <a:avLst/>
          </a:prstGeom>
        </p:spPr>
      </p:pic>
    </p:spTree>
    <p:extLst>
      <p:ext uri="{BB962C8B-B14F-4D97-AF65-F5344CB8AC3E}">
        <p14:creationId xmlns:p14="http://schemas.microsoft.com/office/powerpoint/2010/main" val="2148686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5" name="İçerik Yer Tutucusu 2"/>
          <p:cNvSpPr>
            <a:spLocks noGrp="1"/>
          </p:cNvSpPr>
          <p:nvPr>
            <p:ph idx="1"/>
          </p:nvPr>
        </p:nvSpPr>
        <p:spPr>
          <a:xfrm>
            <a:off x="503548" y="358424"/>
            <a:ext cx="8388932" cy="4726760"/>
          </a:xfrm>
        </p:spPr>
        <p:txBody>
          <a:bodyPr>
            <a:normAutofit/>
          </a:bodyPr>
          <a:lstStyle/>
          <a:p>
            <a:pPr>
              <a:lnSpc>
                <a:spcPct val="150000"/>
              </a:lnSpc>
            </a:pPr>
            <a:r>
              <a:rPr lang="tr-TR" sz="2400" dirty="0"/>
              <a:t>SÇD, yüzey suyu çekimi hakkındaki Direktif, Banyo Suları Direktifi, Tehlikeli Maddeler Direktifi, Tatlısu Balıkları Direktifi, Yeraltı suyu Direktiflerinin yerini almıştır.</a:t>
            </a:r>
          </a:p>
          <a:p>
            <a:pPr>
              <a:lnSpc>
                <a:spcPct val="150000"/>
              </a:lnSpc>
            </a:pPr>
            <a:r>
              <a:rPr lang="tr-TR" sz="2400" dirty="0"/>
              <a:t> </a:t>
            </a:r>
            <a:r>
              <a:rPr lang="tr-TR" sz="2400" dirty="0">
                <a:solidFill>
                  <a:srgbClr val="FFFF00"/>
                </a:solidFill>
              </a:rPr>
              <a:t>Sularla ilgili mevzuat tek bir direktif altında birleştirilmiştir. </a:t>
            </a:r>
          </a:p>
          <a:p>
            <a:pPr>
              <a:lnSpc>
                <a:spcPct val="150000"/>
              </a:lnSpc>
            </a:pPr>
            <a:r>
              <a:rPr lang="tr-TR" sz="2400" dirty="0"/>
              <a:t>Bununla birlikte, Kentsel Atıksu Arıtımı Direktifi, Nitrat Direktifi, Entegre Kirlilik Koruma ve Kontrol Direktifi yürürlükte kalmıştır.</a:t>
            </a:r>
          </a:p>
        </p:txBody>
      </p:sp>
      <p:pic>
        <p:nvPicPr>
          <p:cNvPr id="2" name="Picture 1">
            <a:extLst>
              <a:ext uri="{FF2B5EF4-FFF2-40B4-BE49-F238E27FC236}">
                <a16:creationId xmlns:a16="http://schemas.microsoft.com/office/drawing/2014/main" id="{7C9144B4-FA23-3440-B832-D1EC4F27DF38}"/>
              </a:ext>
            </a:extLst>
          </p:cNvPr>
          <p:cNvPicPr>
            <a:picLocks noChangeAspect="1"/>
          </p:cNvPicPr>
          <p:nvPr/>
        </p:nvPicPr>
        <p:blipFill>
          <a:blip r:embed="rId3"/>
          <a:stretch>
            <a:fillRect/>
          </a:stretch>
        </p:blipFill>
        <p:spPr>
          <a:xfrm>
            <a:off x="4860032" y="4467576"/>
            <a:ext cx="3568700" cy="2032000"/>
          </a:xfrm>
          <a:prstGeom prst="rect">
            <a:avLst/>
          </a:prstGeom>
        </p:spPr>
      </p:pic>
    </p:spTree>
    <p:extLst>
      <p:ext uri="{BB962C8B-B14F-4D97-AF65-F5344CB8AC3E}">
        <p14:creationId xmlns:p14="http://schemas.microsoft.com/office/powerpoint/2010/main" val="17367245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4600</TotalTime>
  <Words>1509</Words>
  <Application>Microsoft Office PowerPoint</Application>
  <PresentationFormat>Ekran Gösterisi (4:3)</PresentationFormat>
  <Paragraphs>164</Paragraphs>
  <Slides>27</Slides>
  <Notes>4</Notes>
  <HiddenSlides>0</HiddenSlides>
  <MMClips>0</MMClips>
  <ScaleCrop>false</ScaleCrop>
  <HeadingPairs>
    <vt:vector size="8" baseType="variant">
      <vt:variant>
        <vt:lpstr>Kullanılan Yazı Tipleri</vt:lpstr>
      </vt:variant>
      <vt:variant>
        <vt:i4>8</vt:i4>
      </vt:variant>
      <vt:variant>
        <vt:lpstr>Tema</vt:lpstr>
      </vt:variant>
      <vt:variant>
        <vt:i4>1</vt:i4>
      </vt:variant>
      <vt:variant>
        <vt:lpstr>Eklenmiş OLE Hizmet Programları</vt:lpstr>
      </vt:variant>
      <vt:variant>
        <vt:i4>1</vt:i4>
      </vt:variant>
      <vt:variant>
        <vt:lpstr>Slayt Başlıkları</vt:lpstr>
      </vt:variant>
      <vt:variant>
        <vt:i4>27</vt:i4>
      </vt:variant>
    </vt:vector>
  </HeadingPairs>
  <TitlesOfParts>
    <vt:vector size="37" baseType="lpstr">
      <vt:lpstr>Arial</vt:lpstr>
      <vt:lpstr>Calibri</vt:lpstr>
      <vt:lpstr>Consolas</vt:lpstr>
      <vt:lpstr>Corbel</vt:lpstr>
      <vt:lpstr>Maiandra GD</vt:lpstr>
      <vt:lpstr>Wingdings</vt:lpstr>
      <vt:lpstr>Wingdings 2</vt:lpstr>
      <vt:lpstr>Wingdings 3</vt:lpstr>
      <vt:lpstr>Metro</vt:lpstr>
      <vt:lpstr>Çalışma Sayfası</vt:lpstr>
      <vt:lpstr>PowerPoint Sunusu</vt:lpstr>
      <vt:lpstr>PowerPoint Sunusu</vt:lpstr>
      <vt:lpstr>PowerPoint Sunusu</vt:lpstr>
      <vt:lpstr>PowerPoint Sunusu</vt:lpstr>
      <vt:lpstr>TARİHÇE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Yesim ERDEM</dc:creator>
  <cp:lastModifiedBy>HP</cp:lastModifiedBy>
  <cp:revision>424</cp:revision>
  <dcterms:created xsi:type="dcterms:W3CDTF">2010-06-04T06:15:00Z</dcterms:created>
  <dcterms:modified xsi:type="dcterms:W3CDTF">2021-10-13T08:34:32Z</dcterms:modified>
</cp:coreProperties>
</file>