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4" r:id="rId3"/>
    <p:sldId id="292" r:id="rId4"/>
    <p:sldId id="295" r:id="rId5"/>
    <p:sldId id="296" r:id="rId6"/>
    <p:sldId id="297" r:id="rId7"/>
    <p:sldId id="298" r:id="rId8"/>
    <p:sldId id="279" r:id="rId9"/>
    <p:sldId id="293" r:id="rId10"/>
    <p:sldId id="299" r:id="rId11"/>
    <p:sldId id="300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893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0271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413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3200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68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472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5309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150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8842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9161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4476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5032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648690" y="803709"/>
            <a:ext cx="9144000" cy="2387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dirty="0" smtClean="0"/>
              <a:t>Bilimsel Araştırmalarda Etik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4294909"/>
            <a:ext cx="9144000" cy="1025236"/>
          </a:xfrm>
        </p:spPr>
        <p:txBody>
          <a:bodyPr/>
          <a:lstStyle/>
          <a:p>
            <a:r>
              <a:rPr lang="tr-TR" dirty="0" smtClean="0"/>
              <a:t>Yrd. Doç. Dr. Ömer KUTLU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1008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/>
              <a:t>Etik dışı davranışların önlenmesi</a:t>
            </a:r>
            <a:endParaRPr 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Araştırmacıların eğitilmesi</a:t>
            </a:r>
          </a:p>
          <a:p>
            <a:endParaRPr lang="tr-TR" dirty="0" smtClean="0"/>
          </a:p>
          <a:p>
            <a:r>
              <a:rPr lang="tr-TR" dirty="0" smtClean="0"/>
              <a:t>Araştırmacılar üzerindeki baskıların azaltılması</a:t>
            </a:r>
          </a:p>
          <a:p>
            <a:endParaRPr lang="tr-TR" dirty="0" smtClean="0"/>
          </a:p>
          <a:p>
            <a:r>
              <a:rPr lang="tr-TR" dirty="0" smtClean="0"/>
              <a:t>Araştırmacılar üzerindeki mali baskının azaltılması </a:t>
            </a:r>
          </a:p>
          <a:p>
            <a:endParaRPr lang="tr-TR" dirty="0"/>
          </a:p>
          <a:p>
            <a:endParaRPr lang="tr-TR" dirty="0" smtClean="0"/>
          </a:p>
          <a:p>
            <a:pPr marL="0" indent="0" algn="r">
              <a:buNone/>
            </a:pPr>
            <a:r>
              <a:rPr lang="tr-TR" sz="2000" dirty="0"/>
              <a:t>(Kansu ve </a:t>
            </a:r>
            <a:r>
              <a:rPr lang="tr-TR" sz="2000" dirty="0" err="1"/>
              <a:t>Ruacan</a:t>
            </a:r>
            <a:r>
              <a:rPr lang="tr-TR" sz="2000" dirty="0"/>
              <a:t>, </a:t>
            </a:r>
            <a:r>
              <a:rPr lang="tr-TR" sz="2000" dirty="0" smtClean="0"/>
              <a:t>2000’den </a:t>
            </a:r>
            <a:r>
              <a:rPr lang="tr-TR" sz="2000" dirty="0" err="1" smtClean="0"/>
              <a:t>akt</a:t>
            </a:r>
            <a:r>
              <a:rPr lang="tr-TR" sz="2000" dirty="0" smtClean="0"/>
              <a:t>. Büyüköztürk vd., 2013) </a:t>
            </a:r>
            <a:endParaRPr lang="tr-TR" sz="20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834745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sz="2200" dirty="0"/>
              <a:t>Büyüköztürk, Ş., Akgün, Ö. E., Karadeniz, Ş., Demirel, F. ve Kılıç, E. (2013). </a:t>
            </a:r>
            <a:r>
              <a:rPr lang="tr-TR" sz="2200" i="1" dirty="0"/>
              <a:t>Bilimsel araştırma 	yöntemleri.</a:t>
            </a:r>
            <a:r>
              <a:rPr lang="tr-TR" sz="2200" dirty="0"/>
              <a:t> Ankara: </a:t>
            </a:r>
            <a:r>
              <a:rPr lang="tr-TR" sz="2200" dirty="0" err="1"/>
              <a:t>Pegem</a:t>
            </a:r>
            <a:r>
              <a:rPr lang="tr-TR" sz="2200" dirty="0"/>
              <a:t> Akademi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86533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b="1" dirty="0" smtClean="0"/>
              <a:t>ETİK</a:t>
            </a:r>
            <a:endParaRPr 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/>
              <a:t>Etik, </a:t>
            </a:r>
            <a:r>
              <a:rPr lang="tr-TR" dirty="0" smtClean="0"/>
              <a:t>çeşitli </a:t>
            </a:r>
            <a:r>
              <a:rPr lang="tr-TR" dirty="0"/>
              <a:t>meslek kolları arasında tarafların uyması veya kaçınması gereken davranışlar bütünü olarak </a:t>
            </a:r>
            <a:r>
              <a:rPr lang="tr-TR" dirty="0" smtClean="0"/>
              <a:t>tanımlanmaktadır (TDK, 2008). </a:t>
            </a:r>
          </a:p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dirty="0"/>
              <a:t>Bilimsel bir yayının hazırlanmasından yayınlanmasına kadar geçen süreçte bilim insanlarının uyması gereken bazı kurallar, çeşitli yasal ve ahlaki ilkeler bulunmaktadır (Büyüköztürk </a:t>
            </a:r>
            <a:r>
              <a:rPr lang="tr-TR" dirty="0" err="1"/>
              <a:t>vd</a:t>
            </a:r>
            <a:r>
              <a:rPr lang="tr-TR" dirty="0"/>
              <a:t>, 2013). </a:t>
            </a:r>
            <a:r>
              <a:rPr lang="tr-TR" dirty="0" smtClean="0"/>
              <a:t>Bunlara etik denir.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39107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b="1" dirty="0"/>
              <a:t>Bilim ve Araştırma Etiği 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b="1" dirty="0" smtClean="0"/>
              <a:t>Bilim etiği: </a:t>
            </a:r>
            <a:r>
              <a:rPr lang="tr-TR" dirty="0"/>
              <a:t>bilim insanlarının bilim yaparken uyacağı ahlaki talepleri yansıtmaktadır (</a:t>
            </a:r>
            <a:r>
              <a:rPr lang="tr-TR" dirty="0" err="1"/>
              <a:t>Pieper</a:t>
            </a:r>
            <a:r>
              <a:rPr lang="tr-TR" dirty="0"/>
              <a:t>, </a:t>
            </a:r>
            <a:r>
              <a:rPr lang="tr-TR" dirty="0" smtClean="0"/>
              <a:t>1994’ten </a:t>
            </a:r>
            <a:r>
              <a:rPr lang="tr-TR" dirty="0" err="1" smtClean="0"/>
              <a:t>akt</a:t>
            </a:r>
            <a:r>
              <a:rPr lang="tr-TR" dirty="0" smtClean="0"/>
              <a:t>. Büyüköztürk vd., 2013).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b="1" dirty="0" smtClean="0"/>
              <a:t>Araştırma etiği: </a:t>
            </a:r>
            <a:r>
              <a:rPr lang="tr-TR" dirty="0"/>
              <a:t>B</a:t>
            </a:r>
            <a:r>
              <a:rPr lang="tr-TR" dirty="0" smtClean="0"/>
              <a:t>ilimsel </a:t>
            </a:r>
            <a:r>
              <a:rPr lang="tr-TR" dirty="0"/>
              <a:t>bir araştırmanın planlanma ve yürütülmesi sürecinde uyulması gereken ahlaki ve bilimsel </a:t>
            </a:r>
            <a:r>
              <a:rPr lang="tr-TR" dirty="0" smtClean="0"/>
              <a:t>ilkelerdir (Büyüköztürk </a:t>
            </a:r>
            <a:r>
              <a:rPr lang="tr-TR" dirty="0"/>
              <a:t>vd., 2013). </a:t>
            </a:r>
            <a:endParaRPr lang="tr-TR" dirty="0" smtClean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/>
              <a:t>Bilim insanları ilgili literatürü incelerken bilimsel kuşkuculuğu, eleştirel bakışı ve yeni kavramlara açık olma gibi özellikleri süreç boyunca taşımalıdırlar.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208273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Araştırma </a:t>
            </a:r>
            <a:r>
              <a:rPr lang="tr-TR" sz="3600" b="1" dirty="0"/>
              <a:t>Etiği 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34291" y="1325563"/>
            <a:ext cx="11011538" cy="48960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600" dirty="0" smtClean="0"/>
              <a:t>Bilimsel </a:t>
            </a:r>
            <a:r>
              <a:rPr lang="tr-TR" sz="2600" dirty="0"/>
              <a:t>araştırma yapan insanların şu özelliklere sahip olması </a:t>
            </a:r>
            <a:r>
              <a:rPr lang="tr-TR" sz="2600" dirty="0" smtClean="0"/>
              <a:t>gerektiği belirtilir</a:t>
            </a:r>
            <a:r>
              <a:rPr lang="tr-TR" sz="2600" dirty="0"/>
              <a:t>:</a:t>
            </a:r>
          </a:p>
          <a:p>
            <a:pPr lvl="0"/>
            <a:r>
              <a:rPr lang="tr-TR" sz="2600" dirty="0"/>
              <a:t>Araştırmanın tasarımı ve yürütülmesinde en yüksek mesleki standartlara sahip olmak</a:t>
            </a:r>
            <a:r>
              <a:rPr lang="tr-TR" sz="2600" dirty="0" smtClean="0"/>
              <a:t>,</a:t>
            </a:r>
          </a:p>
          <a:p>
            <a:pPr lvl="0"/>
            <a:endParaRPr lang="tr-TR" sz="2600" dirty="0"/>
          </a:p>
          <a:p>
            <a:pPr lvl="0"/>
            <a:r>
              <a:rPr lang="tr-TR" sz="2600" dirty="0"/>
              <a:t>Araştırmanın yapılışı ve bulguların analizi sırasında özeleştiri, dürüstlük ve açıklığı elden bırakmamak</a:t>
            </a:r>
            <a:r>
              <a:rPr lang="tr-TR" sz="2600" dirty="0" smtClean="0"/>
              <a:t>,</a:t>
            </a:r>
          </a:p>
          <a:p>
            <a:pPr lvl="0"/>
            <a:endParaRPr lang="tr-TR" sz="2600" dirty="0"/>
          </a:p>
          <a:p>
            <a:pPr lvl="0"/>
            <a:r>
              <a:rPr lang="tr-TR" sz="2600" dirty="0"/>
              <a:t>Aynı konu üzerinde araştırma yapmış ve yapmakta olan diğer araştırmacılara karşı, onların katkılarını içtenlikle ve açıkça teslim edici bir tavır içinde olmak; bu tavırlarını bilimsel makale yazımında tam olarak korumak. </a:t>
            </a:r>
            <a:endParaRPr lang="tr-TR" sz="2600" dirty="0" smtClean="0"/>
          </a:p>
          <a:p>
            <a:pPr lvl="0"/>
            <a:endParaRPr lang="tr-TR" sz="2600" dirty="0"/>
          </a:p>
          <a:p>
            <a:pPr marL="0" lvl="0" indent="0" algn="r">
              <a:buNone/>
            </a:pPr>
            <a:r>
              <a:rPr lang="tr-TR" sz="2000" dirty="0" smtClean="0"/>
              <a:t>(</a:t>
            </a:r>
            <a:r>
              <a:rPr lang="tr-TR" sz="2000" dirty="0" err="1" smtClean="0"/>
              <a:t>Akt</a:t>
            </a:r>
            <a:r>
              <a:rPr lang="tr-TR" sz="2000" dirty="0" smtClean="0"/>
              <a:t>. Büyüköztürk vd., 2013)</a:t>
            </a:r>
            <a:endParaRPr lang="tr-TR" sz="20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234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Araştırma Etiği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tr-TR" dirty="0" smtClean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 smtClean="0"/>
              <a:t>Yazarlık </a:t>
            </a:r>
            <a:r>
              <a:rPr lang="tr-TR" dirty="0"/>
              <a:t>ve </a:t>
            </a:r>
            <a:r>
              <a:rPr lang="tr-TR" dirty="0" smtClean="0"/>
              <a:t>etik: </a:t>
            </a:r>
            <a:r>
              <a:rPr lang="tr-TR" dirty="0"/>
              <a:t>A</a:t>
            </a:r>
            <a:r>
              <a:rPr lang="tr-TR" dirty="0" smtClean="0"/>
              <a:t>raştırmaya </a:t>
            </a:r>
            <a:r>
              <a:rPr lang="tr-TR" dirty="0"/>
              <a:t>katkısı olmayan kişilerin (hayali yazarlık) adının yazılmaması ve kıdemli araştırmacı tarafından araştırmaya katkısı olmayan kişilerin (armağan yazarlık) yazarlar listesine </a:t>
            </a:r>
            <a:r>
              <a:rPr lang="tr-TR" dirty="0" smtClean="0"/>
              <a:t>eklenmemesi gerekir.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02272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Bilimsel Çalışmalarda Karşılaşılan Etik </a:t>
            </a:r>
            <a:r>
              <a:rPr lang="tr-TR" sz="3600" b="1" dirty="0" smtClean="0"/>
              <a:t>Sorunlar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25051"/>
          </a:xfrm>
        </p:spPr>
        <p:txBody>
          <a:bodyPr>
            <a:normAutofit/>
          </a:bodyPr>
          <a:lstStyle/>
          <a:p>
            <a:pPr lvl="0"/>
            <a:r>
              <a:rPr lang="tr-TR" sz="2600" dirty="0"/>
              <a:t>Kanıtların dikkatli bir şekilde toplanması ve kullanılması.</a:t>
            </a:r>
          </a:p>
          <a:p>
            <a:pPr lvl="0"/>
            <a:r>
              <a:rPr lang="tr-TR" sz="2600" dirty="0"/>
              <a:t>Fikirlerin ve başkalarının eserlerinin dikkatli kullanılması.</a:t>
            </a:r>
          </a:p>
          <a:p>
            <a:pPr lvl="0"/>
            <a:r>
              <a:rPr lang="tr-TR" sz="2600" dirty="0"/>
              <a:t>Tamamen kanıtlanmamış bilgi üzerinde şüpheci olunması.</a:t>
            </a:r>
          </a:p>
          <a:p>
            <a:pPr lvl="0"/>
            <a:r>
              <a:rPr lang="tr-TR" sz="2600" dirty="0"/>
              <a:t>Alternatif açıklamalara açık olma.</a:t>
            </a:r>
          </a:p>
          <a:p>
            <a:pPr lvl="0"/>
            <a:r>
              <a:rPr lang="tr-TR" sz="2600" dirty="0"/>
              <a:t>Söylemde nezaket ve ikna yolunu tercih etme.</a:t>
            </a:r>
          </a:p>
          <a:p>
            <a:pPr lvl="0"/>
            <a:r>
              <a:rPr lang="tr-TR" sz="2600" dirty="0"/>
              <a:t>Üniversite bünyesinde yürütülen araştırmaların sonucuna erişim açıklığı.</a:t>
            </a:r>
          </a:p>
          <a:p>
            <a:pPr lvl="0"/>
            <a:r>
              <a:rPr lang="tr-TR" sz="2600" dirty="0"/>
              <a:t>Diğer bireylerin akademik performansını değerlendirmede sadece akademik değerlere dayanma </a:t>
            </a:r>
            <a:endParaRPr lang="tr-TR" sz="2600" dirty="0" smtClean="0"/>
          </a:p>
          <a:p>
            <a:pPr lvl="0"/>
            <a:endParaRPr lang="tr-TR" sz="2400" dirty="0"/>
          </a:p>
          <a:p>
            <a:pPr marL="0" lvl="0" indent="0" algn="r">
              <a:buNone/>
            </a:pPr>
            <a:r>
              <a:rPr lang="tr-TR" sz="2400" dirty="0"/>
              <a:t>(</a:t>
            </a:r>
            <a:r>
              <a:rPr lang="tr-TR" sz="2400" dirty="0" err="1"/>
              <a:t>Kerr</a:t>
            </a:r>
            <a:r>
              <a:rPr lang="tr-TR" sz="2400" dirty="0"/>
              <a:t>. 1999’dan </a:t>
            </a:r>
            <a:r>
              <a:rPr lang="tr-TR" sz="2400" dirty="0" err="1"/>
              <a:t>akt</a:t>
            </a:r>
            <a:r>
              <a:rPr lang="tr-TR" sz="2400" dirty="0"/>
              <a:t>. Büyüköztürk vd., 2013)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243695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Bilimsel Çalışmalarda Karşılaşılan Etik Sorunlar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825625"/>
            <a:ext cx="10888579" cy="4687470"/>
          </a:xfrm>
        </p:spPr>
        <p:txBody>
          <a:bodyPr>
            <a:normAutofit lnSpcReduction="10000"/>
          </a:bodyPr>
          <a:lstStyle/>
          <a:p>
            <a:pPr lvl="0"/>
            <a:r>
              <a:rPr lang="tr-TR" sz="2600" dirty="0"/>
              <a:t>Bilgi edinme sürecinde deneklere özen gösterme ve zarar vermeme.</a:t>
            </a:r>
          </a:p>
          <a:p>
            <a:pPr lvl="0"/>
            <a:r>
              <a:rPr lang="tr-TR" sz="2600" dirty="0"/>
              <a:t>Politika yapımına yönelik bir araştırma olmadıkça politik uygulamalardan kaçınma.</a:t>
            </a:r>
          </a:p>
          <a:p>
            <a:pPr lvl="0"/>
            <a:r>
              <a:rPr lang="tr-TR" sz="2600" dirty="0"/>
              <a:t>Kişisel değerlendirme ile bulgu ve analiz sunumunu birbirinden ayırma ve kişisel değerlendirmeleri açık halde verme.</a:t>
            </a:r>
          </a:p>
          <a:p>
            <a:pPr lvl="0"/>
            <a:r>
              <a:rPr lang="tr-TR" sz="2600" dirty="0"/>
              <a:t>Akademik nedenlerle meslektaşlarına yardım etme konusunda yükümlülüğünün tam anlamıyla kabulü.</a:t>
            </a:r>
          </a:p>
          <a:p>
            <a:pPr lvl="0"/>
            <a:r>
              <a:rPr lang="tr-TR" sz="2600" dirty="0"/>
              <a:t>Akademik etiğin, yalnızca bilimsel araştırmalara değil, akademik yaşamı oluşturan tüm faaliyetlere yansıtılması. </a:t>
            </a:r>
            <a:endParaRPr lang="tr-TR" sz="2600" dirty="0" smtClean="0"/>
          </a:p>
          <a:p>
            <a:pPr lvl="0"/>
            <a:endParaRPr lang="tr-TR" sz="2400" dirty="0"/>
          </a:p>
          <a:p>
            <a:pPr marL="0" lvl="0" indent="0" algn="r">
              <a:buNone/>
            </a:pPr>
            <a:r>
              <a:rPr lang="tr-TR" sz="2400" dirty="0" smtClean="0"/>
              <a:t>(</a:t>
            </a:r>
            <a:r>
              <a:rPr lang="tr-TR" sz="2400" dirty="0" err="1" smtClean="0"/>
              <a:t>Kerr</a:t>
            </a:r>
            <a:r>
              <a:rPr lang="tr-TR" sz="2400" dirty="0" smtClean="0"/>
              <a:t>. 1999’dan </a:t>
            </a:r>
            <a:r>
              <a:rPr lang="tr-TR" sz="2400" dirty="0" err="1" smtClean="0"/>
              <a:t>akt</a:t>
            </a:r>
            <a:r>
              <a:rPr lang="tr-TR" sz="2400" dirty="0" smtClean="0"/>
              <a:t>. Büyüköztürk vd., 2013)</a:t>
            </a:r>
            <a:endParaRPr lang="tr-TR" sz="2400" dirty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526959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En sık karşılaşılan etik dışı </a:t>
            </a:r>
            <a:r>
              <a:rPr lang="tr-TR" sz="3600" b="1" dirty="0" smtClean="0"/>
              <a:t>davranışlar;</a:t>
            </a:r>
            <a:endParaRPr 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607994"/>
            <a:ext cx="10515600" cy="435133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dirty="0" smtClean="0"/>
              <a:t>Disiplinsiz araştırma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Yinelenen yayın</a:t>
            </a:r>
          </a:p>
          <a:p>
            <a:pPr algn="just">
              <a:lnSpc>
                <a:spcPct val="150000"/>
              </a:lnSpc>
            </a:pPr>
            <a:r>
              <a:rPr lang="tr-TR" dirty="0"/>
              <a:t>Sahtecilik, Saptırma veya Aldatmaca</a:t>
            </a:r>
          </a:p>
          <a:p>
            <a:pPr algn="just">
              <a:lnSpc>
                <a:spcPct val="150000"/>
              </a:lnSpc>
            </a:pPr>
            <a:r>
              <a:rPr lang="tr-TR" dirty="0" err="1"/>
              <a:t>Uydurmacılık</a:t>
            </a:r>
            <a:endParaRPr lang="tr-TR" dirty="0"/>
          </a:p>
          <a:p>
            <a:pPr algn="just">
              <a:lnSpc>
                <a:spcPct val="150000"/>
              </a:lnSpc>
            </a:pPr>
            <a:r>
              <a:rPr lang="tr-TR" dirty="0" err="1"/>
              <a:t>Aşırmacılık</a:t>
            </a:r>
            <a:endParaRPr lang="tr-TR" dirty="0"/>
          </a:p>
          <a:p>
            <a:pPr algn="just">
              <a:lnSpc>
                <a:spcPct val="150000"/>
              </a:lnSpc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033697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b="1" dirty="0" smtClean="0"/>
              <a:t/>
            </a:r>
            <a:br>
              <a:rPr lang="tr-TR" sz="3600" b="1" dirty="0" smtClean="0"/>
            </a:br>
            <a:r>
              <a:rPr lang="tr-TR" sz="3600" b="1" dirty="0" smtClean="0"/>
              <a:t>Etik </a:t>
            </a:r>
            <a:r>
              <a:rPr lang="tr-TR" sz="3600" b="1" dirty="0"/>
              <a:t>dışı davranışlara başvurma nedenleri: </a:t>
            </a:r>
            <a:br>
              <a:rPr lang="tr-TR" sz="3600" b="1" dirty="0"/>
            </a:br>
            <a:endParaRPr 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dirty="0" smtClean="0"/>
              <a:t>Bilgi yetersizliği / araştırma eğitimindeki eksiklikler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Zaman sınırlılıkları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Akademik yükselmeler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Kişilik özellikleri vb.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4011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</TotalTime>
  <Words>479</Words>
  <Application>Microsoft Office PowerPoint</Application>
  <PresentationFormat>Geniş ekran</PresentationFormat>
  <Paragraphs>65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Teması</vt:lpstr>
      <vt:lpstr>Bilimsel Araştırmalarda Etik</vt:lpstr>
      <vt:lpstr>ETİK</vt:lpstr>
      <vt:lpstr>Bilim ve Araştırma Etiği </vt:lpstr>
      <vt:lpstr>Araştırma Etiği </vt:lpstr>
      <vt:lpstr>Araştırma Etiği </vt:lpstr>
      <vt:lpstr>Bilimsel Çalışmalarda Karşılaşılan Etik Sorunlar</vt:lpstr>
      <vt:lpstr>Bilimsel Çalışmalarda Karşılaşılan Etik Sorunlar</vt:lpstr>
      <vt:lpstr>En sık karşılaşılan etik dışı davranışlar;</vt:lpstr>
      <vt:lpstr> Etik dışı davranışlara başvurma nedenleri:  </vt:lpstr>
      <vt:lpstr>Etik dışı davranışların önlenmesi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eğitim</dc:creator>
  <cp:lastModifiedBy>TUGCE</cp:lastModifiedBy>
  <cp:revision>72</cp:revision>
  <dcterms:created xsi:type="dcterms:W3CDTF">2017-05-17T14:13:10Z</dcterms:created>
  <dcterms:modified xsi:type="dcterms:W3CDTF">2018-01-30T12:50:20Z</dcterms:modified>
</cp:coreProperties>
</file>