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2"/>
  </p:handoutMasterIdLst>
  <p:sldIdLst>
    <p:sldId id="256" r:id="rId2"/>
    <p:sldId id="294" r:id="rId3"/>
    <p:sldId id="284" r:id="rId4"/>
    <p:sldId id="295" r:id="rId5"/>
    <p:sldId id="298" r:id="rId6"/>
    <p:sldId id="299" r:id="rId7"/>
    <p:sldId id="300" r:id="rId8"/>
    <p:sldId id="296" r:id="rId9"/>
    <p:sldId id="297" r:id="rId10"/>
    <p:sldId id="302" r:id="rId11"/>
  </p:sldIdLst>
  <p:sldSz cx="10287000" cy="6858000" type="35mm"/>
  <p:notesSz cx="6858000" cy="9144000"/>
  <p:defaultTextStyle>
    <a:defPPr>
      <a:defRPr lang="en-US"/>
    </a:defPPr>
    <a:lvl1pPr algn="l" rtl="0" fontAlgn="base">
      <a:spcBef>
        <a:spcPct val="0"/>
      </a:spcBef>
      <a:spcAft>
        <a:spcPct val="0"/>
      </a:spcAft>
      <a:defRPr sz="4000" b="1" kern="1200">
        <a:solidFill>
          <a:schemeClr val="tx1"/>
        </a:solidFill>
        <a:latin typeface="Times New Roman" pitchFamily="18" charset="0"/>
        <a:ea typeface="+mn-ea"/>
        <a:cs typeface="+mn-cs"/>
      </a:defRPr>
    </a:lvl1pPr>
    <a:lvl2pPr marL="457200" algn="l" rtl="0" fontAlgn="base">
      <a:spcBef>
        <a:spcPct val="0"/>
      </a:spcBef>
      <a:spcAft>
        <a:spcPct val="0"/>
      </a:spcAft>
      <a:defRPr sz="4000" b="1" kern="1200">
        <a:solidFill>
          <a:schemeClr val="tx1"/>
        </a:solidFill>
        <a:latin typeface="Times New Roman" pitchFamily="18" charset="0"/>
        <a:ea typeface="+mn-ea"/>
        <a:cs typeface="+mn-cs"/>
      </a:defRPr>
    </a:lvl2pPr>
    <a:lvl3pPr marL="914400" algn="l" rtl="0" fontAlgn="base">
      <a:spcBef>
        <a:spcPct val="0"/>
      </a:spcBef>
      <a:spcAft>
        <a:spcPct val="0"/>
      </a:spcAft>
      <a:defRPr sz="4000" b="1" kern="1200">
        <a:solidFill>
          <a:schemeClr val="tx1"/>
        </a:solidFill>
        <a:latin typeface="Times New Roman" pitchFamily="18" charset="0"/>
        <a:ea typeface="+mn-ea"/>
        <a:cs typeface="+mn-cs"/>
      </a:defRPr>
    </a:lvl3pPr>
    <a:lvl4pPr marL="1371600" algn="l" rtl="0" fontAlgn="base">
      <a:spcBef>
        <a:spcPct val="0"/>
      </a:spcBef>
      <a:spcAft>
        <a:spcPct val="0"/>
      </a:spcAft>
      <a:defRPr sz="4000" b="1" kern="1200">
        <a:solidFill>
          <a:schemeClr val="tx1"/>
        </a:solidFill>
        <a:latin typeface="Times New Roman" pitchFamily="18" charset="0"/>
        <a:ea typeface="+mn-ea"/>
        <a:cs typeface="+mn-cs"/>
      </a:defRPr>
    </a:lvl4pPr>
    <a:lvl5pPr marL="1828800" algn="l" rtl="0" fontAlgn="base">
      <a:spcBef>
        <a:spcPct val="0"/>
      </a:spcBef>
      <a:spcAft>
        <a:spcPct val="0"/>
      </a:spcAft>
      <a:defRPr sz="4000" b="1" kern="1200">
        <a:solidFill>
          <a:schemeClr val="tx1"/>
        </a:solidFill>
        <a:latin typeface="Times New Roman" pitchFamily="18" charset="0"/>
        <a:ea typeface="+mn-ea"/>
        <a:cs typeface="+mn-cs"/>
      </a:defRPr>
    </a:lvl5pPr>
    <a:lvl6pPr marL="2286000" algn="l" defTabSz="914400" rtl="0" eaLnBrk="1" latinLnBrk="0" hangingPunct="1">
      <a:defRPr sz="4000" b="1" kern="1200">
        <a:solidFill>
          <a:schemeClr val="tx1"/>
        </a:solidFill>
        <a:latin typeface="Times New Roman" pitchFamily="18" charset="0"/>
        <a:ea typeface="+mn-ea"/>
        <a:cs typeface="+mn-cs"/>
      </a:defRPr>
    </a:lvl6pPr>
    <a:lvl7pPr marL="2743200" algn="l" defTabSz="914400" rtl="0" eaLnBrk="1" latinLnBrk="0" hangingPunct="1">
      <a:defRPr sz="4000" b="1" kern="1200">
        <a:solidFill>
          <a:schemeClr val="tx1"/>
        </a:solidFill>
        <a:latin typeface="Times New Roman" pitchFamily="18" charset="0"/>
        <a:ea typeface="+mn-ea"/>
        <a:cs typeface="+mn-cs"/>
      </a:defRPr>
    </a:lvl7pPr>
    <a:lvl8pPr marL="3200400" algn="l" defTabSz="914400" rtl="0" eaLnBrk="1" latinLnBrk="0" hangingPunct="1">
      <a:defRPr sz="4000" b="1" kern="1200">
        <a:solidFill>
          <a:schemeClr val="tx1"/>
        </a:solidFill>
        <a:latin typeface="Times New Roman" pitchFamily="18" charset="0"/>
        <a:ea typeface="+mn-ea"/>
        <a:cs typeface="+mn-cs"/>
      </a:defRPr>
    </a:lvl8pPr>
    <a:lvl9pPr marL="3657600" algn="l" defTabSz="914400" rtl="0" eaLnBrk="1" latinLnBrk="0" hangingPunct="1">
      <a:defRPr sz="40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594" autoAdjust="0"/>
    <p:restoredTop sz="90929"/>
  </p:normalViewPr>
  <p:slideViewPr>
    <p:cSldViewPr>
      <p:cViewPr varScale="1">
        <p:scale>
          <a:sx n="69" d="100"/>
          <a:sy n="69" d="100"/>
        </p:scale>
        <p:origin x="-936" y="-68"/>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3"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6ECEFA-9EC6-4910-BDEF-42917516971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771525" y="2130430"/>
            <a:ext cx="874395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A3DEE407-679A-4635-880F-6BACD9DA2C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A0E8C50-5386-4283-95B5-1DD121D5C0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390337" y="274643"/>
            <a:ext cx="2603897"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578646" y="274643"/>
            <a:ext cx="7640241"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8886589-EF62-4191-A565-7C823EFC6D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56B5C38-F0E5-4640-B04A-6DF9B50CCA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812602" y="4406905"/>
            <a:ext cx="874395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A91BF152-B364-4FC0-9F5B-7397930B14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578646" y="1600205"/>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872162" y="1600205"/>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8BFA9F10-35BF-479C-BBE2-5C65F03FD0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14350" y="274638"/>
            <a:ext cx="92583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5225656"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5225656"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43CDC153-F883-47F5-A283-59DED2705A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93C3EDB0-910B-4E8E-B520-3F02680E3C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AE0CEDE0-4C40-4317-AF8F-034F89EF54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14353" y="273050"/>
            <a:ext cx="3384352"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021931" y="273055"/>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514353" y="1435103"/>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5EEC3F37-6CD6-4D02-B568-5F2B89CEB8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016324" y="4800600"/>
            <a:ext cx="6172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016324"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06EB2FD-5D70-4640-A9DC-09CB8E6A6A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514350" y="1600205"/>
            <a:ext cx="92583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514350" y="6356355"/>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4 Altbilgi Yer Tutucusu"/>
          <p:cNvSpPr>
            <a:spLocks noGrp="1"/>
          </p:cNvSpPr>
          <p:nvPr>
            <p:ph type="ftr" sz="quarter" idx="3"/>
          </p:nvPr>
        </p:nvSpPr>
        <p:spPr>
          <a:xfrm>
            <a:off x="3514725" y="6356355"/>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7372350" y="6356355"/>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74008-4C99-4D95-813A-3C94BDA94C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 y="507444"/>
            <a:ext cx="10287000" cy="3908762"/>
          </a:xfrm>
          <a:prstGeom prst="rect">
            <a:avLst/>
          </a:prstGeom>
          <a:solidFill>
            <a:schemeClr val="tx1"/>
          </a:solidFill>
          <a:ln w="9525">
            <a:noFill/>
            <a:miter lim="800000"/>
            <a:headEnd/>
            <a:tailEnd/>
          </a:ln>
          <a:effectLst/>
        </p:spPr>
        <p:txBody>
          <a:bodyPr wrap="square">
            <a:spAutoFit/>
          </a:bodyPr>
          <a:lstStyle/>
          <a:p>
            <a:pPr algn="ctr"/>
            <a:r>
              <a:rPr lang="tr-TR" dirty="0" smtClean="0">
                <a:solidFill>
                  <a:schemeClr val="bg1"/>
                </a:solidFill>
              </a:rPr>
              <a:t>TAVUKÇULUKTA </a:t>
            </a:r>
          </a:p>
          <a:p>
            <a:pPr algn="ctr"/>
            <a:r>
              <a:rPr lang="tr-TR" dirty="0" smtClean="0">
                <a:solidFill>
                  <a:schemeClr val="bg1"/>
                </a:solidFill>
              </a:rPr>
              <a:t>SAĞLIK KORUMA </a:t>
            </a:r>
          </a:p>
          <a:p>
            <a:pPr algn="ctr"/>
            <a:r>
              <a:rPr lang="tr-TR" dirty="0" smtClean="0">
                <a:solidFill>
                  <a:schemeClr val="bg1"/>
                </a:solidFill>
              </a:rPr>
              <a:t>VE </a:t>
            </a:r>
          </a:p>
          <a:p>
            <a:pPr algn="ctr"/>
            <a:r>
              <a:rPr lang="tr-TR" dirty="0" smtClean="0">
                <a:solidFill>
                  <a:schemeClr val="bg1"/>
                </a:solidFill>
              </a:rPr>
              <a:t>BAZI ÖNEMLİ HASTALIKLAR</a:t>
            </a:r>
          </a:p>
          <a:p>
            <a:pPr algn="ctr"/>
            <a:endParaRPr lang="tr-TR" dirty="0" smtClean="0">
              <a:solidFill>
                <a:schemeClr val="bg1"/>
              </a:solidFill>
            </a:endParaRPr>
          </a:p>
          <a:p>
            <a:pPr algn="ctr"/>
            <a:r>
              <a:rPr lang="tr-TR" dirty="0" smtClean="0">
                <a:solidFill>
                  <a:schemeClr val="bg1"/>
                </a:solidFill>
              </a:rPr>
              <a:t>AŞI VE AŞILAMA YÖNTEMLERİ</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5643596" cy="646331"/>
          </a:xfrm>
          <a:prstGeom prst="rect">
            <a:avLst/>
          </a:prstGeom>
          <a:noFill/>
          <a:ln w="9525">
            <a:noFill/>
            <a:miter lim="800000"/>
            <a:headEnd/>
            <a:tailEnd/>
          </a:ln>
          <a:effectLst/>
        </p:spPr>
        <p:txBody>
          <a:bodyPr wrap="none">
            <a:spAutoFit/>
          </a:bodyPr>
          <a:lstStyle/>
          <a:p>
            <a:pPr eaLnBrk="0" hangingPunct="0"/>
            <a:r>
              <a:rPr lang="tr-TR" sz="3600" dirty="0" smtClean="0">
                <a:solidFill>
                  <a:schemeClr val="bg1"/>
                </a:solidFill>
              </a:rPr>
              <a:t>AŞILAMA YÖNTEMLERİ</a:t>
            </a:r>
            <a:endParaRPr lang="en-US" sz="3600" dirty="0">
              <a:solidFill>
                <a:schemeClr val="bg1"/>
              </a:solidFill>
            </a:endParaRPr>
          </a:p>
        </p:txBody>
      </p:sp>
      <p:sp>
        <p:nvSpPr>
          <p:cNvPr id="5" name="Text Box 3"/>
          <p:cNvSpPr txBox="1">
            <a:spLocks noChangeArrowheads="1"/>
          </p:cNvSpPr>
          <p:nvPr/>
        </p:nvSpPr>
        <p:spPr bwMode="auto">
          <a:xfrm>
            <a:off x="152400" y="620688"/>
            <a:ext cx="10134600" cy="5755422"/>
          </a:xfrm>
          <a:prstGeom prst="rect">
            <a:avLst/>
          </a:prstGeom>
          <a:noFill/>
          <a:ln w="9525">
            <a:noFill/>
            <a:miter lim="800000"/>
            <a:headEnd/>
            <a:tailEnd/>
          </a:ln>
          <a:effectLst/>
        </p:spPr>
        <p:txBody>
          <a:bodyPr wrap="square">
            <a:spAutoFit/>
          </a:bodyPr>
          <a:lstStyle/>
          <a:p>
            <a:endParaRPr lang="tr-TR" dirty="0" smtClean="0">
              <a:solidFill>
                <a:srgbClr val="FFFF00"/>
              </a:solidFill>
            </a:endParaRPr>
          </a:p>
          <a:p>
            <a:r>
              <a:rPr lang="tr-TR" sz="3200" dirty="0" smtClean="0"/>
              <a:t>Sprey aşılama,</a:t>
            </a:r>
          </a:p>
          <a:p>
            <a:endParaRPr lang="tr-TR" sz="3200" dirty="0" smtClean="0"/>
          </a:p>
          <a:p>
            <a:r>
              <a:rPr lang="tr-TR" sz="3200" dirty="0" smtClean="0"/>
              <a:t>İçme suyu aşılaması,</a:t>
            </a:r>
          </a:p>
          <a:p>
            <a:endParaRPr lang="tr-TR" sz="3200" dirty="0" smtClean="0"/>
          </a:p>
          <a:p>
            <a:r>
              <a:rPr lang="tr-TR" sz="3200" dirty="0" smtClean="0"/>
              <a:t>Burun-göz damlası,</a:t>
            </a:r>
          </a:p>
          <a:p>
            <a:endParaRPr lang="tr-TR" sz="3200" dirty="0" smtClean="0"/>
          </a:p>
          <a:p>
            <a:r>
              <a:rPr lang="tr-TR" sz="3200" dirty="0" smtClean="0"/>
              <a:t>Kas içi aşılama,</a:t>
            </a:r>
          </a:p>
          <a:p>
            <a:endParaRPr lang="tr-TR" sz="3200" dirty="0" smtClean="0"/>
          </a:p>
          <a:p>
            <a:r>
              <a:rPr lang="tr-TR" sz="3200" dirty="0" smtClean="0"/>
              <a:t>Embriyoya çıkış öncesi aşılama.</a:t>
            </a:r>
          </a:p>
          <a:p>
            <a:endParaRPr lang="tr-TR" dirty="0" smtClean="0">
              <a:solidFill>
                <a:srgbClr val="FFFF00"/>
              </a:solidFill>
            </a:endParaRPr>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6619889" cy="707886"/>
          </a:xfrm>
          <a:prstGeom prst="rect">
            <a:avLst/>
          </a:prstGeom>
          <a:noFill/>
          <a:ln w="9525">
            <a:noFill/>
            <a:miter lim="800000"/>
            <a:headEnd/>
            <a:tailEnd/>
          </a:ln>
          <a:effectLst/>
        </p:spPr>
        <p:txBody>
          <a:bodyPr wrap="none">
            <a:spAutoFit/>
          </a:bodyPr>
          <a:lstStyle/>
          <a:p>
            <a:pPr eaLnBrk="0" hangingPunct="0"/>
            <a:r>
              <a:rPr lang="tr-TR" dirty="0" smtClean="0">
                <a:solidFill>
                  <a:schemeClr val="bg1"/>
                </a:solidFill>
              </a:rPr>
              <a:t>KANATLI HASTALIKLARI</a:t>
            </a:r>
            <a:endParaRPr lang="en-US" dirty="0">
              <a:solidFill>
                <a:schemeClr val="bg1"/>
              </a:solidFill>
            </a:endParaRPr>
          </a:p>
        </p:txBody>
      </p:sp>
      <p:sp>
        <p:nvSpPr>
          <p:cNvPr id="36867" name="Text Box 3"/>
          <p:cNvSpPr txBox="1">
            <a:spLocks noChangeArrowheads="1"/>
          </p:cNvSpPr>
          <p:nvPr/>
        </p:nvSpPr>
        <p:spPr bwMode="auto">
          <a:xfrm>
            <a:off x="152400" y="620688"/>
            <a:ext cx="10134600" cy="4031873"/>
          </a:xfrm>
          <a:prstGeom prst="rect">
            <a:avLst/>
          </a:prstGeom>
          <a:noFill/>
          <a:ln w="9525">
            <a:noFill/>
            <a:miter lim="800000"/>
            <a:headEnd/>
            <a:tailEnd/>
          </a:ln>
          <a:effectLst/>
        </p:spPr>
        <p:txBody>
          <a:bodyPr wrap="square">
            <a:spAutoFit/>
          </a:bodyPr>
          <a:lstStyle/>
          <a:p>
            <a:pPr algn="just"/>
            <a:r>
              <a:rPr lang="tr-TR" sz="3200" b="0" dirty="0" smtClean="0"/>
              <a:t>Hastalıklar konusunda şansa, ihmale, dikkatsizliğe ve her türlü disiplinsizliğe yer verilmemeli;</a:t>
            </a:r>
          </a:p>
          <a:p>
            <a:pPr algn="just"/>
            <a:endParaRPr lang="tr-TR" sz="3200" b="0" dirty="0" smtClean="0"/>
          </a:p>
          <a:p>
            <a:pPr algn="just"/>
            <a:r>
              <a:rPr lang="tr-TR" sz="3200" b="0" dirty="0" smtClean="0"/>
              <a:t>Koruyucu önlemler birlikte, zamanında alınmalı, etkili bir tarzda uygulanmalı ve devam ettirilmelidir. </a:t>
            </a:r>
          </a:p>
          <a:p>
            <a:pPr algn="just"/>
            <a:endParaRPr lang="tr-TR" sz="3200" b="0" dirty="0" smtClean="0"/>
          </a:p>
          <a:p>
            <a:pPr algn="just"/>
            <a:r>
              <a:rPr lang="tr-TR" sz="3200" b="0" dirty="0" smtClean="0"/>
              <a:t>Koruyucu önlemler bir bütündür, biri diğerine tercih edilemez, ikinci plana alınamaz ve birlikte uygulanırlar.</a:t>
            </a:r>
            <a:endParaRPr lang="en-US" sz="3200" b="0" dirty="0"/>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8443915" cy="707886"/>
          </a:xfrm>
          <a:prstGeom prst="rect">
            <a:avLst/>
          </a:prstGeom>
          <a:noFill/>
          <a:ln w="9525">
            <a:noFill/>
            <a:miter lim="800000"/>
            <a:headEnd/>
            <a:tailEnd/>
          </a:ln>
          <a:effectLst/>
        </p:spPr>
        <p:txBody>
          <a:bodyPr wrap="none">
            <a:spAutoFit/>
          </a:bodyPr>
          <a:lstStyle/>
          <a:p>
            <a:pPr eaLnBrk="0" hangingPunct="0"/>
            <a:r>
              <a:rPr lang="tr-TR" dirty="0" smtClean="0">
                <a:solidFill>
                  <a:schemeClr val="bg1"/>
                </a:solidFill>
              </a:rPr>
              <a:t>TEMEL KORUYUCU ÖNLEMLER;</a:t>
            </a:r>
            <a:endParaRPr lang="en-US" dirty="0">
              <a:solidFill>
                <a:schemeClr val="bg1"/>
              </a:solidFill>
            </a:endParaRPr>
          </a:p>
        </p:txBody>
      </p:sp>
      <p:sp>
        <p:nvSpPr>
          <p:cNvPr id="36867" name="Text Box 3"/>
          <p:cNvSpPr txBox="1">
            <a:spLocks noChangeArrowheads="1"/>
          </p:cNvSpPr>
          <p:nvPr/>
        </p:nvSpPr>
        <p:spPr bwMode="auto">
          <a:xfrm>
            <a:off x="152400" y="1738551"/>
            <a:ext cx="10134600" cy="2554545"/>
          </a:xfrm>
          <a:prstGeom prst="rect">
            <a:avLst/>
          </a:prstGeom>
          <a:noFill/>
          <a:ln w="9525">
            <a:noFill/>
            <a:miter lim="800000"/>
            <a:headEnd/>
            <a:tailEnd/>
          </a:ln>
          <a:effectLst/>
        </p:spPr>
        <p:txBody>
          <a:bodyPr wrap="square">
            <a:spAutoFit/>
          </a:bodyPr>
          <a:lstStyle/>
          <a:p>
            <a:endParaRPr lang="tr-TR" dirty="0" smtClean="0">
              <a:solidFill>
                <a:srgbClr val="FFFF00"/>
              </a:solidFill>
            </a:endParaRPr>
          </a:p>
          <a:p>
            <a:r>
              <a:rPr lang="tr-TR" dirty="0" smtClean="0"/>
              <a:t>Özel koruyucu önlemler,</a:t>
            </a:r>
          </a:p>
          <a:p>
            <a:endParaRPr lang="tr-TR" dirty="0" smtClean="0"/>
          </a:p>
          <a:p>
            <a:r>
              <a:rPr lang="tr-TR" dirty="0" smtClean="0"/>
              <a:t>Genel koruyucu önlemler.</a:t>
            </a:r>
            <a:r>
              <a:rPr lang="tr-TR" dirty="0" smtClean="0">
                <a:solidFill>
                  <a:srgbClr val="FFFF00"/>
                </a:solidFill>
              </a:rPr>
              <a:t> </a:t>
            </a:r>
          </a:p>
        </p:txBody>
      </p:sp>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7654018" cy="707886"/>
          </a:xfrm>
          <a:prstGeom prst="rect">
            <a:avLst/>
          </a:prstGeom>
          <a:noFill/>
          <a:ln w="9525">
            <a:noFill/>
            <a:miter lim="800000"/>
            <a:headEnd/>
            <a:tailEnd/>
          </a:ln>
          <a:effectLst/>
        </p:spPr>
        <p:txBody>
          <a:bodyPr wrap="none">
            <a:spAutoFit/>
          </a:bodyPr>
          <a:lstStyle/>
          <a:p>
            <a:pPr eaLnBrk="0" hangingPunct="0"/>
            <a:r>
              <a:rPr lang="tr-TR" dirty="0" smtClean="0">
                <a:solidFill>
                  <a:schemeClr val="bg1"/>
                </a:solidFill>
              </a:rPr>
              <a:t>BAKTERİYEL HASTALIKLAR</a:t>
            </a:r>
            <a:endParaRPr lang="en-US" dirty="0">
              <a:solidFill>
                <a:schemeClr val="bg1"/>
              </a:solidFill>
            </a:endParaRPr>
          </a:p>
        </p:txBody>
      </p:sp>
      <p:sp>
        <p:nvSpPr>
          <p:cNvPr id="36867" name="Text Box 3"/>
          <p:cNvSpPr txBox="1">
            <a:spLocks noChangeArrowheads="1"/>
          </p:cNvSpPr>
          <p:nvPr/>
        </p:nvSpPr>
        <p:spPr bwMode="auto">
          <a:xfrm>
            <a:off x="152400" y="620688"/>
            <a:ext cx="10134600" cy="5632311"/>
          </a:xfrm>
          <a:prstGeom prst="rect">
            <a:avLst/>
          </a:prstGeom>
          <a:noFill/>
          <a:ln w="9525">
            <a:noFill/>
            <a:miter lim="800000"/>
            <a:headEnd/>
            <a:tailEnd/>
          </a:ln>
          <a:effectLst/>
        </p:spPr>
        <p:txBody>
          <a:bodyPr wrap="square">
            <a:spAutoFit/>
          </a:bodyPr>
          <a:lstStyle/>
          <a:p>
            <a:r>
              <a:rPr lang="tr-TR" sz="3600" dirty="0" smtClean="0"/>
              <a:t>Tavuklarda E. </a:t>
            </a:r>
            <a:r>
              <a:rPr lang="tr-TR" sz="3600" dirty="0" err="1" smtClean="0"/>
              <a:t>Coli</a:t>
            </a:r>
            <a:r>
              <a:rPr lang="tr-TR" sz="3600" dirty="0" smtClean="0"/>
              <a:t> </a:t>
            </a:r>
            <a:r>
              <a:rPr lang="tr-TR" sz="3600" dirty="0" err="1" smtClean="0"/>
              <a:t>İnfeksiyonları</a:t>
            </a:r>
            <a:endParaRPr lang="tr-TR" sz="3600" dirty="0" smtClean="0"/>
          </a:p>
          <a:p>
            <a:endParaRPr lang="tr-TR" sz="3600" dirty="0" smtClean="0"/>
          </a:p>
          <a:p>
            <a:r>
              <a:rPr lang="tr-TR" sz="3600" dirty="0" smtClean="0"/>
              <a:t>Tavuk Tifosu (</a:t>
            </a:r>
            <a:r>
              <a:rPr lang="tr-TR" sz="3600" dirty="0" err="1" smtClean="0"/>
              <a:t>Salmonellozis</a:t>
            </a:r>
            <a:r>
              <a:rPr lang="tr-TR" sz="3600" dirty="0" smtClean="0"/>
              <a:t>)</a:t>
            </a:r>
          </a:p>
          <a:p>
            <a:endParaRPr lang="tr-TR" sz="3600" dirty="0" smtClean="0"/>
          </a:p>
          <a:p>
            <a:r>
              <a:rPr lang="tr-TR" sz="3600" dirty="0" smtClean="0"/>
              <a:t>Diğer </a:t>
            </a:r>
            <a:r>
              <a:rPr lang="tr-TR" sz="3600" dirty="0" err="1" smtClean="0"/>
              <a:t>Salmonella</a:t>
            </a:r>
            <a:r>
              <a:rPr lang="tr-TR" sz="3600" dirty="0" smtClean="0"/>
              <a:t> </a:t>
            </a:r>
            <a:r>
              <a:rPr lang="tr-TR" sz="3600" dirty="0" err="1" smtClean="0"/>
              <a:t>İnfeksiyonları</a:t>
            </a:r>
            <a:endParaRPr lang="tr-TR" sz="3600" dirty="0" smtClean="0"/>
          </a:p>
          <a:p>
            <a:r>
              <a:rPr lang="tr-TR" sz="3600" dirty="0" smtClean="0"/>
              <a:t>	</a:t>
            </a:r>
            <a:r>
              <a:rPr lang="tr-TR" sz="3600" dirty="0" err="1" smtClean="0"/>
              <a:t>Pullorum</a:t>
            </a:r>
            <a:r>
              <a:rPr lang="tr-TR" sz="3600" dirty="0" smtClean="0"/>
              <a:t> hastalığı</a:t>
            </a:r>
          </a:p>
          <a:p>
            <a:r>
              <a:rPr lang="tr-TR" sz="3600" dirty="0" smtClean="0"/>
              <a:t>	</a:t>
            </a:r>
            <a:r>
              <a:rPr lang="tr-TR" sz="3600" dirty="0" err="1" smtClean="0"/>
              <a:t>Paratifo</a:t>
            </a:r>
            <a:r>
              <a:rPr lang="tr-TR" sz="3600" dirty="0" smtClean="0"/>
              <a:t> </a:t>
            </a:r>
            <a:r>
              <a:rPr lang="tr-TR" sz="3600" dirty="0" err="1" smtClean="0"/>
              <a:t>infeksiyonları</a:t>
            </a:r>
            <a:endParaRPr lang="tr-TR" sz="3600" dirty="0" smtClean="0"/>
          </a:p>
          <a:p>
            <a:r>
              <a:rPr lang="tr-TR" sz="3600" dirty="0" err="1" smtClean="0"/>
              <a:t>Mikoplasmozis</a:t>
            </a:r>
            <a:r>
              <a:rPr lang="tr-TR" sz="3600" dirty="0" smtClean="0"/>
              <a:t> (Kronik Solunum) Hastalığı</a:t>
            </a:r>
            <a:endParaRPr lang="tr-TR" sz="3600" dirty="0"/>
          </a:p>
          <a:p>
            <a:endParaRPr lang="tr-TR" sz="3600" dirty="0" smtClean="0"/>
          </a:p>
          <a:p>
            <a:r>
              <a:rPr lang="tr-TR" sz="3600" dirty="0" smtClean="0"/>
              <a:t>Tavuk Kolerası (</a:t>
            </a:r>
            <a:r>
              <a:rPr lang="tr-TR" sz="3600" dirty="0" err="1" smtClean="0"/>
              <a:t>Pastörellozis</a:t>
            </a:r>
            <a:r>
              <a:rPr lang="tr-TR" sz="3600" dirty="0" smtClean="0"/>
              <a:t>)</a:t>
            </a:r>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5688737" cy="707886"/>
          </a:xfrm>
          <a:prstGeom prst="rect">
            <a:avLst/>
          </a:prstGeom>
          <a:noFill/>
          <a:ln w="9525">
            <a:noFill/>
            <a:miter lim="800000"/>
            <a:headEnd/>
            <a:tailEnd/>
          </a:ln>
          <a:effectLst/>
        </p:spPr>
        <p:txBody>
          <a:bodyPr wrap="none">
            <a:spAutoFit/>
          </a:bodyPr>
          <a:lstStyle/>
          <a:p>
            <a:pPr eaLnBrk="0" hangingPunct="0"/>
            <a:r>
              <a:rPr lang="tr-TR" dirty="0" smtClean="0">
                <a:solidFill>
                  <a:schemeClr val="bg1"/>
                </a:solidFill>
              </a:rPr>
              <a:t>VİRAL HASTALIKLAR</a:t>
            </a:r>
            <a:endParaRPr lang="en-US" dirty="0">
              <a:solidFill>
                <a:schemeClr val="bg1"/>
              </a:solidFill>
            </a:endParaRPr>
          </a:p>
        </p:txBody>
      </p:sp>
      <p:sp>
        <p:nvSpPr>
          <p:cNvPr id="36867" name="Text Box 3"/>
          <p:cNvSpPr txBox="1">
            <a:spLocks noChangeArrowheads="1"/>
          </p:cNvSpPr>
          <p:nvPr/>
        </p:nvSpPr>
        <p:spPr bwMode="auto">
          <a:xfrm>
            <a:off x="152400" y="620688"/>
            <a:ext cx="10134600" cy="5078313"/>
          </a:xfrm>
          <a:prstGeom prst="rect">
            <a:avLst/>
          </a:prstGeom>
          <a:noFill/>
          <a:ln w="9525">
            <a:noFill/>
            <a:miter lim="800000"/>
            <a:headEnd/>
            <a:tailEnd/>
          </a:ln>
          <a:effectLst/>
        </p:spPr>
        <p:txBody>
          <a:bodyPr wrap="square">
            <a:spAutoFit/>
          </a:bodyPr>
          <a:lstStyle/>
          <a:p>
            <a:r>
              <a:rPr lang="tr-TR" sz="3600" dirty="0" err="1" smtClean="0"/>
              <a:t>Newcastle</a:t>
            </a:r>
            <a:r>
              <a:rPr lang="tr-TR" sz="3600" dirty="0" smtClean="0"/>
              <a:t> Hastalığı (Yalancı Veba)</a:t>
            </a:r>
          </a:p>
          <a:p>
            <a:endParaRPr lang="tr-TR" sz="3600" dirty="0" smtClean="0"/>
          </a:p>
          <a:p>
            <a:r>
              <a:rPr lang="tr-TR" sz="3600" dirty="0" err="1" smtClean="0"/>
              <a:t>Gumboro</a:t>
            </a:r>
            <a:r>
              <a:rPr lang="tr-TR" sz="3600" dirty="0" smtClean="0"/>
              <a:t> (</a:t>
            </a:r>
            <a:r>
              <a:rPr lang="tr-TR" sz="3600" dirty="0" err="1" smtClean="0"/>
              <a:t>İnfeksiyöz</a:t>
            </a:r>
            <a:r>
              <a:rPr lang="tr-TR" sz="3600" dirty="0" smtClean="0"/>
              <a:t> Bursa) Hastalığı</a:t>
            </a:r>
          </a:p>
          <a:p>
            <a:endParaRPr lang="tr-TR" sz="3600" dirty="0" smtClean="0"/>
          </a:p>
          <a:p>
            <a:r>
              <a:rPr lang="tr-TR" sz="3600" dirty="0" err="1" smtClean="0"/>
              <a:t>Marek</a:t>
            </a:r>
            <a:r>
              <a:rPr lang="tr-TR" sz="3600" dirty="0" smtClean="0"/>
              <a:t> Hastalığı</a:t>
            </a:r>
          </a:p>
          <a:p>
            <a:endParaRPr lang="tr-TR" sz="3600" dirty="0" smtClean="0"/>
          </a:p>
          <a:p>
            <a:r>
              <a:rPr lang="tr-TR" sz="3600" dirty="0" err="1" smtClean="0"/>
              <a:t>İnfeksiyöz</a:t>
            </a:r>
            <a:r>
              <a:rPr lang="tr-TR" sz="3600" dirty="0" smtClean="0"/>
              <a:t> </a:t>
            </a:r>
            <a:r>
              <a:rPr lang="tr-TR" sz="3600" dirty="0" err="1" smtClean="0"/>
              <a:t>Bronşitis</a:t>
            </a:r>
            <a:endParaRPr lang="tr-TR" sz="3600" dirty="0"/>
          </a:p>
          <a:p>
            <a:endParaRPr lang="tr-TR" sz="3600" dirty="0" smtClean="0"/>
          </a:p>
          <a:p>
            <a:r>
              <a:rPr lang="tr-TR" sz="3600" dirty="0" smtClean="0"/>
              <a:t>Tavuk Vebası (</a:t>
            </a:r>
            <a:r>
              <a:rPr lang="tr-TR" sz="3600" dirty="0" err="1" smtClean="0"/>
              <a:t>Avian</a:t>
            </a:r>
            <a:r>
              <a:rPr lang="tr-TR" sz="3600" dirty="0" smtClean="0"/>
              <a:t> </a:t>
            </a:r>
            <a:r>
              <a:rPr lang="tr-TR" sz="3600" dirty="0" err="1" smtClean="0"/>
              <a:t>İnfluenza</a:t>
            </a:r>
            <a:r>
              <a:rPr lang="tr-TR" sz="3600" dirty="0" smtClean="0"/>
              <a:t>, Kuş Gribi)</a:t>
            </a:r>
          </a:p>
        </p:txBody>
      </p:sp>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6533327" cy="707886"/>
          </a:xfrm>
          <a:prstGeom prst="rect">
            <a:avLst/>
          </a:prstGeom>
          <a:noFill/>
          <a:ln w="9525">
            <a:noFill/>
            <a:miter lim="800000"/>
            <a:headEnd/>
            <a:tailEnd/>
          </a:ln>
          <a:effectLst/>
        </p:spPr>
        <p:txBody>
          <a:bodyPr wrap="none">
            <a:spAutoFit/>
          </a:bodyPr>
          <a:lstStyle/>
          <a:p>
            <a:pPr eaLnBrk="0" hangingPunct="0"/>
            <a:r>
              <a:rPr lang="tr-TR" dirty="0" smtClean="0">
                <a:solidFill>
                  <a:schemeClr val="bg1"/>
                </a:solidFill>
              </a:rPr>
              <a:t>MANTAR HASTALIKLARI</a:t>
            </a:r>
            <a:endParaRPr lang="en-US" dirty="0">
              <a:solidFill>
                <a:schemeClr val="bg1"/>
              </a:solidFill>
            </a:endParaRPr>
          </a:p>
        </p:txBody>
      </p:sp>
      <p:sp>
        <p:nvSpPr>
          <p:cNvPr id="36867" name="Text Box 3"/>
          <p:cNvSpPr txBox="1">
            <a:spLocks noChangeArrowheads="1"/>
          </p:cNvSpPr>
          <p:nvPr/>
        </p:nvSpPr>
        <p:spPr bwMode="auto">
          <a:xfrm>
            <a:off x="152400" y="620688"/>
            <a:ext cx="10134600" cy="4154984"/>
          </a:xfrm>
          <a:prstGeom prst="rect">
            <a:avLst/>
          </a:prstGeom>
          <a:noFill/>
          <a:ln w="9525">
            <a:noFill/>
            <a:miter lim="800000"/>
            <a:headEnd/>
            <a:tailEnd/>
          </a:ln>
          <a:effectLst/>
        </p:spPr>
        <p:txBody>
          <a:bodyPr wrap="square">
            <a:spAutoFit/>
          </a:bodyPr>
          <a:lstStyle/>
          <a:p>
            <a:endParaRPr lang="tr-TR" dirty="0" smtClean="0">
              <a:solidFill>
                <a:srgbClr val="FFFF00"/>
              </a:solidFill>
            </a:endParaRPr>
          </a:p>
          <a:p>
            <a:r>
              <a:rPr lang="tr-TR" sz="3200" dirty="0" err="1" smtClean="0"/>
              <a:t>Mikotoksikozisler</a:t>
            </a:r>
            <a:endParaRPr lang="tr-TR" sz="3200" dirty="0" smtClean="0"/>
          </a:p>
          <a:p>
            <a:r>
              <a:rPr lang="tr-TR" sz="3200" dirty="0" smtClean="0"/>
              <a:t>	</a:t>
            </a:r>
            <a:r>
              <a:rPr lang="tr-TR" sz="3200" b="0" dirty="0" err="1" smtClean="0"/>
              <a:t>Alfatoksikozis</a:t>
            </a:r>
            <a:endParaRPr lang="tr-TR" sz="3200" b="0" dirty="0" smtClean="0"/>
          </a:p>
          <a:p>
            <a:r>
              <a:rPr lang="tr-TR" sz="3200" b="0" dirty="0" smtClean="0"/>
              <a:t>	</a:t>
            </a:r>
            <a:r>
              <a:rPr lang="tr-TR" sz="3200" b="0" dirty="0" err="1" smtClean="0"/>
              <a:t>Okratoksikozis</a:t>
            </a:r>
            <a:endParaRPr lang="tr-TR" sz="3200" b="0" dirty="0" smtClean="0"/>
          </a:p>
          <a:p>
            <a:endParaRPr lang="tr-TR" sz="3200" dirty="0" smtClean="0"/>
          </a:p>
          <a:p>
            <a:r>
              <a:rPr lang="tr-TR" sz="3200" dirty="0" err="1" smtClean="0"/>
              <a:t>Mikotik</a:t>
            </a:r>
            <a:r>
              <a:rPr lang="tr-TR" sz="3200" dirty="0" smtClean="0"/>
              <a:t> </a:t>
            </a:r>
            <a:r>
              <a:rPr lang="tr-TR" sz="3200" dirty="0" err="1" smtClean="0"/>
              <a:t>İnfeksiyonlar</a:t>
            </a:r>
            <a:endParaRPr lang="tr-TR" sz="3200" dirty="0" smtClean="0"/>
          </a:p>
          <a:p>
            <a:r>
              <a:rPr lang="tr-TR" sz="3200" dirty="0" smtClean="0"/>
              <a:t>	</a:t>
            </a:r>
            <a:r>
              <a:rPr lang="tr-TR" sz="3200" b="0" dirty="0" err="1" smtClean="0"/>
              <a:t>Aspergillozis</a:t>
            </a:r>
            <a:endParaRPr lang="tr-TR" sz="3200" b="0" dirty="0" smtClean="0"/>
          </a:p>
          <a:p>
            <a:r>
              <a:rPr lang="tr-TR" sz="3200" b="0" dirty="0" smtClean="0"/>
              <a:t>	</a:t>
            </a:r>
            <a:r>
              <a:rPr lang="tr-TR" sz="3200" b="0" dirty="0" err="1" smtClean="0"/>
              <a:t>Moniliaziz</a:t>
            </a:r>
            <a:endParaRPr lang="tr-TR" sz="3200" b="0" dirty="0" smtClean="0"/>
          </a:p>
        </p:txBody>
      </p:sp>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7245060" cy="707886"/>
          </a:xfrm>
          <a:prstGeom prst="rect">
            <a:avLst/>
          </a:prstGeom>
          <a:noFill/>
          <a:ln w="9525">
            <a:noFill/>
            <a:miter lim="800000"/>
            <a:headEnd/>
            <a:tailEnd/>
          </a:ln>
          <a:effectLst/>
        </p:spPr>
        <p:txBody>
          <a:bodyPr wrap="none">
            <a:spAutoFit/>
          </a:bodyPr>
          <a:lstStyle/>
          <a:p>
            <a:pPr eaLnBrk="0" hangingPunct="0"/>
            <a:r>
              <a:rPr lang="tr-TR" dirty="0" smtClean="0">
                <a:solidFill>
                  <a:schemeClr val="bg1"/>
                </a:solidFill>
              </a:rPr>
              <a:t>PARAZİTER HASTALIKLAR</a:t>
            </a:r>
            <a:endParaRPr lang="en-US" dirty="0">
              <a:solidFill>
                <a:schemeClr val="bg1"/>
              </a:solidFill>
            </a:endParaRPr>
          </a:p>
        </p:txBody>
      </p:sp>
      <p:sp>
        <p:nvSpPr>
          <p:cNvPr id="36867" name="Text Box 3"/>
          <p:cNvSpPr txBox="1">
            <a:spLocks noChangeArrowheads="1"/>
          </p:cNvSpPr>
          <p:nvPr/>
        </p:nvSpPr>
        <p:spPr bwMode="auto">
          <a:xfrm>
            <a:off x="152400" y="620688"/>
            <a:ext cx="10134600" cy="5139869"/>
          </a:xfrm>
          <a:prstGeom prst="rect">
            <a:avLst/>
          </a:prstGeom>
          <a:noFill/>
          <a:ln w="9525">
            <a:noFill/>
            <a:miter lim="800000"/>
            <a:headEnd/>
            <a:tailEnd/>
          </a:ln>
          <a:effectLst/>
        </p:spPr>
        <p:txBody>
          <a:bodyPr wrap="square">
            <a:spAutoFit/>
          </a:bodyPr>
          <a:lstStyle/>
          <a:p>
            <a:r>
              <a:rPr lang="tr-TR" sz="3600" dirty="0" err="1" smtClean="0"/>
              <a:t>Endoparazit</a:t>
            </a:r>
            <a:r>
              <a:rPr lang="tr-TR" sz="3600" dirty="0" smtClean="0"/>
              <a:t> (İç </a:t>
            </a:r>
            <a:r>
              <a:rPr lang="tr-TR" sz="3600" dirty="0" err="1" smtClean="0"/>
              <a:t>Pazarazit</a:t>
            </a:r>
            <a:r>
              <a:rPr lang="tr-TR" sz="3600" dirty="0" smtClean="0"/>
              <a:t>) </a:t>
            </a:r>
            <a:r>
              <a:rPr lang="tr-TR" sz="3600" dirty="0" err="1" smtClean="0"/>
              <a:t>İnfeksiyonları</a:t>
            </a:r>
            <a:endParaRPr lang="tr-TR" sz="3600" dirty="0" smtClean="0"/>
          </a:p>
          <a:p>
            <a:r>
              <a:rPr lang="tr-TR" sz="3600" b="0" dirty="0" smtClean="0"/>
              <a:t>	</a:t>
            </a:r>
            <a:r>
              <a:rPr lang="tr-TR" sz="3600" b="0" dirty="0" err="1" smtClean="0"/>
              <a:t>Protozoon</a:t>
            </a:r>
            <a:r>
              <a:rPr lang="tr-TR" sz="3600" b="0" dirty="0" smtClean="0"/>
              <a:t> Hastalıkları</a:t>
            </a:r>
          </a:p>
          <a:p>
            <a:r>
              <a:rPr lang="tr-TR" sz="3600" b="0" dirty="0" smtClean="0"/>
              <a:t>	</a:t>
            </a:r>
            <a:r>
              <a:rPr lang="tr-TR" sz="3600" b="0" dirty="0" err="1" smtClean="0"/>
              <a:t>Helmint</a:t>
            </a:r>
            <a:r>
              <a:rPr lang="tr-TR" sz="3600" b="0" dirty="0" smtClean="0"/>
              <a:t> Hastalıkları</a:t>
            </a:r>
          </a:p>
          <a:p>
            <a:endParaRPr lang="tr-TR" sz="3600" b="0" dirty="0" smtClean="0"/>
          </a:p>
          <a:p>
            <a:r>
              <a:rPr lang="tr-TR" sz="3600" dirty="0" err="1" smtClean="0"/>
              <a:t>Ektoparazitler</a:t>
            </a:r>
            <a:endParaRPr lang="tr-TR" sz="3600" dirty="0" smtClean="0"/>
          </a:p>
          <a:p>
            <a:pPr algn="just"/>
            <a:endParaRPr lang="tr-TR" sz="3600" b="0" dirty="0" smtClean="0"/>
          </a:p>
          <a:p>
            <a:pPr algn="just"/>
            <a:r>
              <a:rPr lang="tr-TR" sz="3600" b="0" dirty="0" smtClean="0"/>
              <a:t>Kanatlılarda bulunan başlıca </a:t>
            </a:r>
            <a:r>
              <a:rPr lang="tr-TR" sz="3600" b="0" dirty="0" err="1" smtClean="0"/>
              <a:t>ektoparazitler</a:t>
            </a:r>
            <a:r>
              <a:rPr lang="tr-TR" sz="3600" b="0" dirty="0" smtClean="0"/>
              <a:t> arasında, bit, pire, kene, uyuz böceği, D.</a:t>
            </a:r>
            <a:r>
              <a:rPr lang="tr-TR" sz="3600" b="0" dirty="0" err="1" smtClean="0"/>
              <a:t>gallinae</a:t>
            </a:r>
            <a:r>
              <a:rPr lang="tr-TR" sz="3600" b="0" dirty="0" smtClean="0"/>
              <a:t> (kırmızı akarlar) en önemlileri arasındadır.</a:t>
            </a:r>
          </a:p>
        </p:txBody>
      </p:sp>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10426509" cy="677108"/>
          </a:xfrm>
          <a:prstGeom prst="rect">
            <a:avLst/>
          </a:prstGeom>
          <a:noFill/>
          <a:ln w="9525">
            <a:noFill/>
            <a:miter lim="800000"/>
            <a:headEnd/>
            <a:tailEnd/>
          </a:ln>
          <a:effectLst/>
        </p:spPr>
        <p:txBody>
          <a:bodyPr wrap="none">
            <a:spAutoFit/>
          </a:bodyPr>
          <a:lstStyle/>
          <a:p>
            <a:pPr eaLnBrk="0" hangingPunct="0"/>
            <a:r>
              <a:rPr lang="tr-TR" sz="3800" dirty="0" smtClean="0">
                <a:solidFill>
                  <a:schemeClr val="bg1"/>
                </a:solidFill>
              </a:rPr>
              <a:t>BESLENME YETERSİZLİĞİ HASTALIKLARI</a:t>
            </a:r>
            <a:endParaRPr lang="en-US" sz="3800" dirty="0">
              <a:solidFill>
                <a:schemeClr val="bg1"/>
              </a:solidFill>
            </a:endParaRPr>
          </a:p>
        </p:txBody>
      </p:sp>
      <p:sp>
        <p:nvSpPr>
          <p:cNvPr id="36867" name="Text Box 3"/>
          <p:cNvSpPr txBox="1">
            <a:spLocks noChangeArrowheads="1"/>
          </p:cNvSpPr>
          <p:nvPr/>
        </p:nvSpPr>
        <p:spPr bwMode="auto">
          <a:xfrm>
            <a:off x="152400" y="620688"/>
            <a:ext cx="10134600" cy="5016758"/>
          </a:xfrm>
          <a:prstGeom prst="rect">
            <a:avLst/>
          </a:prstGeom>
          <a:noFill/>
          <a:ln w="9525">
            <a:noFill/>
            <a:miter lim="800000"/>
            <a:headEnd/>
            <a:tailEnd/>
          </a:ln>
          <a:effectLst/>
        </p:spPr>
        <p:txBody>
          <a:bodyPr wrap="square">
            <a:spAutoFit/>
          </a:bodyPr>
          <a:lstStyle/>
          <a:p>
            <a:pPr algn="just"/>
            <a:endParaRPr lang="tr-TR" sz="3200" dirty="0" smtClean="0">
              <a:solidFill>
                <a:srgbClr val="FFFF00"/>
              </a:solidFill>
            </a:endParaRPr>
          </a:p>
          <a:p>
            <a:pPr algn="just"/>
            <a:r>
              <a:rPr lang="tr-TR" sz="3200" b="0" dirty="0" smtClean="0"/>
              <a:t>Hayvanların sağlığına olumsuz yönde etkileyen faktörler, sadece bakteriyel, </a:t>
            </a:r>
            <a:r>
              <a:rPr lang="tr-TR" sz="3200" b="0" dirty="0" err="1" smtClean="0"/>
              <a:t>viral</a:t>
            </a:r>
            <a:r>
              <a:rPr lang="tr-TR" sz="3200" b="0" dirty="0" smtClean="0"/>
              <a:t>, mantar ve </a:t>
            </a:r>
            <a:r>
              <a:rPr lang="tr-TR" sz="3200" b="0" dirty="0" err="1" smtClean="0"/>
              <a:t>paraziter</a:t>
            </a:r>
            <a:r>
              <a:rPr lang="tr-TR" sz="3200" b="0" dirty="0" smtClean="0"/>
              <a:t> orijinli değildir. </a:t>
            </a:r>
          </a:p>
          <a:p>
            <a:pPr algn="just"/>
            <a:endParaRPr lang="tr-TR" sz="3200" b="0" dirty="0" smtClean="0"/>
          </a:p>
          <a:p>
            <a:pPr algn="just"/>
            <a:r>
              <a:rPr lang="tr-TR" sz="3200" b="0" dirty="0" smtClean="0"/>
              <a:t>Beslenme yetersizliğine bağlı bozukluklar, başlangıçta, </a:t>
            </a:r>
            <a:r>
              <a:rPr lang="tr-TR" sz="3200" b="0" dirty="0" err="1" smtClean="0"/>
              <a:t>asemptomatik</a:t>
            </a:r>
            <a:r>
              <a:rPr lang="tr-TR" sz="3200" b="0" dirty="0" smtClean="0"/>
              <a:t> bir karakterde, herhangi bir belirgin klinik tablo göstermeksizin başlar, zamanla çeşitli klinik belirtiler ortaya çıkar ve kesin teşhis konulup etkin bir sağaltım programı uygulanmazsa fazla miktarda ölümler ve buna bağlı olarak ta ekonomik kayıplar meydana gelir.</a:t>
            </a:r>
            <a:endParaRPr lang="en-US" sz="3200" b="0" dirty="0"/>
          </a:p>
        </p:txBody>
      </p:sp>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10251845" cy="646331"/>
          </a:xfrm>
          <a:prstGeom prst="rect">
            <a:avLst/>
          </a:prstGeom>
          <a:noFill/>
          <a:ln w="9525">
            <a:noFill/>
            <a:miter lim="800000"/>
            <a:headEnd/>
            <a:tailEnd/>
          </a:ln>
          <a:effectLst/>
        </p:spPr>
        <p:txBody>
          <a:bodyPr wrap="none">
            <a:spAutoFit/>
          </a:bodyPr>
          <a:lstStyle/>
          <a:p>
            <a:pPr eaLnBrk="0" hangingPunct="0"/>
            <a:r>
              <a:rPr lang="tr-TR" sz="3600" dirty="0" smtClean="0">
                <a:solidFill>
                  <a:schemeClr val="bg1"/>
                </a:solidFill>
              </a:rPr>
              <a:t>AŞILAMADA DİKKAT EDİLECEK NOKTALAR</a:t>
            </a:r>
            <a:endParaRPr lang="en-US" sz="3600" dirty="0">
              <a:solidFill>
                <a:schemeClr val="bg1"/>
              </a:solidFill>
            </a:endParaRPr>
          </a:p>
        </p:txBody>
      </p:sp>
      <p:sp>
        <p:nvSpPr>
          <p:cNvPr id="36867" name="Text Box 3"/>
          <p:cNvSpPr txBox="1">
            <a:spLocks noChangeArrowheads="1"/>
          </p:cNvSpPr>
          <p:nvPr/>
        </p:nvSpPr>
        <p:spPr bwMode="auto">
          <a:xfrm>
            <a:off x="152400" y="620688"/>
            <a:ext cx="10134600" cy="4585871"/>
          </a:xfrm>
          <a:prstGeom prst="rect">
            <a:avLst/>
          </a:prstGeom>
          <a:noFill/>
          <a:ln w="9525">
            <a:noFill/>
            <a:miter lim="800000"/>
            <a:headEnd/>
            <a:tailEnd/>
          </a:ln>
          <a:effectLst/>
        </p:spPr>
        <p:txBody>
          <a:bodyPr wrap="square">
            <a:spAutoFit/>
          </a:bodyPr>
          <a:lstStyle/>
          <a:p>
            <a:endParaRPr lang="tr-TR" dirty="0" smtClean="0">
              <a:solidFill>
                <a:srgbClr val="FFFF00"/>
              </a:solidFill>
            </a:endParaRPr>
          </a:p>
          <a:p>
            <a:r>
              <a:rPr lang="tr-TR" sz="3600" dirty="0" smtClean="0"/>
              <a:t>Aşılamadan önce,</a:t>
            </a:r>
          </a:p>
          <a:p>
            <a:endParaRPr lang="tr-TR" sz="3600" dirty="0" smtClean="0"/>
          </a:p>
          <a:p>
            <a:r>
              <a:rPr lang="tr-TR" sz="3600" dirty="0" smtClean="0"/>
              <a:t>Aşılama sırasında, </a:t>
            </a:r>
          </a:p>
          <a:p>
            <a:endParaRPr lang="tr-TR" sz="3600" dirty="0" smtClean="0"/>
          </a:p>
          <a:p>
            <a:r>
              <a:rPr lang="tr-TR" sz="3600" dirty="0" smtClean="0"/>
              <a:t>Aşılamadan sonra, </a:t>
            </a:r>
          </a:p>
          <a:p>
            <a:endParaRPr lang="tr-TR" sz="3600" dirty="0" smtClean="0"/>
          </a:p>
          <a:p>
            <a:r>
              <a:rPr lang="tr-TR" sz="3600" dirty="0" smtClean="0"/>
              <a:t>Aşıların seçiminde. </a:t>
            </a:r>
            <a:endParaRPr lang="en-US" sz="3600" dirty="0"/>
          </a:p>
        </p:txBody>
      </p:sp>
    </p:spTree>
  </p:cSld>
  <p:clrMapOvr>
    <a:masterClrMapping/>
  </p:clrMapOvr>
  <p:transition spd="med">
    <p:random/>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TotalTime>
  <Words>229</Words>
  <Application>Microsoft Office PowerPoint</Application>
  <PresentationFormat>35 mm Slayt</PresentationFormat>
  <Paragraphs>80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Slayt 1</vt:lpstr>
      <vt:lpstr>Slayt 2</vt:lpstr>
      <vt:lpstr>Slayt 3</vt:lpstr>
      <vt:lpstr>Slayt 4</vt:lpstr>
      <vt:lpstr>Slayt 5</vt:lpstr>
      <vt:lpstr>Slayt 6</vt:lpstr>
      <vt:lpstr>Slayt 7</vt:lpstr>
      <vt:lpstr>Slayt 8</vt:lpstr>
      <vt:lpstr>Slayt 9</vt:lpstr>
      <vt:lpstr>Slayt 10</vt:lpstr>
    </vt:vector>
  </TitlesOfParts>
  <Company>NC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Poultry Science</dc:creator>
  <cp:lastModifiedBy>Samsung</cp:lastModifiedBy>
  <cp:revision>45</cp:revision>
  <dcterms:created xsi:type="dcterms:W3CDTF">2007-02-13T18:35:55Z</dcterms:created>
  <dcterms:modified xsi:type="dcterms:W3CDTF">2017-12-17T08:03:05Z</dcterms:modified>
</cp:coreProperties>
</file>