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handoutMasterIdLst>
    <p:handoutMasterId r:id="rId19"/>
  </p:handoutMasterIdLst>
  <p:sldIdLst>
    <p:sldId id="404" r:id="rId2"/>
    <p:sldId id="256" r:id="rId3"/>
    <p:sldId id="293" r:id="rId4"/>
    <p:sldId id="398" r:id="rId5"/>
    <p:sldId id="402" r:id="rId6"/>
    <p:sldId id="403" r:id="rId7"/>
    <p:sldId id="295" r:id="rId8"/>
    <p:sldId id="307" r:id="rId9"/>
    <p:sldId id="332" r:id="rId10"/>
    <p:sldId id="333" r:id="rId11"/>
    <p:sldId id="340" r:id="rId12"/>
    <p:sldId id="409" r:id="rId13"/>
    <p:sldId id="412" r:id="rId14"/>
    <p:sldId id="415" r:id="rId15"/>
    <p:sldId id="419" r:id="rId16"/>
    <p:sldId id="421" r:id="rId1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CC"/>
    <a:srgbClr val="2FB0DC"/>
    <a:srgbClr val="339933"/>
    <a:srgbClr val="B5D0E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51" autoAdjust="0"/>
    <p:restoredTop sz="81720" autoAdjust="0"/>
  </p:normalViewPr>
  <p:slideViewPr>
    <p:cSldViewPr>
      <p:cViewPr varScale="1">
        <p:scale>
          <a:sx n="59" d="100"/>
          <a:sy n="59" d="100"/>
        </p:scale>
        <p:origin x="-169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5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defTabSz="957263">
              <a:defRPr sz="1300"/>
            </a:lvl1pPr>
          </a:lstStyle>
          <a:p>
            <a:endParaRPr lang="tr-TR"/>
          </a:p>
        </p:txBody>
      </p:sp>
      <p:sp>
        <p:nvSpPr>
          <p:cNvPr id="65539"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defTabSz="957263">
              <a:defRPr sz="1300"/>
            </a:lvl1pPr>
          </a:lstStyle>
          <a:p>
            <a:endParaRPr lang="tr-TR"/>
          </a:p>
        </p:txBody>
      </p:sp>
      <p:sp>
        <p:nvSpPr>
          <p:cNvPr id="65540"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defTabSz="957263">
              <a:defRPr sz="1300"/>
            </a:lvl1pPr>
          </a:lstStyle>
          <a:p>
            <a:endParaRPr lang="tr-TR"/>
          </a:p>
        </p:txBody>
      </p:sp>
      <p:sp>
        <p:nvSpPr>
          <p:cNvPr id="65541"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7263">
              <a:defRPr sz="1300"/>
            </a:lvl1pPr>
          </a:lstStyle>
          <a:p>
            <a:fld id="{54F3CE7A-47E1-4FD1-8BE6-1452873BA1C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tr-TR"/>
          </a:p>
        </p:txBody>
      </p:sp>
      <p:sp>
        <p:nvSpPr>
          <p:cNvPr id="12083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tr-TR"/>
          </a:p>
        </p:txBody>
      </p:sp>
      <p:sp>
        <p:nvSpPr>
          <p:cNvPr id="153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083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tr-TR"/>
          </a:p>
        </p:txBody>
      </p:sp>
      <p:sp>
        <p:nvSpPr>
          <p:cNvPr id="12083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D29DC01-19CC-4F83-A45D-5F8A73DD855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974C2BFE-044F-4B29-9537-C38BC46C327E}" type="slidenum">
              <a:rPr lang="en-US"/>
              <a:pPr/>
              <a:t>1</a:t>
            </a:fld>
            <a:endParaRPr 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marL="241300" indent="-241300" eaLnBrk="1" hangingPunct="1"/>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Hayatın iki temeli vardır.</a:t>
            </a:r>
            <a:r>
              <a:rPr lang="tr-TR" baseline="0" dirty="0" smtClean="0"/>
              <a:t> Birincisi canlı kendi kendini kopyalayabilmeli, ikincisi ise kimyasal tepkimeleri seçici ve etkili bir biçime katalizleyebilmeli..</a:t>
            </a:r>
            <a:endParaRPr lang="tr-TR" dirty="0" smtClean="0"/>
          </a:p>
          <a:p>
            <a:endParaRPr lang="tr-TR" dirty="0" smtClean="0"/>
          </a:p>
          <a:p>
            <a:r>
              <a:rPr lang="tr-TR" dirty="0" smtClean="0"/>
              <a:t>İlk defa 1700</a:t>
            </a:r>
            <a:r>
              <a:rPr lang="tr-TR" baseline="0" dirty="0" smtClean="0"/>
              <a:t> sonlarında etin mide salgılarıyla sindirilmesi üzerine yapılan çalışmalarda fark edildi</a:t>
            </a:r>
          </a:p>
          <a:p>
            <a:r>
              <a:rPr lang="tr-TR" baseline="0" dirty="0" smtClean="0"/>
              <a:t>1800lerde nişastanın tükürük ve değişik bitki özlerinde nasıl şekere dönüştürüldüğü ile devam etti.</a:t>
            </a:r>
            <a:endParaRPr lang="tr-TR" dirty="0"/>
          </a:p>
        </p:txBody>
      </p:sp>
      <p:sp>
        <p:nvSpPr>
          <p:cNvPr id="4" name="3 Slayt Numarası Yer Tutucusu"/>
          <p:cNvSpPr>
            <a:spLocks noGrp="1"/>
          </p:cNvSpPr>
          <p:nvPr>
            <p:ph type="sldNum" sz="quarter" idx="10"/>
          </p:nvPr>
        </p:nvSpPr>
        <p:spPr/>
        <p:txBody>
          <a:bodyPr/>
          <a:lstStyle/>
          <a:p>
            <a:fld id="{2D29DC01-19CC-4F83-A45D-5F8A73DD855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C6D0C2-686D-40E7-B0E7-BDB72D20585E}" type="slidenum">
              <a:rPr lang="en-US"/>
              <a:pPr/>
              <a:t>4</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r>
              <a:rPr lang="en-US" b="1" dirty="0"/>
              <a:t>FIGURE 1–27 Energy changes during a chemical reaction.</a:t>
            </a:r>
            <a:r>
              <a:rPr lang="en-US" dirty="0"/>
              <a:t> An activation barrier, representing the transition state (see Chapter 6), must be overcome in the conversion of reactants (A) into products (B), even though the products are more stable than the reactants, as indicated by a large, negative free-energy change (</a:t>
            </a:r>
            <a:r>
              <a:rPr lang="en-US" dirty="0">
                <a:latin typeface="Symbol" pitchFamily="1" charset="2"/>
                <a:sym typeface="Symbol" pitchFamily="1" charset="2"/>
              </a:rPr>
              <a:t></a:t>
            </a:r>
            <a:r>
              <a:rPr lang="en-US" i="1" dirty="0"/>
              <a:t>G</a:t>
            </a:r>
            <a:r>
              <a:rPr lang="en-US" dirty="0"/>
              <a:t>). The energy required to overcome the activation barrier is the activation energy (</a:t>
            </a:r>
            <a:r>
              <a:rPr lang="en-US" dirty="0">
                <a:latin typeface="Symbol" pitchFamily="1" charset="2"/>
                <a:sym typeface="Symbol" pitchFamily="1" charset="2"/>
              </a:rPr>
              <a:t></a:t>
            </a:r>
            <a:r>
              <a:rPr lang="en-US" i="1" dirty="0"/>
              <a:t>G</a:t>
            </a:r>
            <a:r>
              <a:rPr lang="en-US" baseline="30000" dirty="0"/>
              <a:t>‡</a:t>
            </a:r>
            <a:r>
              <a:rPr lang="en-US" dirty="0"/>
              <a:t>). Enzymes catalyze reactions by lowering the activation barrier. They bind the transition-state intermediates tightly, and the binding energy of this interaction effectively reduces the activation energy from </a:t>
            </a:r>
            <a:r>
              <a:rPr lang="en-US" dirty="0">
                <a:latin typeface="Symbol" pitchFamily="1" charset="2"/>
                <a:sym typeface="Symbol" pitchFamily="1" charset="2"/>
              </a:rPr>
              <a:t></a:t>
            </a:r>
            <a:r>
              <a:rPr lang="en-US" i="1" dirty="0" err="1"/>
              <a:t>G</a:t>
            </a:r>
            <a:r>
              <a:rPr lang="en-US" baseline="30000" dirty="0" err="1"/>
              <a:t>‡</a:t>
            </a:r>
            <a:r>
              <a:rPr lang="en-US" baseline="-25000" dirty="0" err="1"/>
              <a:t>uncat</a:t>
            </a:r>
            <a:r>
              <a:rPr lang="en-US" dirty="0"/>
              <a:t> (blue curve) to </a:t>
            </a:r>
            <a:r>
              <a:rPr lang="en-US" dirty="0">
                <a:latin typeface="Symbol" pitchFamily="1" charset="2"/>
                <a:sym typeface="Symbol" pitchFamily="1" charset="2"/>
              </a:rPr>
              <a:t></a:t>
            </a:r>
            <a:r>
              <a:rPr lang="en-US" i="1" dirty="0" err="1"/>
              <a:t>G</a:t>
            </a:r>
            <a:r>
              <a:rPr lang="en-US" baseline="30000" dirty="0" err="1"/>
              <a:t>‡</a:t>
            </a:r>
            <a:r>
              <a:rPr lang="en-US" baseline="-25000" dirty="0" err="1"/>
              <a:t>cat</a:t>
            </a:r>
            <a:r>
              <a:rPr lang="en-US" dirty="0"/>
              <a:t> (red curve). (Note that activation energy is not related to free-energy change, </a:t>
            </a:r>
            <a:r>
              <a:rPr lang="en-US" dirty="0">
                <a:latin typeface="Symbol" pitchFamily="1" charset="2"/>
                <a:sym typeface="Symbol" pitchFamily="1" charset="2"/>
              </a:rPr>
              <a:t></a:t>
            </a:r>
            <a:r>
              <a:rPr lang="en-US" i="1" dirty="0"/>
              <a:t>G</a:t>
            </a:r>
            <a:r>
              <a:rPr lang="en-US" dirty="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Bağlanma</a:t>
            </a:r>
            <a:r>
              <a:rPr lang="tr-TR" baseline="0" dirty="0" smtClean="0"/>
              <a:t> enerjisi kataliz için enerji sağladığı gibi enzim özgüllüğü de verir. Enzim </a:t>
            </a:r>
            <a:r>
              <a:rPr lang="tr-TR" baseline="0" dirty="0" err="1" smtClean="0"/>
              <a:t>substart</a:t>
            </a:r>
            <a:r>
              <a:rPr lang="tr-TR" baseline="0" dirty="0" smtClean="0"/>
              <a:t> ile onunla yarışan moleküller arasında seçim yapabilir. </a:t>
            </a:r>
          </a:p>
          <a:p>
            <a:endParaRPr lang="tr-TR" baseline="0" dirty="0" smtClean="0"/>
          </a:p>
          <a:p>
            <a:endParaRPr lang="tr-TR" dirty="0"/>
          </a:p>
        </p:txBody>
      </p:sp>
      <p:sp>
        <p:nvSpPr>
          <p:cNvPr id="4" name="3 Slayt Numarası Yer Tutucusu"/>
          <p:cNvSpPr>
            <a:spLocks noGrp="1"/>
          </p:cNvSpPr>
          <p:nvPr>
            <p:ph type="sldNum" sz="quarter" idx="10"/>
          </p:nvPr>
        </p:nvSpPr>
        <p:spPr/>
        <p:txBody>
          <a:bodyPr/>
          <a:lstStyle/>
          <a:p>
            <a:fld id="{2D29DC01-19CC-4F83-A45D-5F8A73DD855B}"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D29DC01-19CC-4F83-A45D-5F8A73DD855B}"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Örn: </a:t>
            </a:r>
            <a:r>
              <a:rPr lang="tr-TR" dirty="0" err="1" smtClean="0"/>
              <a:t>glukozun</a:t>
            </a:r>
            <a:r>
              <a:rPr lang="tr-TR" baseline="0" dirty="0" smtClean="0"/>
              <a:t> </a:t>
            </a:r>
            <a:r>
              <a:rPr lang="tr-TR" baseline="0" dirty="0" err="1" smtClean="0"/>
              <a:t>laktata</a:t>
            </a:r>
            <a:r>
              <a:rPr lang="tr-TR" baseline="0" dirty="0" smtClean="0"/>
              <a:t> yıkılması ya da </a:t>
            </a:r>
            <a:r>
              <a:rPr lang="tr-TR" baseline="0" dirty="0" err="1" smtClean="0"/>
              <a:t>aa</a:t>
            </a:r>
            <a:r>
              <a:rPr lang="tr-TR" baseline="0" dirty="0" smtClean="0"/>
              <a:t> sentez yolakları</a:t>
            </a:r>
            <a:endParaRPr lang="tr-TR" dirty="0"/>
          </a:p>
        </p:txBody>
      </p:sp>
      <p:sp>
        <p:nvSpPr>
          <p:cNvPr id="4" name="3 Slayt Numarası Yer Tutucusu"/>
          <p:cNvSpPr>
            <a:spLocks noGrp="1"/>
          </p:cNvSpPr>
          <p:nvPr>
            <p:ph type="sldNum" sz="quarter" idx="10"/>
          </p:nvPr>
        </p:nvSpPr>
        <p:spPr/>
        <p:txBody>
          <a:bodyPr/>
          <a:lstStyle/>
          <a:p>
            <a:fld id="{2D29DC01-19CC-4F83-A45D-5F8A73DD855B}"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Örn: </a:t>
            </a:r>
            <a:r>
              <a:rPr lang="tr-TR" dirty="0" err="1" smtClean="0"/>
              <a:t>glukozun</a:t>
            </a:r>
            <a:r>
              <a:rPr lang="tr-TR" baseline="0" dirty="0" smtClean="0"/>
              <a:t> </a:t>
            </a:r>
            <a:r>
              <a:rPr lang="tr-TR" baseline="0" dirty="0" err="1" smtClean="0"/>
              <a:t>laktata</a:t>
            </a:r>
            <a:r>
              <a:rPr lang="tr-TR" baseline="0" dirty="0" smtClean="0"/>
              <a:t> yıkılması ya da </a:t>
            </a:r>
            <a:r>
              <a:rPr lang="tr-TR" baseline="0" dirty="0" err="1" smtClean="0"/>
              <a:t>aa</a:t>
            </a:r>
            <a:r>
              <a:rPr lang="tr-TR" baseline="0" dirty="0" smtClean="0"/>
              <a:t> sentez yolakları</a:t>
            </a:r>
            <a:endParaRPr lang="tr-TR" dirty="0"/>
          </a:p>
        </p:txBody>
      </p:sp>
      <p:sp>
        <p:nvSpPr>
          <p:cNvPr id="4" name="3 Slayt Numarası Yer Tutucusu"/>
          <p:cNvSpPr>
            <a:spLocks noGrp="1"/>
          </p:cNvSpPr>
          <p:nvPr>
            <p:ph type="sldNum" sz="quarter" idx="10"/>
          </p:nvPr>
        </p:nvSpPr>
        <p:spPr/>
        <p:txBody>
          <a:bodyPr/>
          <a:lstStyle/>
          <a:p>
            <a:fld id="{2D29DC01-19CC-4F83-A45D-5F8A73DD855B}"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823183-FB15-4D81-ABC1-AA97D2FD21FC}" type="slidenum">
              <a:rPr lang="en-US"/>
              <a:pPr/>
              <a:t>14</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323C31-3E26-45EE-B305-B972CF986013}" type="slidenum">
              <a:rPr lang="en-US"/>
              <a:pPr/>
              <a:t>15</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ga-IE"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D9070D7E-4F0F-4A9C-A02F-8A9684DCD6B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1E633BE3-75BB-403C-9281-3578EC9173D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ga-IE"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5398D91B-0034-4F5D-AC36-A918B087971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ga-IE"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39E62796-1FD0-403E-A712-3E0B6CB6454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9E571612-4236-4933-BD1A-0F981690AFD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ga-IE"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07B54616-C1C1-4C6B-A21E-7DC8DFE1382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525F5319-5770-4B60-81FD-C794A76485F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tr-TR"/>
          </a:p>
        </p:txBody>
      </p:sp>
      <p:sp>
        <p:nvSpPr>
          <p:cNvPr id="8" name="Rectangle 5"/>
          <p:cNvSpPr>
            <a:spLocks noGrp="1" noChangeArrowheads="1"/>
          </p:cNvSpPr>
          <p:nvPr>
            <p:ph type="ftr" sz="quarter" idx="11"/>
          </p:nvPr>
        </p:nvSpPr>
        <p:spPr>
          <a:ln/>
        </p:spPr>
        <p:txBody>
          <a:bodyPr/>
          <a:lstStyle>
            <a:lvl1pPr>
              <a:defRPr/>
            </a:lvl1pPr>
          </a:lstStyle>
          <a:p>
            <a:endParaRPr lang="tr-TR"/>
          </a:p>
        </p:txBody>
      </p:sp>
      <p:sp>
        <p:nvSpPr>
          <p:cNvPr id="9" name="Rectangle 6"/>
          <p:cNvSpPr>
            <a:spLocks noGrp="1" noChangeArrowheads="1"/>
          </p:cNvSpPr>
          <p:nvPr>
            <p:ph type="sldNum" sz="quarter" idx="12"/>
          </p:nvPr>
        </p:nvSpPr>
        <p:spPr>
          <a:ln/>
        </p:spPr>
        <p:txBody>
          <a:bodyPr/>
          <a:lstStyle>
            <a:lvl1pPr>
              <a:defRPr/>
            </a:lvl1pPr>
          </a:lstStyle>
          <a:p>
            <a:fld id="{2AE2BE8B-2BF5-408B-B571-BB56CA8FAD2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tr-TR"/>
          </a:p>
        </p:txBody>
      </p:sp>
      <p:sp>
        <p:nvSpPr>
          <p:cNvPr id="4" name="Rectangle 5"/>
          <p:cNvSpPr>
            <a:spLocks noGrp="1" noChangeArrowheads="1"/>
          </p:cNvSpPr>
          <p:nvPr>
            <p:ph type="ftr" sz="quarter" idx="11"/>
          </p:nvPr>
        </p:nvSpPr>
        <p:spPr>
          <a:ln/>
        </p:spPr>
        <p:txBody>
          <a:bodyPr/>
          <a:lstStyle>
            <a:lvl1pPr>
              <a:defRPr/>
            </a:lvl1pPr>
          </a:lstStyle>
          <a:p>
            <a:endParaRPr lang="tr-TR"/>
          </a:p>
        </p:txBody>
      </p:sp>
      <p:sp>
        <p:nvSpPr>
          <p:cNvPr id="5" name="Rectangle 6"/>
          <p:cNvSpPr>
            <a:spLocks noGrp="1" noChangeArrowheads="1"/>
          </p:cNvSpPr>
          <p:nvPr>
            <p:ph type="sldNum" sz="quarter" idx="12"/>
          </p:nvPr>
        </p:nvSpPr>
        <p:spPr>
          <a:ln/>
        </p:spPr>
        <p:txBody>
          <a:bodyPr/>
          <a:lstStyle>
            <a:lvl1pPr>
              <a:defRPr/>
            </a:lvl1pPr>
          </a:lstStyle>
          <a:p>
            <a:fld id="{63EF7BB2-11E2-458B-9E51-47FD65B95B6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tr-TR"/>
          </a:p>
        </p:txBody>
      </p:sp>
      <p:sp>
        <p:nvSpPr>
          <p:cNvPr id="3" name="Rectangle 5"/>
          <p:cNvSpPr>
            <a:spLocks noGrp="1" noChangeArrowheads="1"/>
          </p:cNvSpPr>
          <p:nvPr>
            <p:ph type="ftr" sz="quarter" idx="11"/>
          </p:nvPr>
        </p:nvSpPr>
        <p:spPr>
          <a:ln/>
        </p:spPr>
        <p:txBody>
          <a:bodyPr/>
          <a:lstStyle>
            <a:lvl1pPr>
              <a:defRPr/>
            </a:lvl1pPr>
          </a:lstStyle>
          <a:p>
            <a:endParaRPr lang="tr-TR"/>
          </a:p>
        </p:txBody>
      </p:sp>
      <p:sp>
        <p:nvSpPr>
          <p:cNvPr id="4" name="Rectangle 6"/>
          <p:cNvSpPr>
            <a:spLocks noGrp="1" noChangeArrowheads="1"/>
          </p:cNvSpPr>
          <p:nvPr>
            <p:ph type="sldNum" sz="quarter" idx="12"/>
          </p:nvPr>
        </p:nvSpPr>
        <p:spPr>
          <a:ln/>
        </p:spPr>
        <p:txBody>
          <a:bodyPr/>
          <a:lstStyle>
            <a:lvl1pPr>
              <a:defRPr/>
            </a:lvl1pPr>
          </a:lstStyle>
          <a:p>
            <a:fld id="{E8E18871-2DA7-4775-8437-2A2F62F68F5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1BA4C8CC-5135-45B8-9C31-8294849D247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7235340E-4172-4C27-AD4E-4E6F794089A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tr-T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tr-T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507D1CB-712A-446F-9EC1-A4DA1A416BF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000">
          <a:solidFill>
            <a:srgbClr val="0000FF"/>
          </a:solidFill>
          <a:latin typeface="+mj-lt"/>
          <a:ea typeface="ＭＳ Ｐゴシック" charset="-128"/>
          <a:cs typeface="ＭＳ Ｐゴシック" charset="-128"/>
        </a:defRPr>
      </a:lvl1pPr>
      <a:lvl2pPr algn="ctr" rtl="0" eaLnBrk="0" fontAlgn="base" hangingPunct="0">
        <a:spcBef>
          <a:spcPct val="0"/>
        </a:spcBef>
        <a:spcAft>
          <a:spcPct val="0"/>
        </a:spcAft>
        <a:defRPr sz="4000">
          <a:solidFill>
            <a:srgbClr val="0000FF"/>
          </a:solidFill>
          <a:latin typeface="Arial" charset="0"/>
          <a:ea typeface="ＭＳ Ｐゴシック" charset="-128"/>
          <a:cs typeface="ＭＳ Ｐゴシック" charset="-128"/>
        </a:defRPr>
      </a:lvl2pPr>
      <a:lvl3pPr algn="ctr" rtl="0" eaLnBrk="0" fontAlgn="base" hangingPunct="0">
        <a:spcBef>
          <a:spcPct val="0"/>
        </a:spcBef>
        <a:spcAft>
          <a:spcPct val="0"/>
        </a:spcAft>
        <a:defRPr sz="4000">
          <a:solidFill>
            <a:srgbClr val="0000FF"/>
          </a:solidFill>
          <a:latin typeface="Arial" charset="0"/>
          <a:ea typeface="ＭＳ Ｐゴシック" charset="-128"/>
          <a:cs typeface="ＭＳ Ｐゴシック" charset="-128"/>
        </a:defRPr>
      </a:lvl3pPr>
      <a:lvl4pPr algn="ctr" rtl="0" eaLnBrk="0" fontAlgn="base" hangingPunct="0">
        <a:spcBef>
          <a:spcPct val="0"/>
        </a:spcBef>
        <a:spcAft>
          <a:spcPct val="0"/>
        </a:spcAft>
        <a:defRPr sz="4000">
          <a:solidFill>
            <a:srgbClr val="0000FF"/>
          </a:solidFill>
          <a:latin typeface="Arial" charset="0"/>
          <a:ea typeface="ＭＳ Ｐゴシック" charset="-128"/>
          <a:cs typeface="ＭＳ Ｐゴシック" charset="-128"/>
        </a:defRPr>
      </a:lvl4pPr>
      <a:lvl5pPr algn="ctr" rtl="0" eaLnBrk="0" fontAlgn="base" hangingPunct="0">
        <a:spcBef>
          <a:spcPct val="0"/>
        </a:spcBef>
        <a:spcAft>
          <a:spcPct val="0"/>
        </a:spcAft>
        <a:defRPr sz="4000">
          <a:solidFill>
            <a:srgbClr val="0000FF"/>
          </a:solidFill>
          <a:latin typeface="Arial" charset="0"/>
          <a:ea typeface="ＭＳ Ｐゴシック" charset="-128"/>
          <a:cs typeface="ＭＳ Ｐゴシック" charset="-128"/>
        </a:defRPr>
      </a:lvl5pPr>
      <a:lvl6pPr marL="457200" algn="ctr" rtl="0" fontAlgn="base">
        <a:spcBef>
          <a:spcPct val="0"/>
        </a:spcBef>
        <a:spcAft>
          <a:spcPct val="0"/>
        </a:spcAft>
        <a:defRPr sz="4000">
          <a:solidFill>
            <a:srgbClr val="0000FF"/>
          </a:solidFill>
          <a:latin typeface="Arial" charset="0"/>
        </a:defRPr>
      </a:lvl6pPr>
      <a:lvl7pPr marL="914400" algn="ctr" rtl="0" fontAlgn="base">
        <a:spcBef>
          <a:spcPct val="0"/>
        </a:spcBef>
        <a:spcAft>
          <a:spcPct val="0"/>
        </a:spcAft>
        <a:defRPr sz="4000">
          <a:solidFill>
            <a:srgbClr val="0000FF"/>
          </a:solidFill>
          <a:latin typeface="Arial" charset="0"/>
        </a:defRPr>
      </a:lvl7pPr>
      <a:lvl8pPr marL="1371600" algn="ctr" rtl="0" fontAlgn="base">
        <a:spcBef>
          <a:spcPct val="0"/>
        </a:spcBef>
        <a:spcAft>
          <a:spcPct val="0"/>
        </a:spcAft>
        <a:defRPr sz="4000">
          <a:solidFill>
            <a:srgbClr val="0000FF"/>
          </a:solidFill>
          <a:latin typeface="Arial" charset="0"/>
        </a:defRPr>
      </a:lvl8pPr>
      <a:lvl9pPr marL="1828800" algn="ctr" rtl="0" fontAlgn="base">
        <a:spcBef>
          <a:spcPct val="0"/>
        </a:spcBef>
        <a:spcAft>
          <a:spcPct val="0"/>
        </a:spcAft>
        <a:defRPr sz="4000">
          <a:solidFill>
            <a:srgbClr val="0000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descr="Untitled6.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7411" name="Rectangle 2"/>
          <p:cNvSpPr>
            <a:spLocks noGrp="1" noChangeArrowheads="1"/>
          </p:cNvSpPr>
          <p:nvPr>
            <p:ph type="subTitle" idx="1"/>
          </p:nvPr>
        </p:nvSpPr>
        <p:spPr>
          <a:xfrm>
            <a:off x="0" y="1676400"/>
            <a:ext cx="9144000" cy="1143000"/>
          </a:xfrm>
        </p:spPr>
        <p:txBody>
          <a:bodyPr/>
          <a:lstStyle/>
          <a:p>
            <a:pPr eaLnBrk="1" hangingPunct="1">
              <a:lnSpc>
                <a:spcPct val="90000"/>
              </a:lnSpc>
            </a:pPr>
            <a:r>
              <a:rPr lang="tr-TR" sz="4000" b="1" dirty="0" smtClean="0">
                <a:solidFill>
                  <a:srgbClr val="00B0F0"/>
                </a:solidFill>
              </a:rPr>
              <a:t>Enzimler</a:t>
            </a:r>
          </a:p>
          <a:p>
            <a:pPr eaLnBrk="1" hangingPunct="1">
              <a:lnSpc>
                <a:spcPct val="90000"/>
              </a:lnSpc>
            </a:pPr>
            <a:r>
              <a:rPr lang="tr-TR" b="1" dirty="0" smtClean="0">
                <a:solidFill>
                  <a:srgbClr val="00B0F0"/>
                </a:solidFill>
              </a:rPr>
              <a:t>111504 Biyoteknoloji ve Biyokimya Ders Notları</a:t>
            </a:r>
            <a:endParaRPr lang="tr-TR" sz="4000" b="1" dirty="0" smtClean="0">
              <a:solidFill>
                <a:srgbClr val="00B0F0"/>
              </a:solidFill>
            </a:endParaRPr>
          </a:p>
          <a:p>
            <a:pPr eaLnBrk="1" hangingPunct="1">
              <a:lnSpc>
                <a:spcPct val="90000"/>
              </a:lnSpc>
            </a:pPr>
            <a:endParaRPr lang="tr-TR" sz="4000" b="1" dirty="0" smtClean="0">
              <a:solidFill>
                <a:srgbClr val="00B0F0"/>
              </a:solidFill>
            </a:endParaRPr>
          </a:p>
          <a:p>
            <a:pPr eaLnBrk="1" hangingPunct="1">
              <a:lnSpc>
                <a:spcPct val="90000"/>
              </a:lnSpc>
            </a:pPr>
            <a:endParaRPr lang="en-US" sz="4000" b="1" dirty="0" smtClean="0">
              <a:solidFill>
                <a:srgbClr val="00B0F0"/>
              </a:solidFill>
            </a:endParaRPr>
          </a:p>
        </p:txBody>
      </p:sp>
      <p:sp>
        <p:nvSpPr>
          <p:cNvPr id="17412" name="Rectangle 4"/>
          <p:cNvSpPr>
            <a:spLocks noChangeArrowheads="1"/>
          </p:cNvSpPr>
          <p:nvPr/>
        </p:nvSpPr>
        <p:spPr bwMode="auto">
          <a:xfrm>
            <a:off x="0" y="2971800"/>
            <a:ext cx="9144000" cy="1066800"/>
          </a:xfrm>
          <a:prstGeom prst="rect">
            <a:avLst/>
          </a:prstGeom>
          <a:noFill/>
          <a:ln w="9525">
            <a:noFill/>
            <a:miter lim="800000"/>
            <a:headEnd/>
            <a:tailEnd/>
          </a:ln>
        </p:spPr>
        <p:txBody>
          <a:bodyPr/>
          <a:lstStyle/>
          <a:p>
            <a:pPr algn="ctr">
              <a:spcBef>
                <a:spcPct val="20000"/>
              </a:spcBef>
            </a:pPr>
            <a:r>
              <a:rPr lang="tr-TR" sz="3200" b="1" smtClean="0">
                <a:solidFill>
                  <a:schemeClr val="bg1"/>
                </a:solidFill>
                <a:latin typeface="Times New Roman" charset="0"/>
              </a:rPr>
              <a:t>Ders6</a:t>
            </a:r>
            <a:endParaRPr lang="tr-TR" sz="3200" b="1" dirty="0" smtClean="0">
              <a:solidFill>
                <a:schemeClr val="bg1"/>
              </a:solidFill>
              <a:latin typeface="Times New Roman" charset="0"/>
            </a:endParaRPr>
          </a:p>
          <a:p>
            <a:pPr algn="ctr">
              <a:spcBef>
                <a:spcPct val="20000"/>
              </a:spcBef>
            </a:pPr>
            <a:r>
              <a:rPr lang="tr-TR" b="1" dirty="0" smtClean="0">
                <a:solidFill>
                  <a:schemeClr val="bg1"/>
                </a:solidFill>
                <a:latin typeface="Times New Roman" charset="0"/>
              </a:rPr>
              <a:t>Dr. Açelya Yılmazer Aktuna</a:t>
            </a:r>
            <a:endParaRPr lang="en-US" b="1" dirty="0">
              <a:solidFill>
                <a:schemeClr val="bg1"/>
              </a:solidFill>
            </a:endParaRPr>
          </a:p>
        </p:txBody>
      </p:sp>
      <p:sp>
        <p:nvSpPr>
          <p:cNvPr id="17413" name="Rectangle 8"/>
          <p:cNvSpPr>
            <a:spLocks noChangeArrowheads="1"/>
          </p:cNvSpPr>
          <p:nvPr/>
        </p:nvSpPr>
        <p:spPr bwMode="auto">
          <a:xfrm>
            <a:off x="3538538" y="601663"/>
            <a:ext cx="184150" cy="457200"/>
          </a:xfrm>
          <a:prstGeom prst="rect">
            <a:avLst/>
          </a:prstGeom>
          <a:noFill/>
          <a:ln w="9525">
            <a:noFill/>
            <a:miter lim="800000"/>
            <a:headEnd/>
            <a:tailEnd/>
          </a:ln>
        </p:spPr>
        <p:txBody>
          <a:bodyPr wrap="none">
            <a:spAutoFit/>
          </a:bodyPr>
          <a:lstStyle/>
          <a:p>
            <a:endParaRPr lang="en-US" sz="2400" dirty="0"/>
          </a:p>
        </p:txBody>
      </p:sp>
      <p:sp>
        <p:nvSpPr>
          <p:cNvPr id="17414" name="Text Box 15"/>
          <p:cNvSpPr txBox="1">
            <a:spLocks noChangeArrowheads="1"/>
          </p:cNvSpPr>
          <p:nvPr/>
        </p:nvSpPr>
        <p:spPr bwMode="auto">
          <a:xfrm>
            <a:off x="1066800" y="5105400"/>
            <a:ext cx="9144000" cy="304800"/>
          </a:xfrm>
          <a:prstGeom prst="rect">
            <a:avLst/>
          </a:prstGeom>
          <a:noFill/>
          <a:ln w="9525">
            <a:noFill/>
            <a:miter lim="800000"/>
            <a:headEnd/>
            <a:tailEnd/>
          </a:ln>
        </p:spPr>
        <p:txBody>
          <a:bodyPr>
            <a:spAutoFit/>
          </a:bodyPr>
          <a:lstStyle/>
          <a:p>
            <a:pPr algn="ctr"/>
            <a:r>
              <a:rPr lang="en-US" sz="1400" dirty="0">
                <a:solidFill>
                  <a:srgbClr val="78C5E1"/>
                </a:solidFill>
              </a:rPr>
              <a:t>                                                                   © 2009 W. H. Freeman and Company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title"/>
          </p:nvPr>
        </p:nvSpPr>
        <p:spPr>
          <a:xfrm>
            <a:off x="685800" y="228600"/>
            <a:ext cx="7772400" cy="1143000"/>
          </a:xfrm>
        </p:spPr>
        <p:txBody>
          <a:bodyPr/>
          <a:lstStyle/>
          <a:p>
            <a:pPr eaLnBrk="1" hangingPunct="1"/>
            <a:r>
              <a:rPr lang="tr-TR" dirty="0" smtClean="0">
                <a:solidFill>
                  <a:srgbClr val="2FB0DC"/>
                </a:solidFill>
              </a:rPr>
              <a:t>Neden enzim kinetiği çalışırız</a:t>
            </a:r>
            <a:r>
              <a:rPr lang="en-US" dirty="0" smtClean="0">
                <a:solidFill>
                  <a:srgbClr val="2FB0DC"/>
                </a:solidFill>
              </a:rPr>
              <a:t>?</a:t>
            </a:r>
          </a:p>
        </p:txBody>
      </p:sp>
      <p:sp>
        <p:nvSpPr>
          <p:cNvPr id="108547" name="Rectangle 4"/>
          <p:cNvSpPr>
            <a:spLocks noGrp="1" noChangeArrowheads="1"/>
          </p:cNvSpPr>
          <p:nvPr>
            <p:ph type="body" idx="1"/>
          </p:nvPr>
        </p:nvSpPr>
        <p:spPr>
          <a:xfrm>
            <a:off x="304800" y="1676400"/>
            <a:ext cx="8153400" cy="3810000"/>
          </a:xfrm>
        </p:spPr>
        <p:txBody>
          <a:bodyPr/>
          <a:lstStyle/>
          <a:p>
            <a:pPr eaLnBrk="1" hangingPunct="1">
              <a:lnSpc>
                <a:spcPct val="90000"/>
              </a:lnSpc>
            </a:pPr>
            <a:r>
              <a:rPr lang="tr-TR" sz="2800" dirty="0" err="1" smtClean="0">
                <a:latin typeface="Arial" charset="0"/>
              </a:rPr>
              <a:t>Biokatalizin</a:t>
            </a:r>
            <a:r>
              <a:rPr lang="tr-TR" sz="2800" dirty="0" smtClean="0">
                <a:latin typeface="Arial" charset="0"/>
              </a:rPr>
              <a:t> kantitatif anlatılması</a:t>
            </a:r>
            <a:endParaRPr lang="en-US" sz="2800" dirty="0" smtClean="0">
              <a:latin typeface="Arial" charset="0"/>
            </a:endParaRPr>
          </a:p>
          <a:p>
            <a:pPr eaLnBrk="1" hangingPunct="1">
              <a:lnSpc>
                <a:spcPct val="90000"/>
              </a:lnSpc>
            </a:pPr>
            <a:r>
              <a:rPr lang="tr-TR" sz="2800" dirty="0" err="1" smtClean="0">
                <a:latin typeface="Arial" charset="0"/>
              </a:rPr>
              <a:t>Sunstratların</a:t>
            </a:r>
            <a:r>
              <a:rPr lang="tr-TR" sz="2800" dirty="0" smtClean="0">
                <a:latin typeface="Arial" charset="0"/>
              </a:rPr>
              <a:t> bağlanma sıralarının anlaşılması</a:t>
            </a:r>
            <a:endParaRPr lang="en-US" sz="2800" dirty="0" smtClean="0">
              <a:latin typeface="Arial" charset="0"/>
            </a:endParaRPr>
          </a:p>
          <a:p>
            <a:pPr eaLnBrk="1" hangingPunct="1">
              <a:lnSpc>
                <a:spcPct val="90000"/>
              </a:lnSpc>
            </a:pPr>
            <a:r>
              <a:rPr lang="tr-TR" sz="2800" dirty="0" smtClean="0">
                <a:latin typeface="Arial" charset="0"/>
              </a:rPr>
              <a:t>As</a:t>
            </a:r>
            <a:r>
              <a:rPr lang="en-US" sz="2800" dirty="0" err="1" smtClean="0">
                <a:latin typeface="Arial" charset="0"/>
              </a:rPr>
              <a:t>i</a:t>
            </a:r>
            <a:r>
              <a:rPr lang="tr-TR" sz="2800" dirty="0" smtClean="0">
                <a:latin typeface="Arial" charset="0"/>
              </a:rPr>
              <a:t>t</a:t>
            </a:r>
            <a:r>
              <a:rPr lang="en-US" sz="2800" dirty="0" smtClean="0">
                <a:latin typeface="Arial" charset="0"/>
              </a:rPr>
              <a:t>-</a:t>
            </a:r>
            <a:r>
              <a:rPr lang="en-US" sz="2800" dirty="0" err="1" smtClean="0">
                <a:latin typeface="Arial" charset="0"/>
              </a:rPr>
              <a:t>ba</a:t>
            </a:r>
            <a:r>
              <a:rPr lang="tr-TR" sz="2800" dirty="0" smtClean="0">
                <a:latin typeface="Arial" charset="0"/>
              </a:rPr>
              <a:t>z</a:t>
            </a:r>
            <a:r>
              <a:rPr lang="en-US" sz="2800" dirty="0" smtClean="0">
                <a:latin typeface="Arial" charset="0"/>
              </a:rPr>
              <a:t> </a:t>
            </a:r>
            <a:r>
              <a:rPr lang="tr-TR" sz="2800" dirty="0" smtClean="0">
                <a:latin typeface="Arial" charset="0"/>
              </a:rPr>
              <a:t>katalizlerin açıklanması</a:t>
            </a:r>
            <a:endParaRPr lang="en-US" sz="2800" dirty="0" smtClean="0">
              <a:latin typeface="Arial" charset="0"/>
            </a:endParaRPr>
          </a:p>
          <a:p>
            <a:pPr eaLnBrk="1" hangingPunct="1">
              <a:lnSpc>
                <a:spcPct val="90000"/>
              </a:lnSpc>
            </a:pPr>
            <a:r>
              <a:rPr lang="tr-TR" sz="2800" dirty="0" smtClean="0">
                <a:latin typeface="Arial" charset="0"/>
              </a:rPr>
              <a:t>Katalitik mekanizmanın anlaşılması</a:t>
            </a:r>
            <a:endParaRPr lang="en-US" sz="2800" dirty="0" smtClean="0">
              <a:latin typeface="Arial" charset="0"/>
            </a:endParaRPr>
          </a:p>
          <a:p>
            <a:pPr eaLnBrk="1" hangingPunct="1">
              <a:lnSpc>
                <a:spcPct val="90000"/>
              </a:lnSpc>
            </a:pPr>
            <a:r>
              <a:rPr lang="tr-TR" sz="2800" dirty="0" smtClean="0">
                <a:latin typeface="Arial" charset="0"/>
              </a:rPr>
              <a:t>Efektif </a:t>
            </a:r>
            <a:r>
              <a:rPr lang="tr-TR" sz="2800" dirty="0" err="1" smtClean="0">
                <a:latin typeface="Arial" charset="0"/>
              </a:rPr>
              <a:t>inhibatörlerin</a:t>
            </a:r>
            <a:r>
              <a:rPr lang="tr-TR" sz="2800" dirty="0" smtClean="0">
                <a:latin typeface="Arial" charset="0"/>
              </a:rPr>
              <a:t> bulunması</a:t>
            </a:r>
            <a:endParaRPr lang="en-US" sz="2800" dirty="0" smtClean="0">
              <a:latin typeface="Arial" charset="0"/>
            </a:endParaRPr>
          </a:p>
          <a:p>
            <a:pPr eaLnBrk="1" hangingPunct="1">
              <a:lnSpc>
                <a:spcPct val="90000"/>
              </a:lnSpc>
            </a:pPr>
            <a:r>
              <a:rPr lang="tr-TR" sz="2800" dirty="0" smtClean="0">
                <a:latin typeface="Arial" charset="0"/>
              </a:rPr>
              <a:t>Regülasyon mekanizmalarının anlaşılması</a:t>
            </a:r>
            <a:endParaRPr lang="en-US" sz="2800" dirty="0" smtClean="0">
              <a:latin typeface="Arial" charset="0"/>
            </a:endParaRPr>
          </a:p>
        </p:txBody>
      </p:sp>
      <p:sp>
        <p:nvSpPr>
          <p:cNvPr id="108548" name="Line 4"/>
          <p:cNvSpPr>
            <a:spLocks noChangeShapeType="1"/>
          </p:cNvSpPr>
          <p:nvPr/>
        </p:nvSpPr>
        <p:spPr bwMode="auto">
          <a:xfrm>
            <a:off x="381000" y="1219200"/>
            <a:ext cx="8534400" cy="0"/>
          </a:xfrm>
          <a:prstGeom prst="line">
            <a:avLst/>
          </a:prstGeom>
          <a:noFill/>
          <a:ln w="57150" cmpd="thinThick">
            <a:solidFill>
              <a:srgbClr val="2FB0DC"/>
            </a:solidFill>
            <a:round/>
            <a:headEnd/>
            <a:tailEnd/>
          </a:ln>
        </p:spPr>
        <p:txBody>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checkerboard(across)">
                                      <p:cBhvr>
                                        <p:cTn id="7" dur="500"/>
                                        <p:tgtEl>
                                          <p:spTgt spid="1085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checkerboard(across)">
                                      <p:cBhvr>
                                        <p:cTn id="12" dur="500"/>
                                        <p:tgtEl>
                                          <p:spTgt spid="1085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Effect transition="in" filter="checkerboard(across)">
                                      <p:cBhvr>
                                        <p:cTn id="17" dur="500"/>
                                        <p:tgtEl>
                                          <p:spTgt spid="1085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8547">
                                            <p:txEl>
                                              <p:pRg st="3" end="3"/>
                                            </p:txEl>
                                          </p:spTgt>
                                        </p:tgtEl>
                                        <p:attrNameLst>
                                          <p:attrName>style.visibility</p:attrName>
                                        </p:attrNameLst>
                                      </p:cBhvr>
                                      <p:to>
                                        <p:strVal val="visible"/>
                                      </p:to>
                                    </p:set>
                                    <p:animEffect transition="in" filter="checkerboard(across)">
                                      <p:cBhvr>
                                        <p:cTn id="22" dur="500"/>
                                        <p:tgtEl>
                                          <p:spTgt spid="1085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8547">
                                            <p:txEl>
                                              <p:pRg st="4" end="4"/>
                                            </p:txEl>
                                          </p:spTgt>
                                        </p:tgtEl>
                                        <p:attrNameLst>
                                          <p:attrName>style.visibility</p:attrName>
                                        </p:attrNameLst>
                                      </p:cBhvr>
                                      <p:to>
                                        <p:strVal val="visible"/>
                                      </p:to>
                                    </p:set>
                                    <p:animEffect transition="in" filter="checkerboard(across)">
                                      <p:cBhvr>
                                        <p:cTn id="27" dur="500"/>
                                        <p:tgtEl>
                                          <p:spTgt spid="1085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8547">
                                            <p:txEl>
                                              <p:pRg st="5" end="5"/>
                                            </p:txEl>
                                          </p:spTgt>
                                        </p:tgtEl>
                                        <p:attrNameLst>
                                          <p:attrName>style.visibility</p:attrName>
                                        </p:attrNameLst>
                                      </p:cBhvr>
                                      <p:to>
                                        <p:strVal val="visible"/>
                                      </p:to>
                                    </p:set>
                                    <p:animEffect transition="in" filter="checkerboard(across)">
                                      <p:cBhvr>
                                        <p:cTn id="32" dur="500"/>
                                        <p:tgtEl>
                                          <p:spTgt spid="1085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533400" y="76200"/>
            <a:ext cx="8153400" cy="1143000"/>
          </a:xfrm>
        </p:spPr>
        <p:txBody>
          <a:bodyPr/>
          <a:lstStyle/>
          <a:p>
            <a:pPr eaLnBrk="1" hangingPunct="1"/>
            <a:r>
              <a:rPr lang="tr-TR" dirty="0" smtClean="0">
                <a:solidFill>
                  <a:srgbClr val="2FB0DC"/>
                </a:solidFill>
              </a:rPr>
              <a:t>Bir çok enzim iki veya daha çok </a:t>
            </a:r>
            <a:r>
              <a:rPr lang="tr-TR" dirty="0" err="1" smtClean="0">
                <a:solidFill>
                  <a:srgbClr val="2FB0DC"/>
                </a:solidFill>
              </a:rPr>
              <a:t>substratlı</a:t>
            </a:r>
            <a:r>
              <a:rPr lang="tr-TR" dirty="0" smtClean="0">
                <a:solidFill>
                  <a:srgbClr val="2FB0DC"/>
                </a:solidFill>
              </a:rPr>
              <a:t> tepkimeleri katalizler</a:t>
            </a:r>
            <a:endParaRPr lang="en-US" dirty="0" smtClean="0">
              <a:solidFill>
                <a:srgbClr val="2FB0DC"/>
              </a:solidFill>
            </a:endParaRPr>
          </a:p>
        </p:txBody>
      </p:sp>
      <p:sp>
        <p:nvSpPr>
          <p:cNvPr id="121859" name="Text Box 3"/>
          <p:cNvSpPr txBox="1">
            <a:spLocks noChangeArrowheads="1"/>
          </p:cNvSpPr>
          <p:nvPr/>
        </p:nvSpPr>
        <p:spPr bwMode="auto">
          <a:xfrm>
            <a:off x="228600" y="1524000"/>
            <a:ext cx="8742363" cy="5262979"/>
          </a:xfrm>
          <a:prstGeom prst="rect">
            <a:avLst/>
          </a:prstGeom>
          <a:noFill/>
          <a:ln w="9525">
            <a:noFill/>
            <a:miter lim="800000"/>
            <a:headEnd/>
            <a:tailEnd/>
          </a:ln>
        </p:spPr>
        <p:txBody>
          <a:bodyPr>
            <a:spAutoFit/>
          </a:bodyPr>
          <a:lstStyle/>
          <a:p>
            <a:pPr marL="225425" indent="-225425"/>
            <a:r>
              <a:rPr lang="tr-TR" sz="2800" dirty="0" smtClean="0">
                <a:solidFill>
                  <a:srgbClr val="3333FF"/>
                </a:solidFill>
                <a:latin typeface="Arial" charset="0"/>
              </a:rPr>
              <a:t>      ATP + </a:t>
            </a:r>
            <a:r>
              <a:rPr lang="tr-TR" sz="2800" dirty="0" err="1" smtClean="0">
                <a:solidFill>
                  <a:srgbClr val="3333FF"/>
                </a:solidFill>
                <a:latin typeface="Arial" charset="0"/>
              </a:rPr>
              <a:t>glukoz</a:t>
            </a:r>
            <a:r>
              <a:rPr lang="tr-TR" sz="2800" dirty="0" smtClean="0">
                <a:solidFill>
                  <a:srgbClr val="3333FF"/>
                </a:solidFill>
                <a:latin typeface="Arial" charset="0"/>
              </a:rPr>
              <a:t>                         ADP + </a:t>
            </a:r>
            <a:r>
              <a:rPr lang="tr-TR" sz="2800" dirty="0" err="1" smtClean="0">
                <a:solidFill>
                  <a:srgbClr val="3333FF"/>
                </a:solidFill>
                <a:latin typeface="Arial" charset="0"/>
              </a:rPr>
              <a:t>glukoz</a:t>
            </a:r>
            <a:r>
              <a:rPr lang="tr-TR" sz="2800" dirty="0" smtClean="0">
                <a:solidFill>
                  <a:srgbClr val="3333FF"/>
                </a:solidFill>
                <a:latin typeface="Arial" charset="0"/>
              </a:rPr>
              <a:t> 6-fosfat</a:t>
            </a:r>
          </a:p>
          <a:p>
            <a:pPr marL="225425" indent="-225425">
              <a:buFontTx/>
              <a:buChar char="•"/>
            </a:pPr>
            <a:endParaRPr lang="tr-TR" sz="2800" dirty="0" smtClean="0">
              <a:solidFill>
                <a:srgbClr val="3333FF"/>
              </a:solidFill>
              <a:latin typeface="Arial" charset="0"/>
            </a:endParaRPr>
          </a:p>
          <a:p>
            <a:pPr marL="225425" indent="-225425">
              <a:buFontTx/>
              <a:buChar char="•"/>
            </a:pPr>
            <a:r>
              <a:rPr lang="tr-TR" sz="2800" dirty="0" smtClean="0">
                <a:latin typeface="Arial" charset="0"/>
              </a:rPr>
              <a:t>İşlevsel grubun bir </a:t>
            </a:r>
            <a:r>
              <a:rPr lang="tr-TR" sz="2800" dirty="0" err="1" smtClean="0">
                <a:latin typeface="Arial" charset="0"/>
              </a:rPr>
              <a:t>substrattan</a:t>
            </a:r>
            <a:r>
              <a:rPr lang="tr-TR" sz="2800" dirty="0" smtClean="0">
                <a:latin typeface="Arial" charset="0"/>
              </a:rPr>
              <a:t> diğerine aktarılmasını içerir. </a:t>
            </a:r>
          </a:p>
          <a:p>
            <a:pPr marL="225425" indent="-225425">
              <a:buFontTx/>
              <a:buChar char="•"/>
            </a:pPr>
            <a:endParaRPr lang="tr-TR" sz="2800" dirty="0" smtClean="0">
              <a:latin typeface="Arial" charset="0"/>
            </a:endParaRPr>
          </a:p>
          <a:p>
            <a:pPr marL="225425" indent="-225425">
              <a:buFontTx/>
              <a:buChar char="•"/>
            </a:pPr>
            <a:r>
              <a:rPr lang="tr-TR" sz="2800" dirty="0" smtClean="0">
                <a:latin typeface="Arial" charset="0"/>
              </a:rPr>
              <a:t>Birkaç farklı yolaktan biri kullanılır:</a:t>
            </a:r>
            <a:endParaRPr lang="en-US" sz="2800" dirty="0">
              <a:latin typeface="Arial" charset="0"/>
            </a:endParaRPr>
          </a:p>
          <a:p>
            <a:pPr marL="971550" lvl="1" indent="-514350">
              <a:buFont typeface="+mj-lt"/>
              <a:buAutoNum type="arabicPeriod"/>
            </a:pPr>
            <a:r>
              <a:rPr lang="tr-TR" sz="2800" dirty="0" smtClean="0">
                <a:latin typeface="Arial" charset="0"/>
              </a:rPr>
              <a:t>Geçici kompleksin oluştuğu </a:t>
            </a:r>
            <a:r>
              <a:rPr lang="tr-TR" sz="2800" dirty="0" err="1" smtClean="0">
                <a:latin typeface="Arial" charset="0"/>
              </a:rPr>
              <a:t>enzimatik</a:t>
            </a:r>
            <a:r>
              <a:rPr lang="tr-TR" sz="2800" dirty="0" smtClean="0">
                <a:latin typeface="Arial" charset="0"/>
              </a:rPr>
              <a:t> tepkime</a:t>
            </a:r>
          </a:p>
          <a:p>
            <a:pPr marL="1428750" lvl="2" indent="-514350">
              <a:buFont typeface="Arial" pitchFamily="34" charset="0"/>
              <a:buChar char="•"/>
            </a:pPr>
            <a:r>
              <a:rPr lang="tr-TR" sz="2800" dirty="0" smtClean="0">
                <a:latin typeface="Arial" charset="0"/>
              </a:rPr>
              <a:t>Rastgele</a:t>
            </a:r>
          </a:p>
          <a:p>
            <a:pPr marL="1428750" lvl="2" indent="-514350">
              <a:buFont typeface="Arial" pitchFamily="34" charset="0"/>
              <a:buChar char="•"/>
            </a:pPr>
            <a:r>
              <a:rPr lang="tr-TR" sz="2800" dirty="0" smtClean="0">
                <a:latin typeface="Arial" charset="0"/>
              </a:rPr>
              <a:t>Sıralı</a:t>
            </a:r>
          </a:p>
          <a:p>
            <a:pPr marL="971550" lvl="1" indent="-514350">
              <a:buFont typeface="+mj-lt"/>
              <a:buAutoNum type="arabicPeriod"/>
            </a:pPr>
            <a:r>
              <a:rPr lang="tr-TR" sz="2800" dirty="0" smtClean="0">
                <a:latin typeface="Arial" charset="0"/>
              </a:rPr>
              <a:t>Geçici kompleksin oluşmadığı </a:t>
            </a:r>
            <a:r>
              <a:rPr lang="tr-TR" sz="2800" dirty="0" err="1" smtClean="0">
                <a:latin typeface="Arial" charset="0"/>
              </a:rPr>
              <a:t>enzimatik</a:t>
            </a:r>
            <a:r>
              <a:rPr lang="tr-TR" sz="2800" dirty="0" smtClean="0">
                <a:latin typeface="Arial" charset="0"/>
              </a:rPr>
              <a:t> tepkimeler (</a:t>
            </a:r>
            <a:r>
              <a:rPr lang="tr-TR" sz="2800" dirty="0" err="1" smtClean="0">
                <a:latin typeface="Arial" charset="0"/>
              </a:rPr>
              <a:t>Ping</a:t>
            </a:r>
            <a:r>
              <a:rPr lang="tr-TR" sz="2800" dirty="0" smtClean="0">
                <a:latin typeface="Arial" charset="0"/>
              </a:rPr>
              <a:t>-</a:t>
            </a:r>
            <a:r>
              <a:rPr lang="tr-TR" sz="2800" dirty="0" err="1" smtClean="0">
                <a:latin typeface="Arial" charset="0"/>
              </a:rPr>
              <a:t>Pong</a:t>
            </a:r>
            <a:r>
              <a:rPr lang="tr-TR" sz="2800" dirty="0" smtClean="0">
                <a:latin typeface="Arial" charset="0"/>
              </a:rPr>
              <a:t> mekanizması/çift yer değiştirilmeli)</a:t>
            </a:r>
          </a:p>
        </p:txBody>
      </p:sp>
      <p:sp>
        <p:nvSpPr>
          <p:cNvPr id="121860" name="Rectangle 4"/>
          <p:cNvSpPr>
            <a:spLocks noChangeArrowheads="1"/>
          </p:cNvSpPr>
          <p:nvPr/>
        </p:nvSpPr>
        <p:spPr bwMode="auto">
          <a:xfrm>
            <a:off x="2686050" y="3014663"/>
            <a:ext cx="9144000" cy="0"/>
          </a:xfrm>
          <a:prstGeom prst="rect">
            <a:avLst/>
          </a:prstGeom>
          <a:noFill/>
          <a:ln w="9525">
            <a:noFill/>
            <a:miter lim="800000"/>
            <a:headEnd/>
            <a:tailEnd/>
          </a:ln>
        </p:spPr>
        <p:txBody>
          <a:bodyPr>
            <a:spAutoFit/>
          </a:bodyPr>
          <a:lstStyle/>
          <a:p>
            <a:endParaRPr lang="tr-TR"/>
          </a:p>
        </p:txBody>
      </p:sp>
      <p:sp>
        <p:nvSpPr>
          <p:cNvPr id="121861" name="Line 4"/>
          <p:cNvSpPr>
            <a:spLocks noChangeShapeType="1"/>
          </p:cNvSpPr>
          <p:nvPr/>
        </p:nvSpPr>
        <p:spPr bwMode="auto">
          <a:xfrm>
            <a:off x="304800" y="1295400"/>
            <a:ext cx="8534400" cy="0"/>
          </a:xfrm>
          <a:prstGeom prst="line">
            <a:avLst/>
          </a:prstGeom>
          <a:noFill/>
          <a:ln w="57150" cmpd="thinThick">
            <a:solidFill>
              <a:srgbClr val="2FB0DC"/>
            </a:solidFill>
            <a:round/>
            <a:headEnd/>
            <a:tailEnd/>
          </a:ln>
        </p:spPr>
        <p:txBody>
          <a:bodyPr/>
          <a:lstStyle/>
          <a:p>
            <a:endParaRPr lang="tr-TR"/>
          </a:p>
        </p:txBody>
      </p:sp>
      <p:cxnSp>
        <p:nvCxnSpPr>
          <p:cNvPr id="7" name="6 Düz Ok Bağlayıcısı"/>
          <p:cNvCxnSpPr/>
          <p:nvPr/>
        </p:nvCxnSpPr>
        <p:spPr bwMode="auto">
          <a:xfrm>
            <a:off x="3200400" y="1828800"/>
            <a:ext cx="2057400" cy="0"/>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
        <p:nvSpPr>
          <p:cNvPr id="9" name="8 Metin kutusu"/>
          <p:cNvSpPr txBox="1"/>
          <p:nvPr/>
        </p:nvSpPr>
        <p:spPr>
          <a:xfrm>
            <a:off x="3269675" y="1376835"/>
            <a:ext cx="1828800" cy="461665"/>
          </a:xfrm>
          <a:prstGeom prst="rect">
            <a:avLst/>
          </a:prstGeom>
          <a:noFill/>
        </p:spPr>
        <p:txBody>
          <a:bodyPr wrap="square" rtlCol="0">
            <a:spAutoFit/>
          </a:bodyPr>
          <a:lstStyle/>
          <a:p>
            <a:r>
              <a:rPr lang="tr-TR" b="1" dirty="0" err="1" smtClean="0">
                <a:solidFill>
                  <a:srgbClr val="FF0000"/>
                </a:solidFill>
                <a:latin typeface="+mj-lt"/>
              </a:rPr>
              <a:t>heksokinaz</a:t>
            </a:r>
            <a:endParaRPr lang="tr-TR"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21859">
                                            <p:txEl>
                                              <p:pRg st="0" end="0"/>
                                            </p:txEl>
                                          </p:spTgt>
                                        </p:tgtEl>
                                        <p:attrNameLst>
                                          <p:attrName>style.visibility</p:attrName>
                                        </p:attrNameLst>
                                      </p:cBhvr>
                                      <p:to>
                                        <p:strVal val="visible"/>
                                      </p:to>
                                    </p:set>
                                    <p:animEffect transition="in" filter="checkerboard(across)">
                                      <p:cBhvr>
                                        <p:cTn id="15" dur="500"/>
                                        <p:tgtEl>
                                          <p:spTgt spid="12185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21859">
                                            <p:txEl>
                                              <p:pRg st="2" end="2"/>
                                            </p:txEl>
                                          </p:spTgt>
                                        </p:tgtEl>
                                        <p:attrNameLst>
                                          <p:attrName>style.visibility</p:attrName>
                                        </p:attrNameLst>
                                      </p:cBhvr>
                                      <p:to>
                                        <p:strVal val="visible"/>
                                      </p:to>
                                    </p:set>
                                    <p:animEffect transition="in" filter="checkerboard(across)">
                                      <p:cBhvr>
                                        <p:cTn id="20" dur="500"/>
                                        <p:tgtEl>
                                          <p:spTgt spid="12185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21859">
                                            <p:txEl>
                                              <p:pRg st="4" end="4"/>
                                            </p:txEl>
                                          </p:spTgt>
                                        </p:tgtEl>
                                        <p:attrNameLst>
                                          <p:attrName>style.visibility</p:attrName>
                                        </p:attrNameLst>
                                      </p:cBhvr>
                                      <p:to>
                                        <p:strVal val="visible"/>
                                      </p:to>
                                    </p:set>
                                    <p:animEffect transition="in" filter="checkerboard(across)">
                                      <p:cBhvr>
                                        <p:cTn id="25" dur="500"/>
                                        <p:tgtEl>
                                          <p:spTgt spid="12185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21859">
                                            <p:txEl>
                                              <p:pRg st="5" end="5"/>
                                            </p:txEl>
                                          </p:spTgt>
                                        </p:tgtEl>
                                        <p:attrNameLst>
                                          <p:attrName>style.visibility</p:attrName>
                                        </p:attrNameLst>
                                      </p:cBhvr>
                                      <p:to>
                                        <p:strVal val="visible"/>
                                      </p:to>
                                    </p:set>
                                    <p:animEffect transition="in" filter="checkerboard(across)">
                                      <p:cBhvr>
                                        <p:cTn id="30" dur="500"/>
                                        <p:tgtEl>
                                          <p:spTgt spid="12185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21859">
                                            <p:txEl>
                                              <p:pRg st="6" end="6"/>
                                            </p:txEl>
                                          </p:spTgt>
                                        </p:tgtEl>
                                        <p:attrNameLst>
                                          <p:attrName>style.visibility</p:attrName>
                                        </p:attrNameLst>
                                      </p:cBhvr>
                                      <p:to>
                                        <p:strVal val="visible"/>
                                      </p:to>
                                    </p:set>
                                    <p:animEffect transition="in" filter="checkerboard(across)">
                                      <p:cBhvr>
                                        <p:cTn id="35" dur="500"/>
                                        <p:tgtEl>
                                          <p:spTgt spid="121859">
                                            <p:txEl>
                                              <p:pRg st="6" end="6"/>
                                            </p:txEl>
                                          </p:spTgt>
                                        </p:tgtEl>
                                      </p:cBhvr>
                                    </p:animEffect>
                                  </p:childTnLst>
                                </p:cTn>
                              </p:par>
                              <p:par>
                                <p:cTn id="36" presetID="5" presetClass="entr" presetSubtype="10" fill="hold" nodeType="withEffect">
                                  <p:stCondLst>
                                    <p:cond delay="0"/>
                                  </p:stCondLst>
                                  <p:childTnLst>
                                    <p:set>
                                      <p:cBhvr>
                                        <p:cTn id="37" dur="1" fill="hold">
                                          <p:stCondLst>
                                            <p:cond delay="0"/>
                                          </p:stCondLst>
                                        </p:cTn>
                                        <p:tgtEl>
                                          <p:spTgt spid="121859">
                                            <p:txEl>
                                              <p:pRg st="7" end="7"/>
                                            </p:txEl>
                                          </p:spTgt>
                                        </p:tgtEl>
                                        <p:attrNameLst>
                                          <p:attrName>style.visibility</p:attrName>
                                        </p:attrNameLst>
                                      </p:cBhvr>
                                      <p:to>
                                        <p:strVal val="visible"/>
                                      </p:to>
                                    </p:set>
                                    <p:animEffect transition="in" filter="checkerboard(across)">
                                      <p:cBhvr>
                                        <p:cTn id="38" dur="500"/>
                                        <p:tgtEl>
                                          <p:spTgt spid="121859">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21859">
                                            <p:txEl>
                                              <p:pRg st="8" end="8"/>
                                            </p:txEl>
                                          </p:spTgt>
                                        </p:tgtEl>
                                        <p:attrNameLst>
                                          <p:attrName>style.visibility</p:attrName>
                                        </p:attrNameLst>
                                      </p:cBhvr>
                                      <p:to>
                                        <p:strVal val="visible"/>
                                      </p:to>
                                    </p:set>
                                    <p:animEffect transition="in" filter="checkerboard(across)">
                                      <p:cBhvr>
                                        <p:cTn id="43" dur="500"/>
                                        <p:tgtEl>
                                          <p:spTgt spid="1218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uiExpand="1" build="allAtOnce"/>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76200" y="76200"/>
            <a:ext cx="9296400" cy="1143000"/>
          </a:xfrm>
        </p:spPr>
        <p:txBody>
          <a:bodyPr/>
          <a:lstStyle/>
          <a:p>
            <a:pPr eaLnBrk="1" hangingPunct="1"/>
            <a:r>
              <a:rPr lang="tr-TR" sz="4400" dirty="0" smtClean="0">
                <a:solidFill>
                  <a:srgbClr val="2FB0DC"/>
                </a:solidFill>
              </a:rPr>
              <a:t>Düzenleyici Enzimler</a:t>
            </a:r>
            <a:endParaRPr lang="en-US" sz="4400" dirty="0" smtClean="0">
              <a:solidFill>
                <a:srgbClr val="2FB0DC"/>
              </a:solidFill>
            </a:endParaRPr>
          </a:p>
        </p:txBody>
      </p:sp>
      <p:sp>
        <p:nvSpPr>
          <p:cNvPr id="133123" name="Text Box 3"/>
          <p:cNvSpPr txBox="1">
            <a:spLocks noChangeArrowheads="1"/>
          </p:cNvSpPr>
          <p:nvPr/>
        </p:nvSpPr>
        <p:spPr bwMode="auto">
          <a:xfrm>
            <a:off x="76200" y="1447800"/>
            <a:ext cx="8915400" cy="4154984"/>
          </a:xfrm>
          <a:prstGeom prst="rect">
            <a:avLst/>
          </a:prstGeom>
          <a:noFill/>
          <a:ln w="9525">
            <a:noFill/>
            <a:miter lim="800000"/>
            <a:headEnd/>
            <a:tailEnd/>
          </a:ln>
        </p:spPr>
        <p:txBody>
          <a:bodyPr wrap="square">
            <a:spAutoFit/>
          </a:bodyPr>
          <a:lstStyle/>
          <a:p>
            <a:pPr marL="230188" indent="-230188">
              <a:buFont typeface="Arial" pitchFamily="34" charset="0"/>
              <a:buChar char="•"/>
            </a:pPr>
            <a:r>
              <a:rPr lang="tr-TR" dirty="0" smtClean="0">
                <a:latin typeface="Arial" charset="0"/>
              </a:rPr>
              <a:t>Hücre metabolizmasında, birbirini takip eden yolaklarda beraber çalışan enzim grupları vardır. Bu gibi enzim sistemlerinde bir enzimin tepkime ürünü diğerinin </a:t>
            </a:r>
            <a:r>
              <a:rPr lang="tr-TR" dirty="0" err="1" smtClean="0">
                <a:latin typeface="Arial" charset="0"/>
              </a:rPr>
              <a:t>substratı</a:t>
            </a:r>
            <a:r>
              <a:rPr lang="tr-TR" dirty="0" smtClean="0">
                <a:latin typeface="Arial" charset="0"/>
              </a:rPr>
              <a:t> olur..</a:t>
            </a:r>
          </a:p>
          <a:p>
            <a:pPr marL="230188" indent="-230188">
              <a:buFont typeface="Arial" pitchFamily="34" charset="0"/>
              <a:buChar char="•"/>
            </a:pPr>
            <a:endParaRPr lang="tr-TR" dirty="0" smtClean="0">
              <a:latin typeface="Arial" charset="0"/>
            </a:endParaRPr>
          </a:p>
          <a:p>
            <a:pPr marL="230188" indent="-230188">
              <a:buFont typeface="Arial" pitchFamily="34" charset="0"/>
              <a:buChar char="•"/>
            </a:pPr>
            <a:r>
              <a:rPr lang="tr-TR" dirty="0" smtClean="0">
                <a:latin typeface="Arial" charset="0"/>
              </a:rPr>
              <a:t>Düzenleyici enzimler: </a:t>
            </a:r>
          </a:p>
          <a:p>
            <a:pPr marL="230188" indent="-230188">
              <a:buFont typeface="Arial" pitchFamily="34" charset="0"/>
              <a:buChar char="•"/>
            </a:pPr>
            <a:endParaRPr lang="tr-TR" dirty="0" smtClean="0">
              <a:latin typeface="Arial" charset="0"/>
            </a:endParaRPr>
          </a:p>
          <a:p>
            <a:pPr marL="230188" indent="-230188">
              <a:buFont typeface="Arial" pitchFamily="34" charset="0"/>
              <a:buChar char="•"/>
            </a:pPr>
            <a:r>
              <a:rPr lang="tr-TR" dirty="0" smtClean="0">
                <a:latin typeface="Arial" charset="0"/>
              </a:rPr>
              <a:t>Düzenleyici enzimlerin aktiflikleri farklı yollarla düzenlenir:</a:t>
            </a:r>
          </a:p>
          <a:p>
            <a:pPr marL="687388" lvl="1" indent="-230188">
              <a:buFont typeface="Arial" pitchFamily="34" charset="0"/>
              <a:buChar char="•"/>
            </a:pPr>
            <a:r>
              <a:rPr lang="tr-TR" dirty="0" smtClean="0">
                <a:latin typeface="Arial" charset="0"/>
              </a:rPr>
              <a:t>Tersinir (</a:t>
            </a:r>
            <a:r>
              <a:rPr lang="tr-TR" dirty="0" err="1" smtClean="0">
                <a:latin typeface="Arial" charset="0"/>
              </a:rPr>
              <a:t>kovalent</a:t>
            </a:r>
            <a:r>
              <a:rPr lang="tr-TR" dirty="0" smtClean="0">
                <a:latin typeface="Arial" charset="0"/>
              </a:rPr>
              <a:t> olmayan) olarak düzenlenenler –</a:t>
            </a:r>
            <a:r>
              <a:rPr lang="tr-TR" b="1" dirty="0" err="1" smtClean="0">
                <a:latin typeface="Arial" charset="0"/>
              </a:rPr>
              <a:t>allosterik</a:t>
            </a:r>
            <a:r>
              <a:rPr lang="tr-TR" b="1" dirty="0" smtClean="0">
                <a:latin typeface="Arial" charset="0"/>
              </a:rPr>
              <a:t> enzimler</a:t>
            </a:r>
          </a:p>
          <a:p>
            <a:pPr marL="687388" lvl="1" indent="-230188">
              <a:buFont typeface="Arial" pitchFamily="34" charset="0"/>
              <a:buChar char="•"/>
            </a:pPr>
            <a:r>
              <a:rPr lang="tr-TR" dirty="0" err="1" smtClean="0">
                <a:latin typeface="Arial" charset="0"/>
              </a:rPr>
              <a:t>Kovalent</a:t>
            </a:r>
            <a:r>
              <a:rPr lang="tr-TR" dirty="0" smtClean="0">
                <a:latin typeface="Arial" charset="0"/>
              </a:rPr>
              <a:t> modifikasyonla düzenlenenler</a:t>
            </a:r>
          </a:p>
        </p:txBody>
      </p:sp>
      <p:sp>
        <p:nvSpPr>
          <p:cNvPr id="133125" name="Line 4"/>
          <p:cNvSpPr>
            <a:spLocks noChangeShapeType="1"/>
          </p:cNvSpPr>
          <p:nvPr/>
        </p:nvSpPr>
        <p:spPr bwMode="auto">
          <a:xfrm>
            <a:off x="304800" y="1219200"/>
            <a:ext cx="8534400" cy="0"/>
          </a:xfrm>
          <a:prstGeom prst="line">
            <a:avLst/>
          </a:prstGeom>
          <a:noFill/>
          <a:ln w="57150" cmpd="thinThick">
            <a:solidFill>
              <a:srgbClr val="2FB0DC"/>
            </a:solidFill>
            <a:round/>
            <a:headEnd/>
            <a:tailEnd/>
          </a:ln>
        </p:spPr>
        <p:txBody>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checkerboard(across)">
                                      <p:cBhvr>
                                        <p:cTn id="7" dur="500"/>
                                        <p:tgtEl>
                                          <p:spTgt spid="13312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3123">
                                            <p:txEl>
                                              <p:pRg st="2" end="2"/>
                                            </p:txEl>
                                          </p:spTgt>
                                        </p:tgtEl>
                                        <p:attrNameLst>
                                          <p:attrName>style.visibility</p:attrName>
                                        </p:attrNameLst>
                                      </p:cBhvr>
                                      <p:to>
                                        <p:strVal val="visible"/>
                                      </p:to>
                                    </p:set>
                                    <p:animEffect transition="in" filter="checkerboard(across)">
                                      <p:cBhvr>
                                        <p:cTn id="10" dur="500"/>
                                        <p:tgtEl>
                                          <p:spTgt spid="133123">
                                            <p:txEl>
                                              <p:pRg st="2" end="2"/>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33123">
                                            <p:txEl>
                                              <p:pRg st="4" end="4"/>
                                            </p:txEl>
                                          </p:spTgt>
                                        </p:tgtEl>
                                        <p:attrNameLst>
                                          <p:attrName>style.visibility</p:attrName>
                                        </p:attrNameLst>
                                      </p:cBhvr>
                                      <p:to>
                                        <p:strVal val="visible"/>
                                      </p:to>
                                    </p:set>
                                    <p:animEffect transition="in" filter="checkerboard(across)">
                                      <p:cBhvr>
                                        <p:cTn id="13" dur="500"/>
                                        <p:tgtEl>
                                          <p:spTgt spid="133123">
                                            <p:txEl>
                                              <p:pRg st="4" end="4"/>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33123">
                                            <p:txEl>
                                              <p:pRg st="5" end="5"/>
                                            </p:txEl>
                                          </p:spTgt>
                                        </p:tgtEl>
                                        <p:attrNameLst>
                                          <p:attrName>style.visibility</p:attrName>
                                        </p:attrNameLst>
                                      </p:cBhvr>
                                      <p:to>
                                        <p:strVal val="visible"/>
                                      </p:to>
                                    </p:set>
                                    <p:animEffect transition="in" filter="checkerboard(across)">
                                      <p:cBhvr>
                                        <p:cTn id="16" dur="500"/>
                                        <p:tgtEl>
                                          <p:spTgt spid="133123">
                                            <p:txEl>
                                              <p:pRg st="5" end="5"/>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33123">
                                            <p:txEl>
                                              <p:pRg st="6" end="6"/>
                                            </p:txEl>
                                          </p:spTgt>
                                        </p:tgtEl>
                                        <p:attrNameLst>
                                          <p:attrName>style.visibility</p:attrName>
                                        </p:attrNameLst>
                                      </p:cBhvr>
                                      <p:to>
                                        <p:strVal val="visible"/>
                                      </p:to>
                                    </p:set>
                                    <p:animEffect transition="in" filter="checkerboard(across)">
                                      <p:cBhvr>
                                        <p:cTn id="19" dur="500"/>
                                        <p:tgtEl>
                                          <p:spTgt spid="133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76200" y="76200"/>
            <a:ext cx="9296400" cy="1143000"/>
          </a:xfrm>
        </p:spPr>
        <p:txBody>
          <a:bodyPr/>
          <a:lstStyle/>
          <a:p>
            <a:pPr eaLnBrk="1" hangingPunct="1"/>
            <a:r>
              <a:rPr lang="tr-TR" sz="4400" dirty="0" smtClean="0">
                <a:solidFill>
                  <a:srgbClr val="2FB0DC"/>
                </a:solidFill>
              </a:rPr>
              <a:t>Enzimlerin </a:t>
            </a:r>
            <a:r>
              <a:rPr lang="tr-TR" sz="4400" dirty="0" err="1" smtClean="0">
                <a:solidFill>
                  <a:srgbClr val="2FB0DC"/>
                </a:solidFill>
              </a:rPr>
              <a:t>Biyoteknolojideki</a:t>
            </a:r>
            <a:r>
              <a:rPr lang="tr-TR" sz="4400" dirty="0" smtClean="0">
                <a:solidFill>
                  <a:srgbClr val="2FB0DC"/>
                </a:solidFill>
              </a:rPr>
              <a:t> Yeri??</a:t>
            </a:r>
            <a:endParaRPr lang="en-US" sz="4400" dirty="0" smtClean="0">
              <a:solidFill>
                <a:srgbClr val="2FB0DC"/>
              </a:solidFill>
            </a:endParaRPr>
          </a:p>
        </p:txBody>
      </p:sp>
      <p:sp>
        <p:nvSpPr>
          <p:cNvPr id="133123" name="Text Box 3"/>
          <p:cNvSpPr txBox="1">
            <a:spLocks noChangeArrowheads="1"/>
          </p:cNvSpPr>
          <p:nvPr/>
        </p:nvSpPr>
        <p:spPr bwMode="auto">
          <a:xfrm>
            <a:off x="457200" y="1447800"/>
            <a:ext cx="8915400" cy="3694409"/>
          </a:xfrm>
          <a:prstGeom prst="rect">
            <a:avLst/>
          </a:prstGeom>
          <a:noFill/>
          <a:ln w="9525">
            <a:noFill/>
            <a:miter lim="800000"/>
            <a:headEnd/>
            <a:tailEnd/>
          </a:ln>
        </p:spPr>
        <p:txBody>
          <a:bodyPr wrap="square">
            <a:spAutoFit/>
          </a:bodyPr>
          <a:lstStyle/>
          <a:p>
            <a:pPr marL="230188" indent="-230188">
              <a:lnSpc>
                <a:spcPct val="150000"/>
              </a:lnSpc>
              <a:buFont typeface="Arial" pitchFamily="34" charset="0"/>
              <a:buChar char="•"/>
            </a:pPr>
            <a:r>
              <a:rPr lang="tr-TR" sz="3200" dirty="0" smtClean="0">
                <a:latin typeface="Arial" charset="0"/>
              </a:rPr>
              <a:t>Gıda ve tarım endüstrisi</a:t>
            </a:r>
          </a:p>
          <a:p>
            <a:pPr marL="230188" indent="-230188">
              <a:lnSpc>
                <a:spcPct val="150000"/>
              </a:lnSpc>
              <a:buFont typeface="Arial" pitchFamily="34" charset="0"/>
              <a:buChar char="•"/>
            </a:pPr>
            <a:r>
              <a:rPr lang="tr-TR" sz="3200" dirty="0" err="1" smtClean="0">
                <a:latin typeface="Arial" charset="0"/>
              </a:rPr>
              <a:t>Farmasötik</a:t>
            </a:r>
            <a:r>
              <a:rPr lang="tr-TR" sz="3200" dirty="0" smtClean="0">
                <a:latin typeface="Arial" charset="0"/>
              </a:rPr>
              <a:t> Endüstrisi</a:t>
            </a:r>
          </a:p>
          <a:p>
            <a:pPr marL="230188" indent="-230188">
              <a:lnSpc>
                <a:spcPct val="150000"/>
              </a:lnSpc>
              <a:buFont typeface="Arial" pitchFamily="34" charset="0"/>
              <a:buChar char="•"/>
            </a:pPr>
            <a:r>
              <a:rPr lang="tr-TR" sz="3200" dirty="0" smtClean="0">
                <a:latin typeface="Arial" charset="0"/>
              </a:rPr>
              <a:t>Kimya Endüstrisi</a:t>
            </a:r>
          </a:p>
          <a:p>
            <a:pPr marL="230188" indent="-230188">
              <a:lnSpc>
                <a:spcPct val="150000"/>
              </a:lnSpc>
              <a:buFont typeface="Arial" pitchFamily="34" charset="0"/>
              <a:buChar char="•"/>
            </a:pPr>
            <a:r>
              <a:rPr lang="tr-TR" sz="3200" dirty="0" smtClean="0">
                <a:latin typeface="Arial" charset="0"/>
              </a:rPr>
              <a:t>Analitik / Moleküler Metotlar</a:t>
            </a:r>
          </a:p>
          <a:p>
            <a:pPr marL="230188" indent="-230188">
              <a:lnSpc>
                <a:spcPct val="150000"/>
              </a:lnSpc>
              <a:buFont typeface="Arial" pitchFamily="34" charset="0"/>
              <a:buChar char="•"/>
            </a:pPr>
            <a:r>
              <a:rPr lang="tr-TR" sz="3200" dirty="0" smtClean="0">
                <a:latin typeface="Arial" charset="0"/>
              </a:rPr>
              <a:t>Medikal Araştırmalar</a:t>
            </a:r>
          </a:p>
        </p:txBody>
      </p:sp>
      <p:sp>
        <p:nvSpPr>
          <p:cNvPr id="133125" name="Line 4"/>
          <p:cNvSpPr>
            <a:spLocks noChangeShapeType="1"/>
          </p:cNvSpPr>
          <p:nvPr/>
        </p:nvSpPr>
        <p:spPr bwMode="auto">
          <a:xfrm>
            <a:off x="304800" y="1219200"/>
            <a:ext cx="8534400" cy="0"/>
          </a:xfrm>
          <a:prstGeom prst="line">
            <a:avLst/>
          </a:prstGeom>
          <a:noFill/>
          <a:ln w="57150" cmpd="thinThick">
            <a:solidFill>
              <a:srgbClr val="2FB0DC"/>
            </a:solidFill>
            <a:round/>
            <a:headEnd/>
            <a:tailEnd/>
          </a:ln>
        </p:spPr>
        <p:txBody>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checkerboard(across)">
                                      <p:cBhvr>
                                        <p:cTn id="7" dur="500"/>
                                        <p:tgtEl>
                                          <p:spTgt spid="133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23">
                                            <p:txEl>
                                              <p:pRg st="1" end="1"/>
                                            </p:txEl>
                                          </p:spTgt>
                                        </p:tgtEl>
                                        <p:attrNameLst>
                                          <p:attrName>style.visibility</p:attrName>
                                        </p:attrNameLst>
                                      </p:cBhvr>
                                      <p:to>
                                        <p:strVal val="visible"/>
                                      </p:to>
                                    </p:set>
                                    <p:animEffect transition="in" filter="checkerboard(across)">
                                      <p:cBhvr>
                                        <p:cTn id="12" dur="500"/>
                                        <p:tgtEl>
                                          <p:spTgt spid="133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3123">
                                            <p:txEl>
                                              <p:pRg st="2" end="2"/>
                                            </p:txEl>
                                          </p:spTgt>
                                        </p:tgtEl>
                                        <p:attrNameLst>
                                          <p:attrName>style.visibility</p:attrName>
                                        </p:attrNameLst>
                                      </p:cBhvr>
                                      <p:to>
                                        <p:strVal val="visible"/>
                                      </p:to>
                                    </p:set>
                                    <p:animEffect transition="in" filter="checkerboard(across)">
                                      <p:cBhvr>
                                        <p:cTn id="17" dur="500"/>
                                        <p:tgtEl>
                                          <p:spTgt spid="133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3123">
                                            <p:txEl>
                                              <p:pRg st="3" end="3"/>
                                            </p:txEl>
                                          </p:spTgt>
                                        </p:tgtEl>
                                        <p:attrNameLst>
                                          <p:attrName>style.visibility</p:attrName>
                                        </p:attrNameLst>
                                      </p:cBhvr>
                                      <p:to>
                                        <p:strVal val="visible"/>
                                      </p:to>
                                    </p:set>
                                    <p:animEffect transition="in" filter="checkerboard(across)">
                                      <p:cBhvr>
                                        <p:cTn id="22" dur="500"/>
                                        <p:tgtEl>
                                          <p:spTgt spid="133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3123">
                                            <p:txEl>
                                              <p:pRg st="4" end="4"/>
                                            </p:txEl>
                                          </p:spTgt>
                                        </p:tgtEl>
                                        <p:attrNameLst>
                                          <p:attrName>style.visibility</p:attrName>
                                        </p:attrNameLst>
                                      </p:cBhvr>
                                      <p:to>
                                        <p:strVal val="visible"/>
                                      </p:to>
                                    </p:set>
                                    <p:animEffect transition="in" filter="checkerboard(across)">
                                      <p:cBhvr>
                                        <p:cTn id="27" dur="500"/>
                                        <p:tgtEl>
                                          <p:spTgt spid="133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7200" y="1447800"/>
            <a:ext cx="8305800" cy="4267200"/>
          </a:xfrm>
        </p:spPr>
        <p:txBody>
          <a:bodyPr/>
          <a:lstStyle/>
          <a:p>
            <a:r>
              <a:rPr lang="en-GB" sz="2800" dirty="0" smtClean="0">
                <a:latin typeface="+mj-lt"/>
              </a:rPr>
              <a:t>La</a:t>
            </a:r>
            <a:r>
              <a:rPr lang="tr-TR" sz="2800" dirty="0" err="1" smtClean="0">
                <a:latin typeface="+mj-lt"/>
              </a:rPr>
              <a:t>ktaz</a:t>
            </a:r>
            <a:r>
              <a:rPr lang="tr-TR" sz="2800" dirty="0" smtClean="0">
                <a:latin typeface="+mj-lt"/>
              </a:rPr>
              <a:t> süt ve süt ürünlerindeki laktozun hidrolizini sağlar</a:t>
            </a:r>
          </a:p>
          <a:p>
            <a:r>
              <a:rPr lang="tr-TR" sz="2800" dirty="0" smtClean="0">
                <a:latin typeface="+mj-lt"/>
              </a:rPr>
              <a:t>Neden önemli: laktoz </a:t>
            </a:r>
            <a:r>
              <a:rPr lang="tr-TR" sz="2800" dirty="0" err="1" smtClean="0">
                <a:latin typeface="+mj-lt"/>
              </a:rPr>
              <a:t>intoleransı</a:t>
            </a:r>
            <a:endParaRPr lang="tr-TR" sz="2800" dirty="0" smtClean="0">
              <a:latin typeface="+mj-lt"/>
            </a:endParaRPr>
          </a:p>
          <a:p>
            <a:pPr lvl="1"/>
            <a:r>
              <a:rPr lang="tr-TR" sz="2400" dirty="0" smtClean="0">
                <a:latin typeface="+mj-lt"/>
              </a:rPr>
              <a:t>Kuzey Avrupa ve Afrika’nın bazı bölgelerindekiler hariç, yetişkin insan toplumlarında yaygındır</a:t>
            </a:r>
          </a:p>
          <a:p>
            <a:pPr lvl="1"/>
            <a:r>
              <a:rPr lang="tr-TR" sz="2400" dirty="0" smtClean="0">
                <a:latin typeface="+mj-lt"/>
              </a:rPr>
              <a:t>Bağırsak </a:t>
            </a:r>
            <a:r>
              <a:rPr lang="tr-TR" sz="2400" dirty="0" err="1" smtClean="0">
                <a:latin typeface="+mj-lt"/>
              </a:rPr>
              <a:t>epitel</a:t>
            </a:r>
            <a:r>
              <a:rPr lang="tr-TR" sz="2400" dirty="0" smtClean="0">
                <a:latin typeface="+mj-lt"/>
              </a:rPr>
              <a:t>  hücrelerindeki laktaz aktifliğinin büyük bölümünün veya tamamının çocukluktan sonra kaybolması</a:t>
            </a:r>
          </a:p>
          <a:p>
            <a:pPr lvl="1"/>
            <a:r>
              <a:rPr lang="tr-TR" sz="2400" dirty="0" smtClean="0">
                <a:latin typeface="+mj-lt"/>
              </a:rPr>
              <a:t>Laktoz sindirilemez ve kalın bağırsağa geçer, ve </a:t>
            </a:r>
            <a:r>
              <a:rPr lang="tr-TR" sz="2400" dirty="0" err="1" smtClean="0">
                <a:latin typeface="+mj-lt"/>
              </a:rPr>
              <a:t>burdaki</a:t>
            </a:r>
            <a:r>
              <a:rPr lang="tr-TR" sz="2400" dirty="0" smtClean="0">
                <a:latin typeface="+mj-lt"/>
              </a:rPr>
              <a:t> bakteriler tarafından zehirli ürünlere dönüşür. (</a:t>
            </a:r>
            <a:r>
              <a:rPr lang="tr-TR" sz="2400" dirty="0" err="1" smtClean="0">
                <a:latin typeface="+mj-lt"/>
              </a:rPr>
              <a:t>krampl</a:t>
            </a:r>
            <a:r>
              <a:rPr lang="tr-TR" sz="2400" dirty="0" smtClean="0">
                <a:latin typeface="+mj-lt"/>
              </a:rPr>
              <a:t>, ishal, </a:t>
            </a:r>
            <a:r>
              <a:rPr lang="tr-TR" sz="2400" dirty="0" err="1" smtClean="0">
                <a:latin typeface="+mj-lt"/>
              </a:rPr>
              <a:t>metabolitlerin</a:t>
            </a:r>
            <a:r>
              <a:rPr lang="tr-TR" sz="2400" dirty="0" smtClean="0">
                <a:latin typeface="+mj-lt"/>
              </a:rPr>
              <a:t> suyu tutması, bağırsağın </a:t>
            </a:r>
            <a:r>
              <a:rPr lang="tr-TR" sz="2400" dirty="0" err="1" smtClean="0">
                <a:latin typeface="+mj-lt"/>
              </a:rPr>
              <a:t>ozmolaritesinin</a:t>
            </a:r>
            <a:r>
              <a:rPr lang="tr-TR" sz="2400" dirty="0" smtClean="0">
                <a:latin typeface="+mj-lt"/>
              </a:rPr>
              <a:t> artması)</a:t>
            </a:r>
            <a:endParaRPr lang="en-GB" sz="2400" dirty="0">
              <a:latin typeface="+mj-lt"/>
            </a:endParaRPr>
          </a:p>
        </p:txBody>
      </p:sp>
      <p:sp>
        <p:nvSpPr>
          <p:cNvPr id="5" name="Rectangle 2"/>
          <p:cNvSpPr txBox="1">
            <a:spLocks noChangeArrowheads="1"/>
          </p:cNvSpPr>
          <p:nvPr/>
        </p:nvSpPr>
        <p:spPr bwMode="auto">
          <a:xfrm>
            <a:off x="-76200" y="76200"/>
            <a:ext cx="9296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4400" b="0" i="0" u="none" strike="noStrike" kern="0" cap="none" spc="0" normalizeH="0" baseline="0" noProof="0" dirty="0" smtClean="0">
                <a:ln>
                  <a:noFill/>
                </a:ln>
                <a:solidFill>
                  <a:srgbClr val="2FB0DC"/>
                </a:solidFill>
                <a:effectLst/>
                <a:uLnTx/>
                <a:uFillTx/>
                <a:latin typeface="+mj-lt"/>
                <a:ea typeface="ＭＳ Ｐゴシック" charset="-128"/>
                <a:cs typeface="ＭＳ Ｐゴシック" charset="-128"/>
              </a:rPr>
              <a:t>Laktaz</a:t>
            </a:r>
            <a:endParaRPr kumimoji="0" lang="en-US" sz="4400" b="0" i="0" u="none" strike="noStrike" kern="0" cap="none" spc="0" normalizeH="0" baseline="0" noProof="0" dirty="0" smtClean="0">
              <a:ln>
                <a:noFill/>
              </a:ln>
              <a:solidFill>
                <a:srgbClr val="2FB0DC"/>
              </a:solidFill>
              <a:effectLst/>
              <a:uLnTx/>
              <a:uFillTx/>
              <a:latin typeface="+mj-lt"/>
              <a:ea typeface="ＭＳ Ｐゴシック" charset="-128"/>
              <a:cs typeface="ＭＳ Ｐゴシック" charset="-128"/>
            </a:endParaRPr>
          </a:p>
        </p:txBody>
      </p:sp>
      <p:sp>
        <p:nvSpPr>
          <p:cNvPr id="6" name="Line 4"/>
          <p:cNvSpPr>
            <a:spLocks noChangeShapeType="1"/>
          </p:cNvSpPr>
          <p:nvPr/>
        </p:nvSpPr>
        <p:spPr bwMode="auto">
          <a:xfrm>
            <a:off x="304800" y="1219200"/>
            <a:ext cx="8534400" cy="0"/>
          </a:xfrm>
          <a:prstGeom prst="line">
            <a:avLst/>
          </a:prstGeom>
          <a:noFill/>
          <a:ln w="57150" cmpd="thinThick">
            <a:solidFill>
              <a:srgbClr val="2FB0DC"/>
            </a:solidFill>
            <a:round/>
            <a:headEnd/>
            <a:tailEnd/>
          </a:ln>
        </p:spPr>
        <p:txBody>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97164" presetClass="entr" presetSubtype="48526808"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97164" presetClass="entr" presetSubtype="48526808" fill="hold" grpId="0" nodeType="clickEffect">
                                  <p:stCondLst>
                                    <p:cond delay="0"/>
                                  </p:stCondLst>
                                  <p:childTnLst>
                                    <p:set>
                                      <p:cBhvr>
                                        <p:cTn id="10"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97164" presetClass="entr" presetSubtype="48526808" fill="hold" grpId="0" nodeType="clickEffect">
                                  <p:stCondLst>
                                    <p:cond delay="0"/>
                                  </p:stCondLst>
                                  <p:childTnLst>
                                    <p:set>
                                      <p:cBhvr>
                                        <p:cTn id="14" dur="1" fill="hold">
                                          <p:stCondLst>
                                            <p:cond delay="499"/>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97164" presetClass="entr" presetSubtype="48526808" fill="hold" grpId="0" nodeType="clickEffect">
                                  <p:stCondLst>
                                    <p:cond delay="0"/>
                                  </p:stCondLst>
                                  <p:childTnLst>
                                    <p:set>
                                      <p:cBhvr>
                                        <p:cTn id="18" dur="1" fill="hold">
                                          <p:stCondLst>
                                            <p:cond delay="499"/>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297164" presetClass="entr" presetSubtype="48526808" fill="hold" grpId="0" nodeType="clickEffect">
                                  <p:stCondLst>
                                    <p:cond delay="0"/>
                                  </p:stCondLst>
                                  <p:childTnLst>
                                    <p:set>
                                      <p:cBhvr>
                                        <p:cTn id="22" dur="1" fill="hold">
                                          <p:stCondLst>
                                            <p:cond delay="499"/>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228601" y="1844675"/>
            <a:ext cx="5486400" cy="3384550"/>
          </a:xfrm>
        </p:spPr>
        <p:txBody>
          <a:bodyPr/>
          <a:lstStyle/>
          <a:p>
            <a:pPr>
              <a:lnSpc>
                <a:spcPct val="90000"/>
              </a:lnSpc>
            </a:pPr>
            <a:r>
              <a:rPr lang="en-GB" sz="2800" dirty="0" smtClean="0">
                <a:latin typeface="+mj-lt"/>
              </a:rPr>
              <a:t>Lacto</a:t>
            </a:r>
            <a:r>
              <a:rPr lang="tr-TR" sz="2800" dirty="0" smtClean="0">
                <a:latin typeface="+mj-lt"/>
              </a:rPr>
              <a:t>z</a:t>
            </a:r>
            <a:r>
              <a:rPr lang="en-GB" sz="2800" dirty="0" smtClean="0">
                <a:latin typeface="+mj-lt"/>
              </a:rPr>
              <a:t> </a:t>
            </a:r>
            <a:r>
              <a:rPr lang="en-GB" sz="2800" dirty="0" err="1" smtClean="0">
                <a:latin typeface="+mj-lt"/>
              </a:rPr>
              <a:t>intoleran</a:t>
            </a:r>
            <a:r>
              <a:rPr lang="tr-TR" sz="2800" dirty="0" smtClean="0">
                <a:latin typeface="+mj-lt"/>
              </a:rPr>
              <a:t>sı olan hastalarda gıda tüketimini kolaylaştırır. </a:t>
            </a:r>
            <a:r>
              <a:rPr lang="en-GB" sz="2800" dirty="0" smtClean="0">
                <a:latin typeface="+mj-lt"/>
              </a:rPr>
              <a:t> </a:t>
            </a:r>
            <a:endParaRPr lang="en-GB" sz="2800" dirty="0">
              <a:latin typeface="+mj-lt"/>
            </a:endParaRPr>
          </a:p>
          <a:p>
            <a:pPr>
              <a:lnSpc>
                <a:spcPct val="90000"/>
              </a:lnSpc>
            </a:pPr>
            <a:r>
              <a:rPr lang="en-GB" sz="2800" dirty="0" smtClean="0">
                <a:latin typeface="+mj-lt"/>
              </a:rPr>
              <a:t>Lacto</a:t>
            </a:r>
            <a:r>
              <a:rPr lang="tr-TR" sz="2800" dirty="0" err="1" smtClean="0">
                <a:latin typeface="+mj-lt"/>
              </a:rPr>
              <a:t>zsuz</a:t>
            </a:r>
            <a:r>
              <a:rPr lang="tr-TR" sz="2800" dirty="0" smtClean="0">
                <a:latin typeface="+mj-lt"/>
              </a:rPr>
              <a:t> gıdaların hazırlanmasını sağlar-özel diyet programları için</a:t>
            </a:r>
            <a:endParaRPr lang="en-GB" sz="2800" dirty="0">
              <a:latin typeface="+mj-lt"/>
            </a:endParaRPr>
          </a:p>
          <a:p>
            <a:pPr>
              <a:lnSpc>
                <a:spcPct val="90000"/>
              </a:lnSpc>
            </a:pPr>
            <a:r>
              <a:rPr lang="tr-TR" sz="2800" dirty="0" smtClean="0">
                <a:latin typeface="+mj-lt"/>
              </a:rPr>
              <a:t>Dondurmadaki laktozun hidrolizi sayesinde daha şekerli bir tat sağlanır. </a:t>
            </a:r>
            <a:endParaRPr lang="en-GB" sz="2800" dirty="0">
              <a:latin typeface="+mj-lt"/>
            </a:endParaRPr>
          </a:p>
        </p:txBody>
      </p:sp>
      <p:sp>
        <p:nvSpPr>
          <p:cNvPr id="7" name="Rectangle 2"/>
          <p:cNvSpPr txBox="1">
            <a:spLocks noChangeArrowheads="1"/>
          </p:cNvSpPr>
          <p:nvPr/>
        </p:nvSpPr>
        <p:spPr bwMode="auto">
          <a:xfrm>
            <a:off x="-76200" y="76200"/>
            <a:ext cx="9296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1" hangingPunct="1"/>
            <a:r>
              <a:rPr lang="tr-TR" sz="4400" kern="0" dirty="0" smtClean="0">
                <a:solidFill>
                  <a:srgbClr val="2FB0DC"/>
                </a:solidFill>
                <a:latin typeface="+mj-lt"/>
                <a:cs typeface="ＭＳ Ｐゴシック" charset="-128"/>
              </a:rPr>
              <a:t>Gıda Teknolojisindeki Yeri</a:t>
            </a:r>
            <a:endParaRPr kumimoji="0" lang="en-US" sz="4400" b="0" i="0" u="none" strike="noStrike" kern="0" cap="none" spc="0" normalizeH="0" baseline="0" noProof="0" dirty="0" smtClean="0">
              <a:ln>
                <a:noFill/>
              </a:ln>
              <a:solidFill>
                <a:srgbClr val="2FB0DC"/>
              </a:solidFill>
              <a:effectLst/>
              <a:uLnTx/>
              <a:uFillTx/>
              <a:latin typeface="+mj-lt"/>
              <a:ea typeface="ＭＳ Ｐゴシック" charset="-128"/>
              <a:cs typeface="ＭＳ Ｐゴシック" charset="-128"/>
            </a:endParaRPr>
          </a:p>
        </p:txBody>
      </p:sp>
      <p:sp>
        <p:nvSpPr>
          <p:cNvPr id="8" name="Line 4"/>
          <p:cNvSpPr>
            <a:spLocks noChangeShapeType="1"/>
          </p:cNvSpPr>
          <p:nvPr/>
        </p:nvSpPr>
        <p:spPr bwMode="auto">
          <a:xfrm>
            <a:off x="304800" y="1219200"/>
            <a:ext cx="8534400" cy="0"/>
          </a:xfrm>
          <a:prstGeom prst="line">
            <a:avLst/>
          </a:prstGeom>
          <a:noFill/>
          <a:ln w="57150" cmpd="thinThick">
            <a:solidFill>
              <a:srgbClr val="2FB0DC"/>
            </a:solidFill>
            <a:round/>
            <a:headEnd/>
            <a:tailEnd/>
          </a:ln>
        </p:spPr>
        <p:txBody>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96120" presetClass="entr" presetSubtype="48556872"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96120" presetClass="entr" presetSubtype="48556872"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96120" presetClass="entr" presetSubtype="48556872" fill="hold" grpId="0" nodeType="clickEffect">
                                  <p:stCondLst>
                                    <p:cond delay="0"/>
                                  </p:stCondLst>
                                  <p:childTnLst>
                                    <p:set>
                                      <p:cBhvr>
                                        <p:cTn id="14" dur="1" fill="hold">
                                          <p:stCondLst>
                                            <p:cond delay="499"/>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152400" y="1852613"/>
            <a:ext cx="8839200" cy="26965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838200" y="-152400"/>
            <a:ext cx="7772400" cy="1143000"/>
          </a:xfrm>
        </p:spPr>
        <p:txBody>
          <a:bodyPr/>
          <a:lstStyle/>
          <a:p>
            <a:pPr eaLnBrk="1" hangingPunct="1"/>
            <a:r>
              <a:rPr lang="tr-TR" dirty="0" smtClean="0">
                <a:solidFill>
                  <a:srgbClr val="2FB0DC"/>
                </a:solidFill>
              </a:rPr>
              <a:t>Enzimler</a:t>
            </a:r>
            <a:endParaRPr lang="en-US" dirty="0" smtClean="0">
              <a:solidFill>
                <a:srgbClr val="2FB0DC"/>
              </a:solidFill>
            </a:endParaRPr>
          </a:p>
        </p:txBody>
      </p:sp>
      <p:sp>
        <p:nvSpPr>
          <p:cNvPr id="19459" name="Rectangle 3"/>
          <p:cNvSpPr>
            <a:spLocks noGrp="1" noChangeArrowheads="1"/>
          </p:cNvSpPr>
          <p:nvPr>
            <p:ph type="subTitle" idx="1"/>
          </p:nvPr>
        </p:nvSpPr>
        <p:spPr>
          <a:xfrm>
            <a:off x="304800" y="838200"/>
            <a:ext cx="8534400" cy="4648200"/>
          </a:xfrm>
        </p:spPr>
        <p:txBody>
          <a:bodyPr/>
          <a:lstStyle/>
          <a:p>
            <a:pPr marL="228600" indent="-228600" algn="l" eaLnBrk="1" hangingPunct="1">
              <a:buFontTx/>
              <a:buChar char="•"/>
            </a:pPr>
            <a:r>
              <a:rPr lang="tr-TR" dirty="0" smtClean="0">
                <a:solidFill>
                  <a:srgbClr val="FF0000"/>
                </a:solidFill>
                <a:latin typeface="Arial" charset="0"/>
              </a:rPr>
              <a:t>Katalitik olarak aktif biyolojik </a:t>
            </a:r>
            <a:r>
              <a:rPr lang="tr-TR" dirty="0" err="1" smtClean="0">
                <a:solidFill>
                  <a:srgbClr val="FF0000"/>
                </a:solidFill>
                <a:latin typeface="Arial" charset="0"/>
              </a:rPr>
              <a:t>makromoleküllerdir</a:t>
            </a:r>
            <a:r>
              <a:rPr lang="tr-TR" dirty="0" smtClean="0">
                <a:solidFill>
                  <a:srgbClr val="FF0000"/>
                </a:solidFill>
                <a:latin typeface="Arial" charset="0"/>
              </a:rPr>
              <a:t>. </a:t>
            </a:r>
          </a:p>
          <a:p>
            <a:pPr marL="228600" indent="-228600" algn="l" eaLnBrk="1" hangingPunct="1">
              <a:buFontTx/>
              <a:buChar char="•"/>
            </a:pPr>
            <a:endParaRPr lang="tr-TR" dirty="0" smtClean="0">
              <a:solidFill>
                <a:srgbClr val="FF0000"/>
              </a:solidFill>
              <a:latin typeface="Arial" charset="0"/>
            </a:endParaRPr>
          </a:p>
          <a:p>
            <a:pPr marL="228600" indent="-228600" algn="l" eaLnBrk="1" hangingPunct="1">
              <a:buFontTx/>
              <a:buChar char="•"/>
            </a:pPr>
            <a:r>
              <a:rPr lang="tr-TR" dirty="0" smtClean="0">
                <a:latin typeface="Arial" charset="0"/>
              </a:rPr>
              <a:t>Neden önemlidirler? Örnek??</a:t>
            </a:r>
          </a:p>
          <a:p>
            <a:pPr marL="228600" indent="-228600" algn="l" eaLnBrk="1" hangingPunct="1">
              <a:buFontTx/>
              <a:buChar char="•"/>
            </a:pPr>
            <a:endParaRPr lang="en-US" dirty="0" smtClean="0">
              <a:solidFill>
                <a:srgbClr val="FF0000"/>
              </a:solidFill>
              <a:latin typeface="Arial" charset="0"/>
            </a:endParaRPr>
          </a:p>
          <a:p>
            <a:pPr marL="228600" indent="-228600" algn="l" eaLnBrk="1" hangingPunct="1">
              <a:buFontTx/>
              <a:buChar char="•"/>
            </a:pPr>
            <a:r>
              <a:rPr lang="tr-TR" sz="2800" dirty="0" smtClean="0">
                <a:latin typeface="Arial" charset="0"/>
              </a:rPr>
              <a:t>Çoğu enzim küresel yapıya sahip proteinlerdir.</a:t>
            </a:r>
            <a:r>
              <a:rPr lang="en-US" sz="2800" dirty="0" smtClean="0">
                <a:latin typeface="Arial" charset="0"/>
              </a:rPr>
              <a:t> </a:t>
            </a:r>
          </a:p>
          <a:p>
            <a:pPr marL="687388" lvl="1" indent="-230188" algn="l" eaLnBrk="1" hangingPunct="1"/>
            <a:r>
              <a:rPr lang="tr-TR" sz="2400" dirty="0" smtClean="0">
                <a:latin typeface="Arial" charset="0"/>
              </a:rPr>
              <a:t>Bazı RNA (</a:t>
            </a:r>
            <a:r>
              <a:rPr lang="tr-TR" sz="2400" dirty="0" err="1" smtClean="0">
                <a:latin typeface="Arial" charset="0"/>
              </a:rPr>
              <a:t>ribozimler</a:t>
            </a:r>
            <a:r>
              <a:rPr lang="tr-TR" sz="2400" dirty="0" smtClean="0">
                <a:latin typeface="Arial" charset="0"/>
              </a:rPr>
              <a:t> ve </a:t>
            </a:r>
            <a:r>
              <a:rPr lang="tr-TR" sz="2400" dirty="0" err="1" smtClean="0">
                <a:latin typeface="Arial" charset="0"/>
              </a:rPr>
              <a:t>rRNA</a:t>
            </a:r>
            <a:r>
              <a:rPr lang="tr-TR" sz="2400" dirty="0" smtClean="0">
                <a:latin typeface="Arial" charset="0"/>
              </a:rPr>
              <a:t>) da tepkimeleri katalizler.</a:t>
            </a:r>
          </a:p>
          <a:p>
            <a:pPr marL="687388" lvl="1" indent="-230188" algn="l" eaLnBrk="1" hangingPunct="1"/>
            <a:r>
              <a:rPr lang="tr-TR" sz="2400" dirty="0" smtClean="0">
                <a:latin typeface="Arial" charset="0"/>
              </a:rPr>
              <a:t>  </a:t>
            </a:r>
            <a:endParaRPr lang="en-US" sz="2400" dirty="0" smtClean="0">
              <a:latin typeface="Arial" charset="0"/>
            </a:endParaRPr>
          </a:p>
          <a:p>
            <a:pPr marL="228600" indent="-228600" algn="l" eaLnBrk="1" hangingPunct="1">
              <a:buFontTx/>
              <a:buChar char="•"/>
            </a:pPr>
            <a:r>
              <a:rPr lang="tr-TR" sz="2800" dirty="0" err="1" smtClean="0">
                <a:latin typeface="Arial" charset="0"/>
              </a:rPr>
              <a:t>Enzimatik</a:t>
            </a:r>
            <a:r>
              <a:rPr lang="tr-TR" sz="2800" dirty="0" smtClean="0">
                <a:latin typeface="Arial" charset="0"/>
              </a:rPr>
              <a:t> tepkimelerin çalışılması çok eskilere dayanır (1700’lerin sonu) ve gelecekte de biyokimya alanında büyük yer tutmaya devam edecektir..</a:t>
            </a:r>
            <a:endParaRPr lang="en-US" sz="2800" dirty="0" smtClean="0">
              <a:latin typeface="Arial" charset="0"/>
            </a:endParaRPr>
          </a:p>
        </p:txBody>
      </p:sp>
      <p:sp>
        <p:nvSpPr>
          <p:cNvPr id="19460" name="Line 4"/>
          <p:cNvSpPr>
            <a:spLocks noChangeShapeType="1"/>
          </p:cNvSpPr>
          <p:nvPr/>
        </p:nvSpPr>
        <p:spPr bwMode="auto">
          <a:xfrm>
            <a:off x="304800" y="838200"/>
            <a:ext cx="8534400" cy="0"/>
          </a:xfrm>
          <a:prstGeom prst="line">
            <a:avLst/>
          </a:prstGeom>
          <a:noFill/>
          <a:ln w="57150" cmpd="thinThick">
            <a:solidFill>
              <a:srgbClr val="2FB0DC"/>
            </a:solidFill>
            <a:round/>
            <a:headEnd/>
            <a:tailEnd/>
          </a:ln>
        </p:spPr>
        <p:txBody>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checkerboard(across)">
                                      <p:cBhvr>
                                        <p:cTn id="12" dur="500"/>
                                        <p:tgtEl>
                                          <p:spTgt spid="194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459">
                                            <p:txEl>
                                              <p:pRg st="4" end="4"/>
                                            </p:txEl>
                                          </p:spTgt>
                                        </p:tgtEl>
                                        <p:attrNameLst>
                                          <p:attrName>style.visibility</p:attrName>
                                        </p:attrNameLst>
                                      </p:cBhvr>
                                      <p:to>
                                        <p:strVal val="visible"/>
                                      </p:to>
                                    </p:set>
                                    <p:animEffect transition="in" filter="checkerboard(across)">
                                      <p:cBhvr>
                                        <p:cTn id="17" dur="500"/>
                                        <p:tgtEl>
                                          <p:spTgt spid="19459">
                                            <p:txEl>
                                              <p:pRg st="4" end="4"/>
                                            </p:tx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9459">
                                            <p:txEl>
                                              <p:pRg st="5" end="5"/>
                                            </p:txEl>
                                          </p:spTgt>
                                        </p:tgtEl>
                                        <p:attrNameLst>
                                          <p:attrName>style.visibility</p:attrName>
                                        </p:attrNameLst>
                                      </p:cBhvr>
                                      <p:to>
                                        <p:strVal val="visible"/>
                                      </p:to>
                                    </p:set>
                                    <p:animEffect transition="in" filter="checkerboard(across)">
                                      <p:cBhvr>
                                        <p:cTn id="20" dur="500"/>
                                        <p:tgtEl>
                                          <p:spTgt spid="19459">
                                            <p:txEl>
                                              <p:pRg st="5" end="5"/>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9459">
                                            <p:txEl>
                                              <p:pRg st="6" end="6"/>
                                            </p:txEl>
                                          </p:spTgt>
                                        </p:tgtEl>
                                        <p:attrNameLst>
                                          <p:attrName>style.visibility</p:attrName>
                                        </p:attrNameLst>
                                      </p:cBhvr>
                                      <p:to>
                                        <p:strVal val="visible"/>
                                      </p:to>
                                    </p:set>
                                    <p:animEffect transition="in" filter="checkerboard(across)">
                                      <p:cBhvr>
                                        <p:cTn id="23" dur="500"/>
                                        <p:tgtEl>
                                          <p:spTgt spid="19459">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9459">
                                            <p:txEl>
                                              <p:pRg st="7" end="7"/>
                                            </p:txEl>
                                          </p:spTgt>
                                        </p:tgtEl>
                                        <p:attrNameLst>
                                          <p:attrName>style.visibility</p:attrName>
                                        </p:attrNameLst>
                                      </p:cBhvr>
                                      <p:to>
                                        <p:strVal val="visible"/>
                                      </p:to>
                                    </p:set>
                                    <p:animEffect transition="in" filter="checkerboard(across)">
                                      <p:cBhvr>
                                        <p:cTn id="28" dur="500"/>
                                        <p:tgtEl>
                                          <p:spTgt spid="19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81000" y="228600"/>
            <a:ext cx="8610600" cy="1143000"/>
          </a:xfrm>
        </p:spPr>
        <p:txBody>
          <a:bodyPr/>
          <a:lstStyle/>
          <a:p>
            <a:pPr eaLnBrk="1" hangingPunct="1"/>
            <a:r>
              <a:rPr lang="en-US" smtClean="0">
                <a:solidFill>
                  <a:srgbClr val="2FB0DC"/>
                </a:solidFill>
              </a:rPr>
              <a:t>Enzymatic Substrate Selectivity</a:t>
            </a:r>
          </a:p>
        </p:txBody>
      </p:sp>
      <p:sp>
        <p:nvSpPr>
          <p:cNvPr id="23556" name="Rectangle 3"/>
          <p:cNvSpPr>
            <a:spLocks noGrp="1" noChangeArrowheads="1"/>
          </p:cNvSpPr>
          <p:nvPr>
            <p:ph type="body" idx="1"/>
          </p:nvPr>
        </p:nvSpPr>
        <p:spPr>
          <a:xfrm>
            <a:off x="5410200" y="3581400"/>
            <a:ext cx="2438400" cy="685800"/>
          </a:xfrm>
        </p:spPr>
        <p:txBody>
          <a:bodyPr/>
          <a:lstStyle/>
          <a:p>
            <a:pPr eaLnBrk="1" hangingPunct="1">
              <a:buFontTx/>
              <a:buNone/>
            </a:pPr>
            <a:r>
              <a:rPr lang="en-US" sz="2800" smtClean="0">
                <a:latin typeface="Arial" charset="0"/>
              </a:rPr>
              <a:t>No binding</a:t>
            </a:r>
          </a:p>
        </p:txBody>
      </p:sp>
      <p:graphicFrame>
        <p:nvGraphicFramePr>
          <p:cNvPr id="23554" name="Object 2"/>
          <p:cNvGraphicFramePr>
            <a:graphicFrameLocks noChangeAspect="1"/>
          </p:cNvGraphicFramePr>
          <p:nvPr/>
        </p:nvGraphicFramePr>
        <p:xfrm>
          <a:off x="1143000" y="1676400"/>
          <a:ext cx="5915025" cy="4376738"/>
        </p:xfrm>
        <a:graphic>
          <a:graphicData uri="http://schemas.openxmlformats.org/presentationml/2006/ole">
            <p:oleObj spid="_x0000_s23554" name="ISIS/Draw Sketch" r:id="rId3" imgW="5457600" imgH="4038480" progId="">
              <p:embed/>
            </p:oleObj>
          </a:graphicData>
        </a:graphic>
      </p:graphicFrame>
      <p:sp>
        <p:nvSpPr>
          <p:cNvPr id="23557" name="Rectangle 5"/>
          <p:cNvSpPr>
            <a:spLocks noChangeArrowheads="1"/>
          </p:cNvSpPr>
          <p:nvPr/>
        </p:nvSpPr>
        <p:spPr bwMode="auto">
          <a:xfrm>
            <a:off x="4495800" y="4953000"/>
            <a:ext cx="4343400" cy="685800"/>
          </a:xfrm>
          <a:prstGeom prst="rect">
            <a:avLst/>
          </a:prstGeom>
          <a:noFill/>
          <a:ln w="9525">
            <a:noFill/>
            <a:miter lim="800000"/>
            <a:headEnd/>
            <a:tailEnd/>
          </a:ln>
        </p:spPr>
        <p:txBody>
          <a:bodyPr/>
          <a:lstStyle/>
          <a:p>
            <a:pPr marL="342900" indent="-342900">
              <a:spcBef>
                <a:spcPct val="20000"/>
              </a:spcBef>
            </a:pPr>
            <a:r>
              <a:rPr lang="en-US" sz="2800">
                <a:latin typeface="Arial" charset="0"/>
              </a:rPr>
              <a:t>   Binding but no reaction</a:t>
            </a:r>
          </a:p>
        </p:txBody>
      </p:sp>
      <p:sp>
        <p:nvSpPr>
          <p:cNvPr id="23558" name="Line 6"/>
          <p:cNvSpPr>
            <a:spLocks noChangeShapeType="1"/>
          </p:cNvSpPr>
          <p:nvPr/>
        </p:nvSpPr>
        <p:spPr bwMode="auto">
          <a:xfrm>
            <a:off x="3505200" y="2514600"/>
            <a:ext cx="1066800" cy="0"/>
          </a:xfrm>
          <a:prstGeom prst="line">
            <a:avLst/>
          </a:prstGeom>
          <a:noFill/>
          <a:ln w="25400">
            <a:solidFill>
              <a:schemeClr val="accent2"/>
            </a:solidFill>
            <a:round/>
            <a:headEnd/>
            <a:tailEnd type="triangle" w="med" len="med"/>
          </a:ln>
        </p:spPr>
        <p:txBody>
          <a:bodyPr>
            <a:spAutoFit/>
          </a:bodyPr>
          <a:lstStyle/>
          <a:p>
            <a:endParaRPr lang="tr-TR"/>
          </a:p>
        </p:txBody>
      </p:sp>
      <p:sp>
        <p:nvSpPr>
          <p:cNvPr id="23559" name="Line 7"/>
          <p:cNvSpPr>
            <a:spLocks noChangeShapeType="1"/>
          </p:cNvSpPr>
          <p:nvPr/>
        </p:nvSpPr>
        <p:spPr bwMode="auto">
          <a:xfrm>
            <a:off x="3505200" y="3810000"/>
            <a:ext cx="1066800" cy="0"/>
          </a:xfrm>
          <a:prstGeom prst="line">
            <a:avLst/>
          </a:prstGeom>
          <a:noFill/>
          <a:ln w="25400">
            <a:solidFill>
              <a:schemeClr val="accent2"/>
            </a:solidFill>
            <a:round/>
            <a:headEnd/>
            <a:tailEnd type="triangle" w="med" len="med"/>
          </a:ln>
        </p:spPr>
        <p:txBody>
          <a:bodyPr>
            <a:spAutoFit/>
          </a:bodyPr>
          <a:lstStyle/>
          <a:p>
            <a:endParaRPr lang="tr-TR"/>
          </a:p>
        </p:txBody>
      </p:sp>
      <p:sp>
        <p:nvSpPr>
          <p:cNvPr id="23560" name="Line 8"/>
          <p:cNvSpPr>
            <a:spLocks noChangeShapeType="1"/>
          </p:cNvSpPr>
          <p:nvPr/>
        </p:nvSpPr>
        <p:spPr bwMode="auto">
          <a:xfrm>
            <a:off x="3505200" y="5257800"/>
            <a:ext cx="1066800" cy="0"/>
          </a:xfrm>
          <a:prstGeom prst="line">
            <a:avLst/>
          </a:prstGeom>
          <a:noFill/>
          <a:ln w="25400">
            <a:solidFill>
              <a:schemeClr val="accent2"/>
            </a:solidFill>
            <a:round/>
            <a:headEnd/>
            <a:tailEnd type="triangle" w="med" len="med"/>
          </a:ln>
        </p:spPr>
        <p:txBody>
          <a:bodyPr>
            <a:spAutoFit/>
          </a:bodyPr>
          <a:lstStyle/>
          <a:p>
            <a:endParaRPr lang="tr-TR"/>
          </a:p>
        </p:txBody>
      </p:sp>
      <p:sp>
        <p:nvSpPr>
          <p:cNvPr id="23561" name="Text Box 9"/>
          <p:cNvSpPr txBox="1">
            <a:spLocks noChangeArrowheads="1"/>
          </p:cNvSpPr>
          <p:nvPr/>
        </p:nvSpPr>
        <p:spPr bwMode="auto">
          <a:xfrm>
            <a:off x="441325" y="6418263"/>
            <a:ext cx="3967163" cy="396875"/>
          </a:xfrm>
          <a:prstGeom prst="rect">
            <a:avLst/>
          </a:prstGeom>
          <a:noFill/>
          <a:ln w="9525">
            <a:noFill/>
            <a:miter lim="800000"/>
            <a:headEnd/>
            <a:tailEnd/>
          </a:ln>
        </p:spPr>
        <p:txBody>
          <a:bodyPr wrap="none">
            <a:spAutoFit/>
          </a:bodyPr>
          <a:lstStyle/>
          <a:p>
            <a:r>
              <a:rPr lang="en-US" sz="2000"/>
              <a:t>Example: Phenylalanine hydroxylase</a:t>
            </a:r>
          </a:p>
        </p:txBody>
      </p:sp>
      <p:sp>
        <p:nvSpPr>
          <p:cNvPr id="23562" name="Line 4"/>
          <p:cNvSpPr>
            <a:spLocks noChangeShapeType="1"/>
          </p:cNvSpPr>
          <p:nvPr/>
        </p:nvSpPr>
        <p:spPr bwMode="auto">
          <a:xfrm>
            <a:off x="304800" y="1295400"/>
            <a:ext cx="8534400" cy="0"/>
          </a:xfrm>
          <a:prstGeom prst="line">
            <a:avLst/>
          </a:prstGeom>
          <a:noFill/>
          <a:ln w="57150" cmpd="thinThick">
            <a:solidFill>
              <a:srgbClr val="2FB0DC"/>
            </a:solidFill>
            <a:round/>
            <a:headEnd/>
            <a:tailEnd/>
          </a:ln>
        </p:spPr>
        <p:txBody>
          <a:bodyPr/>
          <a:lstStyle/>
          <a:p>
            <a:endParaRPr lang="tr-T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figure 1-27"/>
          <p:cNvPicPr>
            <a:picLocks noChangeAspect="1" noChangeArrowheads="1"/>
          </p:cNvPicPr>
          <p:nvPr/>
        </p:nvPicPr>
        <p:blipFill>
          <a:blip r:embed="rId3"/>
          <a:srcRect/>
          <a:stretch>
            <a:fillRect/>
          </a:stretch>
        </p:blipFill>
        <p:spPr bwMode="auto">
          <a:xfrm>
            <a:off x="4191000" y="2686598"/>
            <a:ext cx="4800600" cy="3866602"/>
          </a:xfrm>
          <a:prstGeom prst="rect">
            <a:avLst/>
          </a:prstGeom>
          <a:noFill/>
          <a:ln w="9525">
            <a:noFill/>
            <a:miter lim="800000"/>
            <a:headEnd/>
            <a:tailEnd/>
          </a:ln>
          <a:effectLst/>
        </p:spPr>
      </p:pic>
      <p:sp>
        <p:nvSpPr>
          <p:cNvPr id="3" name="Rectangle 2"/>
          <p:cNvSpPr txBox="1">
            <a:spLocks noChangeArrowheads="1"/>
          </p:cNvSpPr>
          <p:nvPr/>
        </p:nvSpPr>
        <p:spPr>
          <a:xfrm>
            <a:off x="457200" y="2286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4400" b="0" i="0" u="none" strike="noStrike" kern="0" cap="none" spc="0" normalizeH="0" baseline="0" noProof="0" dirty="0" smtClean="0">
                <a:ln>
                  <a:noFill/>
                </a:ln>
                <a:solidFill>
                  <a:srgbClr val="2FB0DC"/>
                </a:solidFill>
                <a:effectLst/>
                <a:uLnTx/>
                <a:uFillTx/>
                <a:latin typeface="+mj-lt"/>
                <a:ea typeface="ＭＳ Ｐゴシック" charset="-128"/>
                <a:cs typeface="ＭＳ Ｐゴシック" charset="-128"/>
              </a:rPr>
              <a:t>Enzimler</a:t>
            </a:r>
            <a:r>
              <a:rPr kumimoji="0" lang="tr-TR" sz="4400" b="0" i="0" u="none" strike="noStrike" kern="0" cap="none" spc="0" normalizeH="0" noProof="0" dirty="0" smtClean="0">
                <a:ln>
                  <a:noFill/>
                </a:ln>
                <a:solidFill>
                  <a:srgbClr val="2FB0DC"/>
                </a:solidFill>
                <a:effectLst/>
                <a:uLnTx/>
                <a:uFillTx/>
                <a:latin typeface="+mj-lt"/>
                <a:ea typeface="ＭＳ Ｐゴシック" charset="-128"/>
                <a:cs typeface="ＭＳ Ｐゴシック" charset="-128"/>
              </a:rPr>
              <a:t> – tepkime hızını etkiler</a:t>
            </a:r>
            <a:endParaRPr kumimoji="0" lang="en-US" sz="4400" b="0" i="0" u="none" strike="noStrike" kern="0" cap="none" spc="0" normalizeH="0" baseline="0" noProof="0" dirty="0" smtClean="0">
              <a:ln>
                <a:noFill/>
              </a:ln>
              <a:solidFill>
                <a:srgbClr val="2FB0DC"/>
              </a:solidFill>
              <a:effectLst/>
              <a:uLnTx/>
              <a:uFillTx/>
              <a:latin typeface="+mj-lt"/>
              <a:ea typeface="ＭＳ Ｐゴシック" charset="-128"/>
              <a:cs typeface="ＭＳ Ｐゴシック" charset="-128"/>
            </a:endParaRPr>
          </a:p>
        </p:txBody>
      </p:sp>
      <p:sp>
        <p:nvSpPr>
          <p:cNvPr id="4" name="Rectangle 3"/>
          <p:cNvSpPr txBox="1">
            <a:spLocks noChangeArrowheads="1"/>
          </p:cNvSpPr>
          <p:nvPr/>
        </p:nvSpPr>
        <p:spPr>
          <a:xfrm>
            <a:off x="0" y="1325562"/>
            <a:ext cx="4343400" cy="50292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tr-TR" sz="2000" i="0" u="none" strike="noStrike" kern="0" cap="none" spc="0" normalizeH="0" baseline="0" noProof="0" dirty="0" smtClean="0">
                <a:ln>
                  <a:noFill/>
                </a:ln>
                <a:solidFill>
                  <a:schemeClr val="tx1"/>
                </a:solidFill>
                <a:effectLst/>
                <a:uLnTx/>
                <a:uFillTx/>
                <a:latin typeface="+mj-lt"/>
                <a:ea typeface="ＭＳ Ｐゴシック" charset="-128"/>
                <a:cs typeface="ＭＳ Ｐゴシック" charset="-128"/>
              </a:rPr>
              <a:t>Kimyasal tepkimelerin hızlarını arttırırlar.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i="0" u="none" strike="noStrike" kern="0" cap="none" spc="0" normalizeH="0" baseline="0" noProof="0" dirty="0" smtClean="0">
              <a:ln>
                <a:noFill/>
              </a:ln>
              <a:solidFill>
                <a:schemeClr val="tx1"/>
              </a:solidFill>
              <a:effectLst/>
              <a:uLnTx/>
              <a:uFillTx/>
              <a:latin typeface="+mj-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tr-TR" sz="2000" i="0" u="none" strike="noStrike" kern="0" cap="none" spc="0" normalizeH="0" baseline="0" noProof="0" dirty="0" smtClean="0">
                <a:ln>
                  <a:noFill/>
                </a:ln>
                <a:solidFill>
                  <a:schemeClr val="tx1"/>
                </a:solidFill>
                <a:effectLst/>
                <a:uLnTx/>
                <a:uFillTx/>
                <a:latin typeface="+mj-lt"/>
                <a:ea typeface="ＭＳ Ｐゴシック" charset="-128"/>
                <a:cs typeface="ＭＳ Ｐゴシック" charset="-128"/>
              </a:rPr>
              <a:t>Aktfileşme enerjisini</a:t>
            </a:r>
            <a:r>
              <a:rPr kumimoji="0" lang="en-US" sz="2000" i="0" u="none" strike="noStrike" kern="0" cap="none" spc="0" normalizeH="0" baseline="0" noProof="0" dirty="0" smtClean="0">
                <a:ln>
                  <a:noFill/>
                </a:ln>
                <a:solidFill>
                  <a:schemeClr val="tx1"/>
                </a:solidFill>
                <a:effectLst/>
                <a:uLnTx/>
                <a:uFillTx/>
                <a:latin typeface="+mj-lt"/>
                <a:ea typeface="ＭＳ Ｐゴシック" charset="-128"/>
                <a:cs typeface="ＭＳ Ｐゴシック" charset="-128"/>
              </a:rPr>
              <a:t> </a:t>
            </a:r>
            <a:r>
              <a:rPr kumimoji="0" lang="tr-TR" sz="2000" i="0" u="none" strike="noStrike" kern="0" cap="none" spc="0" normalizeH="0" baseline="0" noProof="0" dirty="0" smtClean="0">
                <a:ln>
                  <a:noFill/>
                </a:ln>
                <a:solidFill>
                  <a:schemeClr val="tx1"/>
                </a:solidFill>
                <a:effectLst/>
                <a:uLnTx/>
                <a:uFillTx/>
                <a:latin typeface="+mj-lt"/>
                <a:ea typeface="ＭＳ Ｐゴシック" charset="-128"/>
                <a:cs typeface="ＭＳ Ｐゴシック" charset="-128"/>
              </a:rPr>
              <a:t>(</a:t>
            </a:r>
            <a:r>
              <a:rPr kumimoji="0" lang="en-US" sz="2000" i="0" u="none" strike="noStrike" kern="0" cap="none" spc="0" normalizeH="0" baseline="0" noProof="0" dirty="0" smtClean="0">
                <a:ln>
                  <a:noFill/>
                </a:ln>
                <a:solidFill>
                  <a:schemeClr val="tx1"/>
                </a:solidFill>
                <a:effectLst/>
                <a:uLnTx/>
                <a:uFillTx/>
                <a:latin typeface="+mj-lt"/>
                <a:ea typeface="ＭＳ Ｐゴシック" charset="-128"/>
                <a:cs typeface="ＭＳ Ｐゴシック" charset="-128"/>
                <a:sym typeface="Symbol" charset="2"/>
              </a:rPr>
              <a:t>G</a:t>
            </a:r>
            <a:r>
              <a:rPr kumimoji="0" lang="en-US" sz="2000" i="0" u="none" strike="noStrike" kern="0" cap="none" spc="0" normalizeH="0" baseline="60000" noProof="0" dirty="0" smtClean="0">
                <a:ln>
                  <a:noFill/>
                </a:ln>
                <a:solidFill>
                  <a:schemeClr val="tx1"/>
                </a:solidFill>
                <a:effectLst/>
                <a:uLnTx/>
                <a:uFillTx/>
                <a:latin typeface="+mj-lt"/>
                <a:ea typeface="ＭＳ Ｐゴシック" charset="-128"/>
                <a:cs typeface="Arial" charset="0"/>
                <a:sym typeface="Symbol" charset="2"/>
              </a:rPr>
              <a:t>‡</a:t>
            </a:r>
            <a:r>
              <a:rPr kumimoji="0" lang="tr-TR" sz="2000" i="0" u="none" strike="noStrike" kern="0" cap="none" spc="0" normalizeH="0" baseline="60000" noProof="0" dirty="0" smtClean="0">
                <a:ln>
                  <a:noFill/>
                </a:ln>
                <a:solidFill>
                  <a:schemeClr val="tx1"/>
                </a:solidFill>
                <a:effectLst/>
                <a:uLnTx/>
                <a:uFillTx/>
                <a:latin typeface="+mj-lt"/>
                <a:ea typeface="ＭＳ Ｐゴシック" charset="-128"/>
                <a:cs typeface="Arial" charset="0"/>
                <a:sym typeface="Symbol" charset="2"/>
              </a:rPr>
              <a:t>  </a:t>
            </a:r>
            <a:r>
              <a:rPr kumimoji="0" lang="tr-TR" sz="2000" i="0" u="none" strike="noStrike" kern="0" cap="none" spc="0" normalizeH="0" baseline="0" noProof="0" dirty="0" smtClean="0">
                <a:ln>
                  <a:noFill/>
                </a:ln>
                <a:solidFill>
                  <a:schemeClr val="tx1"/>
                </a:solidFill>
                <a:effectLst/>
                <a:uLnTx/>
                <a:uFillTx/>
                <a:latin typeface="+mj-lt"/>
                <a:ea typeface="ＭＳ Ｐゴシック" charset="-128"/>
                <a:cs typeface="Arial" charset="0"/>
                <a:sym typeface="Symbol" charset="2"/>
              </a:rPr>
              <a:t>) düşürür. </a:t>
            </a:r>
            <a:r>
              <a:rPr lang="tr-TR" sz="2000" kern="0" noProof="0" dirty="0" smtClean="0">
                <a:latin typeface="+mj-lt"/>
                <a:cs typeface="Arial" charset="0"/>
                <a:sym typeface="Symbol" charset="2"/>
              </a:rPr>
              <a:t>Enzimler geçiş hali için daha uygun ortam sağlayarak tepkimeyi katalizler.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i="0" u="none" strike="noStrike" kern="0" cap="none" spc="0" normalizeH="0" baseline="0" noProof="0" dirty="0" smtClean="0">
              <a:ln>
                <a:noFill/>
              </a:ln>
              <a:solidFill>
                <a:schemeClr val="tx1"/>
              </a:solidFill>
              <a:effectLst/>
              <a:uLnTx/>
              <a:uFillTx/>
              <a:latin typeface="+mj-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tr-TR" sz="2000" i="0" u="none" strike="noStrike" kern="0" cap="none" spc="0" normalizeH="0" baseline="0" noProof="0" dirty="0" smtClean="0">
                <a:ln>
                  <a:noFill/>
                </a:ln>
                <a:solidFill>
                  <a:schemeClr val="tx1"/>
                </a:solidFill>
                <a:effectLst/>
                <a:uLnTx/>
                <a:uFillTx/>
                <a:latin typeface="+mj-lt"/>
                <a:ea typeface="ＭＳ Ｐゴシック" charset="-128"/>
                <a:cs typeface="ＭＳ Ｐゴシック" charset="-128"/>
              </a:rPr>
              <a:t>Serbest enerjiyi (</a:t>
            </a:r>
            <a:r>
              <a:rPr kumimoji="0" lang="en-US" sz="2000" i="0" u="none" strike="noStrike" kern="0" cap="none" spc="0" normalizeH="0" baseline="0" noProof="0" dirty="0" smtClean="0">
                <a:ln>
                  <a:noFill/>
                </a:ln>
                <a:solidFill>
                  <a:schemeClr val="tx1"/>
                </a:solidFill>
                <a:effectLst/>
                <a:uLnTx/>
                <a:uFillTx/>
                <a:latin typeface="+mj-lt"/>
                <a:ea typeface="ＭＳ Ｐゴシック" charset="-128"/>
                <a:cs typeface="ＭＳ Ｐゴシック" charset="-128"/>
                <a:sym typeface="Symbol" charset="2"/>
              </a:rPr>
              <a:t>G°</a:t>
            </a:r>
            <a:r>
              <a:rPr kumimoji="0" lang="tr-TR" sz="2000" i="0" u="none" strike="noStrike" kern="0" cap="none" spc="0" normalizeH="0" baseline="0" noProof="0" dirty="0" smtClean="0">
                <a:ln>
                  <a:noFill/>
                </a:ln>
                <a:solidFill>
                  <a:schemeClr val="tx1"/>
                </a:solidFill>
                <a:effectLst/>
                <a:uLnTx/>
                <a:uFillTx/>
                <a:latin typeface="+mj-lt"/>
                <a:ea typeface="ＭＳ Ｐゴシック" charset="-128"/>
                <a:cs typeface="Arial" charset="0"/>
                <a:sym typeface="Symbol" charset="2"/>
              </a:rPr>
              <a:t>) değiştirmez.</a:t>
            </a:r>
            <a:endParaRPr kumimoji="0" lang="en-US" sz="2000" i="0" u="none" strike="noStrike" kern="0" cap="none" spc="0" normalizeH="0" baseline="0" noProof="0" dirty="0" smtClean="0">
              <a:ln>
                <a:noFill/>
              </a:ln>
              <a:solidFill>
                <a:schemeClr val="tx1"/>
              </a:solidFill>
              <a:effectLst/>
              <a:uLnTx/>
              <a:uFillTx/>
              <a:latin typeface="+mj-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400" i="0" u="none" strike="noStrike" kern="0" cap="none" spc="0" normalizeH="0" baseline="0" noProof="0" dirty="0" smtClean="0">
              <a:ln>
                <a:noFill/>
              </a:ln>
              <a:solidFill>
                <a:schemeClr val="tx1"/>
              </a:solidFill>
              <a:effectLst/>
              <a:uLnTx/>
              <a:uFillTx/>
              <a:latin typeface="+mj-lt"/>
              <a:ea typeface="ＭＳ Ｐゴシック" charset="-128"/>
              <a:cs typeface="ＭＳ Ｐゴシック" charset="-128"/>
            </a:endParaRPr>
          </a:p>
        </p:txBody>
      </p:sp>
      <p:sp>
        <p:nvSpPr>
          <p:cNvPr id="5" name="Line 4"/>
          <p:cNvSpPr>
            <a:spLocks noChangeShapeType="1"/>
          </p:cNvSpPr>
          <p:nvPr/>
        </p:nvSpPr>
        <p:spPr bwMode="auto">
          <a:xfrm>
            <a:off x="762000" y="1173162"/>
            <a:ext cx="7924800" cy="0"/>
          </a:xfrm>
          <a:prstGeom prst="line">
            <a:avLst/>
          </a:prstGeom>
          <a:noFill/>
          <a:ln w="57150" cmpd="thinThick">
            <a:solidFill>
              <a:srgbClr val="2FB0DC"/>
            </a:solidFill>
            <a:round/>
            <a:headEnd/>
            <a:tailEnd/>
          </a:ln>
        </p:spPr>
        <p:txBody>
          <a:bodyPr/>
          <a:lstStyle/>
          <a:p>
            <a:endParaRPr lang="en-GB"/>
          </a:p>
        </p:txBody>
      </p:sp>
      <p:sp>
        <p:nvSpPr>
          <p:cNvPr id="6" name="TextBox 5"/>
          <p:cNvSpPr txBox="1"/>
          <p:nvPr/>
        </p:nvSpPr>
        <p:spPr>
          <a:xfrm>
            <a:off x="5638800" y="2667000"/>
            <a:ext cx="1905000" cy="369332"/>
          </a:xfrm>
          <a:prstGeom prst="rect">
            <a:avLst/>
          </a:prstGeom>
          <a:noFill/>
        </p:spPr>
        <p:txBody>
          <a:bodyPr wrap="square" rtlCol="0">
            <a:spAutoFit/>
          </a:bodyPr>
          <a:lstStyle/>
          <a:p>
            <a:r>
              <a:rPr lang="tr-TR" sz="1800" b="1" dirty="0" smtClean="0">
                <a:latin typeface="+mj-lt"/>
              </a:rPr>
              <a:t>Geçiş hali</a:t>
            </a:r>
            <a:endParaRPr lang="en-GB" sz="1800" b="1" dirty="0">
              <a:latin typeface="+mj-lt"/>
            </a:endParaRPr>
          </a:p>
        </p:txBody>
      </p:sp>
      <p:sp>
        <p:nvSpPr>
          <p:cNvPr id="7" name="TextBox 6"/>
          <p:cNvSpPr txBox="1"/>
          <p:nvPr/>
        </p:nvSpPr>
        <p:spPr>
          <a:xfrm>
            <a:off x="4648200" y="3897868"/>
            <a:ext cx="1295400" cy="369332"/>
          </a:xfrm>
          <a:prstGeom prst="rect">
            <a:avLst/>
          </a:prstGeom>
          <a:noFill/>
        </p:spPr>
        <p:txBody>
          <a:bodyPr wrap="square" rtlCol="0">
            <a:spAutoFit/>
          </a:bodyPr>
          <a:lstStyle/>
          <a:p>
            <a:r>
              <a:rPr lang="tr-TR" sz="1800" b="1" dirty="0" smtClean="0">
                <a:latin typeface="+mj-lt"/>
              </a:rPr>
              <a:t>tepkenler</a:t>
            </a:r>
            <a:endParaRPr lang="en-GB" sz="1800" b="1" dirty="0">
              <a:latin typeface="+mj-lt"/>
            </a:endParaRPr>
          </a:p>
        </p:txBody>
      </p:sp>
      <p:sp>
        <p:nvSpPr>
          <p:cNvPr id="8" name="TextBox 7"/>
          <p:cNvSpPr txBox="1"/>
          <p:nvPr/>
        </p:nvSpPr>
        <p:spPr>
          <a:xfrm>
            <a:off x="7086600" y="4953000"/>
            <a:ext cx="1295400" cy="369332"/>
          </a:xfrm>
          <a:prstGeom prst="rect">
            <a:avLst/>
          </a:prstGeom>
          <a:noFill/>
        </p:spPr>
        <p:txBody>
          <a:bodyPr wrap="square" rtlCol="0">
            <a:spAutoFit/>
          </a:bodyPr>
          <a:lstStyle/>
          <a:p>
            <a:r>
              <a:rPr lang="tr-TR" sz="1800" b="1" dirty="0" smtClean="0">
                <a:latin typeface="+mj-lt"/>
              </a:rPr>
              <a:t>ürünler</a:t>
            </a:r>
            <a:endParaRPr lang="en-GB" sz="18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381000" y="152400"/>
            <a:ext cx="9753600" cy="990600"/>
          </a:xfrm>
        </p:spPr>
        <p:txBody>
          <a:bodyPr/>
          <a:lstStyle/>
          <a:p>
            <a:pPr eaLnBrk="1" hangingPunct="1"/>
            <a:r>
              <a:rPr lang="en-US" sz="3600" b="1" dirty="0" err="1" smtClean="0">
                <a:solidFill>
                  <a:srgbClr val="2FB0DC"/>
                </a:solidFill>
              </a:rPr>
              <a:t>Enz</a:t>
            </a:r>
            <a:r>
              <a:rPr lang="tr-TR" sz="3600" b="1" dirty="0" smtClean="0">
                <a:solidFill>
                  <a:srgbClr val="2FB0DC"/>
                </a:solidFill>
              </a:rPr>
              <a:t>i</a:t>
            </a:r>
            <a:r>
              <a:rPr lang="en-US" sz="3600" b="1" dirty="0" smtClean="0">
                <a:solidFill>
                  <a:srgbClr val="2FB0DC"/>
                </a:solidFill>
              </a:rPr>
              <a:t>m</a:t>
            </a:r>
            <a:r>
              <a:rPr lang="tr-TR" sz="3600" b="1" dirty="0" smtClean="0">
                <a:solidFill>
                  <a:srgbClr val="2FB0DC"/>
                </a:solidFill>
              </a:rPr>
              <a:t>l</a:t>
            </a:r>
            <a:r>
              <a:rPr lang="en-US" sz="3600" b="1" dirty="0" smtClean="0">
                <a:solidFill>
                  <a:srgbClr val="2FB0DC"/>
                </a:solidFill>
              </a:rPr>
              <a:t>e</a:t>
            </a:r>
            <a:r>
              <a:rPr lang="tr-TR" sz="3600" b="1" dirty="0" err="1" smtClean="0">
                <a:solidFill>
                  <a:srgbClr val="2FB0DC"/>
                </a:solidFill>
              </a:rPr>
              <a:t>rin</a:t>
            </a:r>
            <a:r>
              <a:rPr lang="tr-TR" sz="3600" b="1" dirty="0" smtClean="0">
                <a:solidFill>
                  <a:srgbClr val="2FB0DC"/>
                </a:solidFill>
              </a:rPr>
              <a:t> Katalitik Gücü ve Özgünlüğü</a:t>
            </a:r>
            <a:endParaRPr lang="en-US" sz="3600" b="1" dirty="0" smtClean="0">
              <a:solidFill>
                <a:srgbClr val="2FB0DC"/>
              </a:solidFill>
            </a:endParaRPr>
          </a:p>
        </p:txBody>
      </p:sp>
      <p:sp>
        <p:nvSpPr>
          <p:cNvPr id="24580" name="Rectangle 3"/>
          <p:cNvSpPr>
            <a:spLocks noGrp="1" noChangeArrowheads="1"/>
          </p:cNvSpPr>
          <p:nvPr>
            <p:ph type="body" idx="1"/>
          </p:nvPr>
        </p:nvSpPr>
        <p:spPr>
          <a:xfrm>
            <a:off x="76200" y="1371600"/>
            <a:ext cx="8839200" cy="1524000"/>
          </a:xfrm>
        </p:spPr>
        <p:txBody>
          <a:bodyPr/>
          <a:lstStyle/>
          <a:p>
            <a:pPr eaLnBrk="1" hangingPunct="1"/>
            <a:r>
              <a:rPr lang="tr-TR" sz="2400" u="sng" dirty="0" smtClean="0">
                <a:latin typeface="Arial" charset="0"/>
              </a:rPr>
              <a:t>Enzimle katalizlenen tepkime esnasında </a:t>
            </a:r>
            <a:r>
              <a:rPr lang="tr-TR" sz="2400" u="sng" dirty="0" err="1" smtClean="0">
                <a:latin typeface="Arial" charset="0"/>
              </a:rPr>
              <a:t>kovalent</a:t>
            </a:r>
            <a:r>
              <a:rPr lang="tr-TR" sz="2400" u="sng" dirty="0" smtClean="0">
                <a:latin typeface="Arial" charset="0"/>
              </a:rPr>
              <a:t> bağların yeniden düzenlenmesi:</a:t>
            </a:r>
            <a:r>
              <a:rPr lang="tr-TR" sz="2400" dirty="0" smtClean="0">
                <a:latin typeface="Arial" charset="0"/>
              </a:rPr>
              <a:t> kimyasal tepkimeleri bir çoğu enzimin işlevsel grupları ile </a:t>
            </a:r>
            <a:r>
              <a:rPr lang="tr-TR" sz="2400" dirty="0" err="1" smtClean="0">
                <a:latin typeface="Arial" charset="0"/>
              </a:rPr>
              <a:t>substratlar</a:t>
            </a:r>
            <a:r>
              <a:rPr lang="tr-TR" sz="2400" dirty="0" smtClean="0">
                <a:latin typeface="Arial" charset="0"/>
              </a:rPr>
              <a:t> arasında meydana gelir. Bir enzimin katalitik işlevsel grupları </a:t>
            </a:r>
            <a:r>
              <a:rPr lang="tr-TR" sz="2400" dirty="0" err="1" smtClean="0">
                <a:latin typeface="Arial" charset="0"/>
              </a:rPr>
              <a:t>substratla</a:t>
            </a:r>
            <a:r>
              <a:rPr lang="tr-TR" sz="2400" dirty="0" smtClean="0">
                <a:latin typeface="Arial" charset="0"/>
              </a:rPr>
              <a:t> geçici </a:t>
            </a:r>
            <a:r>
              <a:rPr lang="tr-TR" sz="2400" dirty="0" err="1" smtClean="0">
                <a:latin typeface="Arial" charset="0"/>
              </a:rPr>
              <a:t>kovalent</a:t>
            </a:r>
            <a:r>
              <a:rPr lang="tr-TR" sz="2400" dirty="0" smtClean="0">
                <a:latin typeface="Arial" charset="0"/>
              </a:rPr>
              <a:t> bağlar yaparak onu aktifleştirebilir. =&gt; aktifleşme enerjisini düşürmenin bir yolu</a:t>
            </a:r>
          </a:p>
          <a:p>
            <a:pPr eaLnBrk="1" hangingPunct="1"/>
            <a:r>
              <a:rPr lang="tr-TR" sz="2400" dirty="0" smtClean="0">
                <a:latin typeface="Arial" charset="0"/>
              </a:rPr>
              <a:t>Diğer bir yol: </a:t>
            </a:r>
            <a:r>
              <a:rPr lang="tr-TR" sz="2400" u="sng" dirty="0" smtClean="0">
                <a:latin typeface="Arial" charset="0"/>
              </a:rPr>
              <a:t>enzim ve </a:t>
            </a:r>
            <a:r>
              <a:rPr lang="tr-TR" sz="2400" u="sng" dirty="0" err="1" smtClean="0">
                <a:latin typeface="Arial" charset="0"/>
              </a:rPr>
              <a:t>substrat</a:t>
            </a:r>
            <a:r>
              <a:rPr lang="tr-TR" sz="2400" u="sng" dirty="0" smtClean="0">
                <a:latin typeface="Arial" charset="0"/>
              </a:rPr>
              <a:t> arasındaki </a:t>
            </a:r>
            <a:r>
              <a:rPr lang="tr-TR" sz="2400" u="sng" dirty="0" err="1" smtClean="0">
                <a:latin typeface="Arial" charset="0"/>
              </a:rPr>
              <a:t>kovalent</a:t>
            </a:r>
            <a:r>
              <a:rPr lang="tr-TR" sz="2400" u="sng" dirty="0" smtClean="0">
                <a:latin typeface="Arial" charset="0"/>
              </a:rPr>
              <a:t> olmayan etkileşmeler ile açıklanabilir</a:t>
            </a:r>
            <a:r>
              <a:rPr lang="tr-TR" sz="2400" dirty="0" smtClean="0">
                <a:latin typeface="Arial" charset="0"/>
              </a:rPr>
              <a:t>. </a:t>
            </a:r>
            <a:r>
              <a:rPr lang="tr-TR" sz="2400" dirty="0" err="1" smtClean="0">
                <a:latin typeface="Arial" charset="0"/>
              </a:rPr>
              <a:t>Substrat</a:t>
            </a:r>
            <a:r>
              <a:rPr lang="tr-TR" sz="2400" dirty="0" smtClean="0">
                <a:latin typeface="Arial" charset="0"/>
              </a:rPr>
              <a:t> ve enzim arasındaki H-, </a:t>
            </a:r>
            <a:r>
              <a:rPr lang="tr-TR" sz="2400" dirty="0" err="1" smtClean="0">
                <a:latin typeface="Arial" charset="0"/>
              </a:rPr>
              <a:t>hidrofobik</a:t>
            </a:r>
            <a:r>
              <a:rPr lang="tr-TR" sz="2400" dirty="0" smtClean="0">
                <a:latin typeface="Arial" charset="0"/>
              </a:rPr>
              <a:t> ve iyonik etkileşmeler tarafından sağlanır. Ve bunu takiben serbest enerji salınır. </a:t>
            </a:r>
          </a:p>
          <a:p>
            <a:pPr eaLnBrk="1" hangingPunct="1"/>
            <a:r>
              <a:rPr lang="tr-TR" sz="2400" dirty="0" smtClean="0">
                <a:latin typeface="Arial" charset="0"/>
              </a:rPr>
              <a:t>Enzim-</a:t>
            </a:r>
            <a:r>
              <a:rPr lang="tr-TR" sz="2400" dirty="0" err="1" smtClean="0">
                <a:latin typeface="Arial" charset="0"/>
              </a:rPr>
              <a:t>substrat</a:t>
            </a:r>
            <a:r>
              <a:rPr lang="tr-TR" sz="2400" dirty="0" smtClean="0">
                <a:latin typeface="Arial" charset="0"/>
              </a:rPr>
              <a:t> arasındaki etkileşimden </a:t>
            </a:r>
            <a:r>
              <a:rPr lang="tr-TR" sz="2400" b="1" dirty="0" smtClean="0">
                <a:latin typeface="Arial" charset="0"/>
              </a:rPr>
              <a:t>bağlanma enerjisi </a:t>
            </a:r>
            <a:r>
              <a:rPr lang="tr-TR" sz="2400" dirty="0" smtClean="0">
                <a:latin typeface="Arial" charset="0"/>
              </a:rPr>
              <a:t>elde edilir (∆G</a:t>
            </a:r>
            <a:r>
              <a:rPr lang="tr-TR" sz="2400" b="1" baseline="-25000" dirty="0" smtClean="0">
                <a:latin typeface="Arial" charset="0"/>
              </a:rPr>
              <a:t>B</a:t>
            </a:r>
            <a:r>
              <a:rPr lang="tr-TR" sz="2400" dirty="0" smtClean="0">
                <a:latin typeface="Arial" charset="0"/>
              </a:rPr>
              <a:t>)</a:t>
            </a:r>
          </a:p>
          <a:p>
            <a:pPr lvl="1" eaLnBrk="1" hangingPunct="1"/>
            <a:r>
              <a:rPr lang="tr-TR" sz="2000" dirty="0" smtClean="0">
                <a:latin typeface="Arial" charset="0"/>
              </a:rPr>
              <a:t>Bu enerji tepkimelerin aktifleşme enerjisini düşürmek için enzimler tarafından kullanılan serbest enerjinin ana kaynağıdır.</a:t>
            </a:r>
          </a:p>
          <a:p>
            <a:pPr eaLnBrk="1" hangingPunct="1"/>
            <a:endParaRPr lang="en-US" sz="2400" dirty="0" smtClean="0">
              <a:latin typeface="Arial" charset="0"/>
            </a:endParaRPr>
          </a:p>
        </p:txBody>
      </p:sp>
      <p:sp>
        <p:nvSpPr>
          <p:cNvPr id="24582" name="Line 4"/>
          <p:cNvSpPr>
            <a:spLocks noChangeShapeType="1"/>
          </p:cNvSpPr>
          <p:nvPr/>
        </p:nvSpPr>
        <p:spPr bwMode="auto">
          <a:xfrm>
            <a:off x="304800" y="990600"/>
            <a:ext cx="8534400" cy="0"/>
          </a:xfrm>
          <a:prstGeom prst="line">
            <a:avLst/>
          </a:prstGeom>
          <a:noFill/>
          <a:ln w="57150" cmpd="thinThick">
            <a:solidFill>
              <a:srgbClr val="2FB0DC"/>
            </a:solidFill>
            <a:round/>
            <a:headEnd/>
            <a:tailEnd/>
          </a:ln>
        </p:spPr>
        <p:txBody>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checkerboard(across)">
                                      <p:cBhvr>
                                        <p:cTn id="7" dur="500"/>
                                        <p:tgtEl>
                                          <p:spTgt spid="245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4580">
                                            <p:txEl>
                                              <p:pRg st="1" end="1"/>
                                            </p:txEl>
                                          </p:spTgt>
                                        </p:tgtEl>
                                        <p:attrNameLst>
                                          <p:attrName>style.visibility</p:attrName>
                                        </p:attrNameLst>
                                      </p:cBhvr>
                                      <p:to>
                                        <p:strVal val="visible"/>
                                      </p:to>
                                    </p:set>
                                    <p:animEffect transition="in" filter="checkerboard(across)">
                                      <p:cBhvr>
                                        <p:cTn id="12" dur="500"/>
                                        <p:tgtEl>
                                          <p:spTgt spid="245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4580">
                                            <p:txEl>
                                              <p:pRg st="2" end="2"/>
                                            </p:txEl>
                                          </p:spTgt>
                                        </p:tgtEl>
                                        <p:attrNameLst>
                                          <p:attrName>style.visibility</p:attrName>
                                        </p:attrNameLst>
                                      </p:cBhvr>
                                      <p:to>
                                        <p:strVal val="visible"/>
                                      </p:to>
                                    </p:set>
                                    <p:animEffect transition="in" filter="checkerboard(across)">
                                      <p:cBhvr>
                                        <p:cTn id="17" dur="500"/>
                                        <p:tgtEl>
                                          <p:spTgt spid="245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4580">
                                            <p:txEl>
                                              <p:pRg st="3" end="3"/>
                                            </p:txEl>
                                          </p:spTgt>
                                        </p:tgtEl>
                                        <p:attrNameLst>
                                          <p:attrName>style.visibility</p:attrName>
                                        </p:attrNameLst>
                                      </p:cBhvr>
                                      <p:to>
                                        <p:strVal val="visible"/>
                                      </p:to>
                                    </p:set>
                                    <p:animEffect transition="in" filter="checkerboard(across)">
                                      <p:cBhvr>
                                        <p:cTn id="22" dur="500"/>
                                        <p:tgtEl>
                                          <p:spTgt spid="245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381000" y="152400"/>
            <a:ext cx="9753600" cy="990600"/>
          </a:xfrm>
        </p:spPr>
        <p:txBody>
          <a:bodyPr/>
          <a:lstStyle/>
          <a:p>
            <a:pPr eaLnBrk="1" hangingPunct="1"/>
            <a:r>
              <a:rPr lang="en-US" sz="3600" b="1" dirty="0" err="1" smtClean="0">
                <a:solidFill>
                  <a:srgbClr val="2FB0DC"/>
                </a:solidFill>
              </a:rPr>
              <a:t>Enz</a:t>
            </a:r>
            <a:r>
              <a:rPr lang="tr-TR" sz="3600" b="1" dirty="0" smtClean="0">
                <a:solidFill>
                  <a:srgbClr val="2FB0DC"/>
                </a:solidFill>
              </a:rPr>
              <a:t>i</a:t>
            </a:r>
            <a:r>
              <a:rPr lang="en-US" sz="3600" b="1" dirty="0" smtClean="0">
                <a:solidFill>
                  <a:srgbClr val="2FB0DC"/>
                </a:solidFill>
              </a:rPr>
              <a:t>m</a:t>
            </a:r>
            <a:r>
              <a:rPr lang="tr-TR" sz="3600" b="1" dirty="0" smtClean="0">
                <a:solidFill>
                  <a:srgbClr val="2FB0DC"/>
                </a:solidFill>
              </a:rPr>
              <a:t>l</a:t>
            </a:r>
            <a:r>
              <a:rPr lang="en-US" sz="3600" b="1" dirty="0" smtClean="0">
                <a:solidFill>
                  <a:srgbClr val="2FB0DC"/>
                </a:solidFill>
              </a:rPr>
              <a:t>e</a:t>
            </a:r>
            <a:r>
              <a:rPr lang="tr-TR" sz="3600" b="1" dirty="0" err="1" smtClean="0">
                <a:solidFill>
                  <a:srgbClr val="2FB0DC"/>
                </a:solidFill>
              </a:rPr>
              <a:t>rin</a:t>
            </a:r>
            <a:r>
              <a:rPr lang="tr-TR" sz="3600" b="1" dirty="0" smtClean="0">
                <a:solidFill>
                  <a:srgbClr val="2FB0DC"/>
                </a:solidFill>
              </a:rPr>
              <a:t> Katalitik Gücü ve Özgünlüğü</a:t>
            </a:r>
            <a:endParaRPr lang="en-US" sz="3600" b="1" dirty="0" smtClean="0">
              <a:solidFill>
                <a:srgbClr val="2FB0DC"/>
              </a:solidFill>
            </a:endParaRPr>
          </a:p>
        </p:txBody>
      </p:sp>
      <p:sp>
        <p:nvSpPr>
          <p:cNvPr id="24580" name="Rectangle 3"/>
          <p:cNvSpPr>
            <a:spLocks noGrp="1" noChangeArrowheads="1"/>
          </p:cNvSpPr>
          <p:nvPr>
            <p:ph type="body" idx="1"/>
          </p:nvPr>
        </p:nvSpPr>
        <p:spPr>
          <a:xfrm>
            <a:off x="76200" y="1371600"/>
            <a:ext cx="8839200" cy="1524000"/>
          </a:xfrm>
        </p:spPr>
        <p:txBody>
          <a:bodyPr/>
          <a:lstStyle/>
          <a:p>
            <a:pPr eaLnBrk="1" hangingPunct="1"/>
            <a:r>
              <a:rPr lang="tr-TR" sz="2800" dirty="0" smtClean="0">
                <a:latin typeface="Arial" charset="0"/>
              </a:rPr>
              <a:t>Enzimler </a:t>
            </a:r>
            <a:r>
              <a:rPr lang="tr-TR" sz="2800" dirty="0" err="1" smtClean="0">
                <a:latin typeface="Arial" charset="0"/>
              </a:rPr>
              <a:t>kovalent</a:t>
            </a:r>
            <a:r>
              <a:rPr lang="tr-TR" sz="2800" dirty="0" smtClean="0">
                <a:latin typeface="Arial" charset="0"/>
              </a:rPr>
              <a:t> olmayan bağlanma enerjisini nasıl kullanırlar…</a:t>
            </a:r>
          </a:p>
          <a:p>
            <a:pPr marL="914400" lvl="1" indent="-457200" eaLnBrk="1" hangingPunct="1">
              <a:buFont typeface="+mj-lt"/>
              <a:buAutoNum type="arabicPeriod"/>
            </a:pPr>
            <a:r>
              <a:rPr lang="tr-TR" sz="2400" dirty="0" smtClean="0">
                <a:latin typeface="Arial" charset="0"/>
              </a:rPr>
              <a:t>Enzimlerin katalitik güçlerinin bir bölümü enzim ve </a:t>
            </a:r>
            <a:r>
              <a:rPr lang="tr-TR" sz="2400" dirty="0" err="1" smtClean="0">
                <a:latin typeface="Arial" charset="0"/>
              </a:rPr>
              <a:t>substratı</a:t>
            </a:r>
            <a:r>
              <a:rPr lang="tr-TR" sz="2400" dirty="0" smtClean="0">
                <a:latin typeface="Arial" charset="0"/>
              </a:rPr>
              <a:t> arasında var olan çok sayıdaki zayıf bağlanmalar ve etkileşmelerin oluşması esnasında açığa çıkan serbest enerjiden elde edilir. Bu bağlanma enerjisi, katalizi olduğu kadar özgünlüğü de destekler.</a:t>
            </a:r>
          </a:p>
          <a:p>
            <a:pPr marL="914400" lvl="1" indent="-457200" eaLnBrk="1" hangingPunct="1">
              <a:buFont typeface="+mj-lt"/>
              <a:buAutoNum type="arabicPeriod"/>
            </a:pPr>
            <a:r>
              <a:rPr lang="tr-TR" sz="2400" dirty="0" smtClean="0">
                <a:latin typeface="Arial" charset="0"/>
              </a:rPr>
              <a:t>Zayıf etkileşmeler tepkimenin geçiş haline optimize edilirler. Enzim aktif bölgeleri </a:t>
            </a:r>
            <a:r>
              <a:rPr lang="tr-TR" sz="2400" dirty="0" err="1" smtClean="0">
                <a:latin typeface="Arial" charset="0"/>
              </a:rPr>
              <a:t>substratların</a:t>
            </a:r>
            <a:r>
              <a:rPr lang="tr-TR" sz="2400" dirty="0" smtClean="0">
                <a:latin typeface="Arial" charset="0"/>
              </a:rPr>
              <a:t> doğrudan kendileriyle değil </a:t>
            </a:r>
            <a:r>
              <a:rPr lang="tr-TR" sz="2400" dirty="0" err="1" smtClean="0">
                <a:latin typeface="Arial" charset="0"/>
              </a:rPr>
              <a:t>enzimatik</a:t>
            </a:r>
            <a:r>
              <a:rPr lang="tr-TR" sz="2400" dirty="0" smtClean="0">
                <a:latin typeface="Arial" charset="0"/>
              </a:rPr>
              <a:t> bir tepkime esnasında </a:t>
            </a:r>
            <a:r>
              <a:rPr lang="tr-TR" sz="2400" dirty="0" err="1" smtClean="0">
                <a:latin typeface="Arial" charset="0"/>
              </a:rPr>
              <a:t>substratlar</a:t>
            </a:r>
            <a:r>
              <a:rPr lang="tr-TR" sz="2400" dirty="0" smtClean="0">
                <a:latin typeface="Arial" charset="0"/>
              </a:rPr>
              <a:t> ürüne dönüştürülürken oluşan geçiş halleriyle tümlenirler.</a:t>
            </a:r>
          </a:p>
          <a:p>
            <a:pPr marL="914400" lvl="1" indent="-457200" eaLnBrk="1" hangingPunct="1">
              <a:buFont typeface="+mj-lt"/>
              <a:buAutoNum type="arabicPeriod"/>
            </a:pPr>
            <a:endParaRPr lang="en-US" sz="2400" dirty="0" smtClean="0">
              <a:latin typeface="Arial" charset="0"/>
            </a:endParaRPr>
          </a:p>
        </p:txBody>
      </p:sp>
      <p:sp>
        <p:nvSpPr>
          <p:cNvPr id="24582" name="Line 4"/>
          <p:cNvSpPr>
            <a:spLocks noChangeShapeType="1"/>
          </p:cNvSpPr>
          <p:nvPr/>
        </p:nvSpPr>
        <p:spPr bwMode="auto">
          <a:xfrm>
            <a:off x="304800" y="990600"/>
            <a:ext cx="8534400" cy="0"/>
          </a:xfrm>
          <a:prstGeom prst="line">
            <a:avLst/>
          </a:prstGeom>
          <a:noFill/>
          <a:ln w="57150" cmpd="thinThick">
            <a:solidFill>
              <a:srgbClr val="2FB0DC"/>
            </a:solidFill>
            <a:round/>
            <a:headEnd/>
            <a:tailEnd/>
          </a:ln>
        </p:spPr>
        <p:txBody>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checkerboard(across)">
                                      <p:cBhvr>
                                        <p:cTn id="7" dur="500"/>
                                        <p:tgtEl>
                                          <p:spTgt spid="245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4580">
                                            <p:txEl>
                                              <p:pRg st="1" end="1"/>
                                            </p:txEl>
                                          </p:spTgt>
                                        </p:tgtEl>
                                        <p:attrNameLst>
                                          <p:attrName>style.visibility</p:attrName>
                                        </p:attrNameLst>
                                      </p:cBhvr>
                                      <p:to>
                                        <p:strVal val="visible"/>
                                      </p:to>
                                    </p:set>
                                    <p:animEffect transition="in" filter="checkerboard(across)">
                                      <p:cBhvr>
                                        <p:cTn id="12" dur="500"/>
                                        <p:tgtEl>
                                          <p:spTgt spid="245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4580">
                                            <p:txEl>
                                              <p:pRg st="2" end="2"/>
                                            </p:txEl>
                                          </p:spTgt>
                                        </p:tgtEl>
                                        <p:attrNameLst>
                                          <p:attrName>style.visibility</p:attrName>
                                        </p:attrNameLst>
                                      </p:cBhvr>
                                      <p:to>
                                        <p:strVal val="visible"/>
                                      </p:to>
                                    </p:set>
                                    <p:animEffect transition="in" filter="checkerboard(across)">
                                      <p:cBhvr>
                                        <p:cTn id="17" dur="500"/>
                                        <p:tgtEl>
                                          <p:spTgt spid="245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685800" y="0"/>
            <a:ext cx="7772400" cy="990600"/>
          </a:xfrm>
        </p:spPr>
        <p:txBody>
          <a:bodyPr/>
          <a:lstStyle/>
          <a:p>
            <a:pPr eaLnBrk="1" hangingPunct="1"/>
            <a:r>
              <a:rPr lang="tr-TR" dirty="0" smtClean="0">
                <a:solidFill>
                  <a:srgbClr val="2FB0DC"/>
                </a:solidFill>
              </a:rPr>
              <a:t>Bağlanma Enerjisi</a:t>
            </a:r>
            <a:endParaRPr lang="en-US" dirty="0" smtClean="0">
              <a:solidFill>
                <a:srgbClr val="2FB0DC"/>
              </a:solidFill>
            </a:endParaRPr>
          </a:p>
        </p:txBody>
      </p:sp>
      <p:sp>
        <p:nvSpPr>
          <p:cNvPr id="24580" name="Rectangle 3"/>
          <p:cNvSpPr>
            <a:spLocks noGrp="1" noChangeArrowheads="1"/>
          </p:cNvSpPr>
          <p:nvPr>
            <p:ph type="body" idx="1"/>
          </p:nvPr>
        </p:nvSpPr>
        <p:spPr>
          <a:xfrm>
            <a:off x="381000" y="1066800"/>
            <a:ext cx="8458200" cy="1524000"/>
          </a:xfrm>
        </p:spPr>
        <p:txBody>
          <a:bodyPr/>
          <a:lstStyle/>
          <a:p>
            <a:pPr eaLnBrk="1" hangingPunct="1"/>
            <a:r>
              <a:rPr lang="tr-TR" dirty="0" smtClean="0">
                <a:latin typeface="Arial" charset="0"/>
              </a:rPr>
              <a:t>Geçiş hali ancak </a:t>
            </a:r>
            <a:r>
              <a:rPr lang="tr-TR" dirty="0" err="1" smtClean="0">
                <a:latin typeface="Arial" charset="0"/>
              </a:rPr>
              <a:t>substratların</a:t>
            </a:r>
            <a:r>
              <a:rPr lang="tr-TR" dirty="0" smtClean="0">
                <a:latin typeface="Arial" charset="0"/>
              </a:rPr>
              <a:t> uygun bir geometrik </a:t>
            </a:r>
            <a:r>
              <a:rPr lang="tr-TR" dirty="0" err="1" smtClean="0">
                <a:latin typeface="Arial" charset="0"/>
              </a:rPr>
              <a:t>oriyantosyonda</a:t>
            </a:r>
            <a:r>
              <a:rPr lang="tr-TR" dirty="0" smtClean="0">
                <a:latin typeface="Arial" charset="0"/>
              </a:rPr>
              <a:t> ve belirli bir enerjisinin sağlanması ile oluşturulur.</a:t>
            </a:r>
          </a:p>
          <a:p>
            <a:pPr eaLnBrk="1" hangingPunct="1"/>
            <a:r>
              <a:rPr lang="tr-TR" dirty="0" smtClean="0">
                <a:latin typeface="Arial" charset="0"/>
              </a:rPr>
              <a:t>Bu da </a:t>
            </a:r>
            <a:r>
              <a:rPr lang="tr-TR" b="1" dirty="0" err="1" smtClean="0">
                <a:latin typeface="Arial" charset="0"/>
              </a:rPr>
              <a:t>entropinin</a:t>
            </a:r>
            <a:r>
              <a:rPr lang="tr-TR" b="1" dirty="0" smtClean="0">
                <a:latin typeface="Arial" charset="0"/>
              </a:rPr>
              <a:t> azalması</a:t>
            </a:r>
            <a:r>
              <a:rPr lang="tr-TR" dirty="0" smtClean="0">
                <a:latin typeface="Arial" charset="0"/>
              </a:rPr>
              <a:t>nı sağlar. Ve </a:t>
            </a:r>
            <a:r>
              <a:rPr lang="tr-TR" dirty="0" err="1" smtClean="0">
                <a:latin typeface="Arial" charset="0"/>
              </a:rPr>
              <a:t>substrat</a:t>
            </a:r>
            <a:r>
              <a:rPr lang="tr-TR" dirty="0" smtClean="0">
                <a:latin typeface="Arial" charset="0"/>
              </a:rPr>
              <a:t> ile enzim arasındaki etkileşimi arttırır. </a:t>
            </a:r>
          </a:p>
          <a:p>
            <a:pPr eaLnBrk="1" hangingPunct="1"/>
            <a:r>
              <a:rPr lang="tr-TR" dirty="0" smtClean="0">
                <a:latin typeface="Arial" charset="0"/>
              </a:rPr>
              <a:t>Bağlanma enerjisi ile katalize katkıda bulunmak için </a:t>
            </a:r>
            <a:r>
              <a:rPr lang="tr-TR" b="1" dirty="0" smtClean="0">
                <a:latin typeface="Arial" charset="0"/>
              </a:rPr>
              <a:t>özgül</a:t>
            </a:r>
            <a:r>
              <a:rPr lang="tr-TR" dirty="0" smtClean="0">
                <a:latin typeface="Arial" charset="0"/>
              </a:rPr>
              <a:t> </a:t>
            </a:r>
            <a:r>
              <a:rPr lang="tr-TR" dirty="0" err="1" smtClean="0">
                <a:latin typeface="Arial" charset="0"/>
              </a:rPr>
              <a:t>substratları</a:t>
            </a:r>
            <a:r>
              <a:rPr lang="tr-TR" dirty="0" smtClean="0">
                <a:latin typeface="Arial" charset="0"/>
              </a:rPr>
              <a:t> doğru konumda tutar ve oluşan zayıf etkileşmeler ile enzim </a:t>
            </a:r>
            <a:r>
              <a:rPr lang="tr-TR" dirty="0" err="1" smtClean="0">
                <a:latin typeface="Arial" charset="0"/>
              </a:rPr>
              <a:t>konformasyonunda</a:t>
            </a:r>
            <a:r>
              <a:rPr lang="tr-TR" dirty="0" smtClean="0">
                <a:latin typeface="Arial" charset="0"/>
              </a:rPr>
              <a:t> değişimler meydana gelir (</a:t>
            </a:r>
            <a:r>
              <a:rPr lang="tr-TR" b="1" dirty="0" smtClean="0">
                <a:latin typeface="Arial" charset="0"/>
              </a:rPr>
              <a:t>etkileşimli uyum)</a:t>
            </a:r>
            <a:r>
              <a:rPr lang="tr-TR" dirty="0" smtClean="0">
                <a:latin typeface="Arial" charset="0"/>
              </a:rPr>
              <a:t>. </a:t>
            </a:r>
            <a:endParaRPr lang="en-US" dirty="0" smtClean="0">
              <a:latin typeface="Arial" charset="0"/>
            </a:endParaRPr>
          </a:p>
        </p:txBody>
      </p:sp>
      <p:sp>
        <p:nvSpPr>
          <p:cNvPr id="24582" name="Line 4"/>
          <p:cNvSpPr>
            <a:spLocks noChangeShapeType="1"/>
          </p:cNvSpPr>
          <p:nvPr/>
        </p:nvSpPr>
        <p:spPr bwMode="auto">
          <a:xfrm>
            <a:off x="304800" y="990600"/>
            <a:ext cx="8534400" cy="0"/>
          </a:xfrm>
          <a:prstGeom prst="line">
            <a:avLst/>
          </a:prstGeom>
          <a:noFill/>
          <a:ln w="57150" cmpd="thinThick">
            <a:solidFill>
              <a:srgbClr val="2FB0DC"/>
            </a:solidFill>
            <a:round/>
            <a:headEnd/>
            <a:tailEnd/>
          </a:ln>
        </p:spPr>
        <p:txBody>
          <a:bodyPr/>
          <a:lstStyle/>
          <a:p>
            <a:endParaRPr lang="tr-TR"/>
          </a:p>
        </p:txBody>
      </p:sp>
      <p:sp>
        <p:nvSpPr>
          <p:cNvPr id="5" name="4 Metin kutusu"/>
          <p:cNvSpPr txBox="1"/>
          <p:nvPr/>
        </p:nvSpPr>
        <p:spPr>
          <a:xfrm>
            <a:off x="1295400" y="1981200"/>
            <a:ext cx="6553200" cy="1938992"/>
          </a:xfrm>
          <a:prstGeom prst="rect">
            <a:avLst/>
          </a:prstGeom>
          <a:solidFill>
            <a:schemeClr val="bg1"/>
          </a:solidFill>
        </p:spPr>
        <p:txBody>
          <a:bodyPr wrap="square" rtlCol="0">
            <a:spAutoFit/>
          </a:bodyPr>
          <a:lstStyle/>
          <a:p>
            <a:r>
              <a:rPr lang="tr-TR" sz="4000" b="1" dirty="0" err="1" smtClean="0">
                <a:solidFill>
                  <a:srgbClr val="FF0000"/>
                </a:solidFill>
                <a:latin typeface="+mj-lt"/>
              </a:rPr>
              <a:t>Demekki</a:t>
            </a:r>
            <a:r>
              <a:rPr lang="tr-TR" sz="4000" b="1" dirty="0" smtClean="0">
                <a:solidFill>
                  <a:srgbClr val="FF0000"/>
                </a:solidFill>
                <a:latin typeface="+mj-lt"/>
              </a:rPr>
              <a:t> neden enzimler katalizi bu kadar hızlandırabiliyorlar??</a:t>
            </a:r>
            <a:endParaRPr lang="tr-TR" sz="4000" b="1" dirty="0">
              <a:solidFill>
                <a:srgbClr val="FF0000"/>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checkerboard(across)">
                                      <p:cBhvr>
                                        <p:cTn id="7" dur="500"/>
                                        <p:tgtEl>
                                          <p:spTgt spid="245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4580">
                                            <p:txEl>
                                              <p:pRg st="1" end="1"/>
                                            </p:txEl>
                                          </p:spTgt>
                                        </p:tgtEl>
                                        <p:attrNameLst>
                                          <p:attrName>style.visibility</p:attrName>
                                        </p:attrNameLst>
                                      </p:cBhvr>
                                      <p:to>
                                        <p:strVal val="visible"/>
                                      </p:to>
                                    </p:set>
                                    <p:animEffect transition="in" filter="checkerboard(across)">
                                      <p:cBhvr>
                                        <p:cTn id="12" dur="500"/>
                                        <p:tgtEl>
                                          <p:spTgt spid="245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4580">
                                            <p:txEl>
                                              <p:pRg st="2" end="2"/>
                                            </p:txEl>
                                          </p:spTgt>
                                        </p:tgtEl>
                                        <p:attrNameLst>
                                          <p:attrName>style.visibility</p:attrName>
                                        </p:attrNameLst>
                                      </p:cBhvr>
                                      <p:to>
                                        <p:strVal val="visible"/>
                                      </p:to>
                                    </p:set>
                                    <p:animEffect transition="in" filter="checkerboard(across)">
                                      <p:cBhvr>
                                        <p:cTn id="17" dur="500"/>
                                        <p:tgtEl>
                                          <p:spTgt spid="245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mph" presetSubtype="0" grpId="0" nodeType="clickEffect">
                                  <p:stCondLst>
                                    <p:cond delay="0"/>
                                  </p:stCondLst>
                                  <p:childTnLst>
                                    <p:set>
                                      <p:cBhvr rctx="PPT">
                                        <p:cTn id="21" dur="indefinite"/>
                                        <p:tgtEl>
                                          <p:spTgt spid="24580">
                                            <p:txEl>
                                              <p:pRg st="0" end="0"/>
                                            </p:txEl>
                                          </p:spTgt>
                                        </p:tgtEl>
                                        <p:attrNameLst>
                                          <p:attrName>style.opacity</p:attrName>
                                        </p:attrNameLst>
                                      </p:cBhvr>
                                      <p:to>
                                        <p:strVal val="0.5"/>
                                      </p:to>
                                    </p:set>
                                    <p:animEffect filter="image" prLst="opacity: 0.5">
                                      <p:cBhvr rctx="IE">
                                        <p:cTn id="22" dur="indefinite"/>
                                        <p:tgtEl>
                                          <p:spTgt spid="2458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grpId="0" nodeType="clickEffect">
                                  <p:stCondLst>
                                    <p:cond delay="0"/>
                                  </p:stCondLst>
                                  <p:childTnLst>
                                    <p:set>
                                      <p:cBhvr rctx="PPT">
                                        <p:cTn id="26" dur="indefinite"/>
                                        <p:tgtEl>
                                          <p:spTgt spid="24580">
                                            <p:txEl>
                                              <p:pRg st="1" end="1"/>
                                            </p:txEl>
                                          </p:spTgt>
                                        </p:tgtEl>
                                        <p:attrNameLst>
                                          <p:attrName>style.opacity</p:attrName>
                                        </p:attrNameLst>
                                      </p:cBhvr>
                                      <p:to>
                                        <p:strVal val="0.5"/>
                                      </p:to>
                                    </p:set>
                                    <p:animEffect filter="image" prLst="opacity: 0.5">
                                      <p:cBhvr rctx="IE">
                                        <p:cTn id="27" dur="indefinite"/>
                                        <p:tgtEl>
                                          <p:spTgt spid="2458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mph" presetSubtype="0" grpId="0" nodeType="clickEffect">
                                  <p:stCondLst>
                                    <p:cond delay="0"/>
                                  </p:stCondLst>
                                  <p:childTnLst>
                                    <p:set>
                                      <p:cBhvr rctx="PPT">
                                        <p:cTn id="31" dur="indefinite"/>
                                        <p:tgtEl>
                                          <p:spTgt spid="24580">
                                            <p:txEl>
                                              <p:pRg st="2" end="2"/>
                                            </p:txEl>
                                          </p:spTgt>
                                        </p:tgtEl>
                                        <p:attrNameLst>
                                          <p:attrName>style.opacity</p:attrName>
                                        </p:attrNameLst>
                                      </p:cBhvr>
                                      <p:to>
                                        <p:strVal val="0.5"/>
                                      </p:to>
                                    </p:set>
                                    <p:animEffect filter="image" prLst="opacity: 0.5">
                                      <p:cBhvr rctx="IE">
                                        <p:cTn id="32" dur="indefinite"/>
                                        <p:tgtEl>
                                          <p:spTgt spid="2458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heckerboard(across)">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304800"/>
            <a:ext cx="7772400" cy="1143000"/>
          </a:xfrm>
        </p:spPr>
        <p:txBody>
          <a:bodyPr/>
          <a:lstStyle/>
          <a:p>
            <a:pPr eaLnBrk="1" hangingPunct="1"/>
            <a:r>
              <a:rPr lang="tr-TR" dirty="0" smtClean="0">
                <a:solidFill>
                  <a:srgbClr val="2FB0DC"/>
                </a:solidFill>
              </a:rPr>
              <a:t>Geçiş Halinin Katalize Olan Etkisi</a:t>
            </a:r>
            <a:endParaRPr lang="en-US" dirty="0" smtClean="0">
              <a:solidFill>
                <a:srgbClr val="2FB0DC"/>
              </a:solidFill>
            </a:endParaRPr>
          </a:p>
        </p:txBody>
      </p:sp>
      <p:sp>
        <p:nvSpPr>
          <p:cNvPr id="50179" name="Rectangle 3"/>
          <p:cNvSpPr>
            <a:spLocks noGrp="1" noChangeArrowheads="1"/>
          </p:cNvSpPr>
          <p:nvPr>
            <p:ph type="body" idx="1"/>
          </p:nvPr>
        </p:nvSpPr>
        <p:spPr>
          <a:xfrm>
            <a:off x="0" y="609600"/>
            <a:ext cx="8991600" cy="4114800"/>
          </a:xfrm>
        </p:spPr>
        <p:txBody>
          <a:bodyPr/>
          <a:lstStyle/>
          <a:p>
            <a:pPr lvl="1" eaLnBrk="1" hangingPunct="1">
              <a:buNone/>
            </a:pPr>
            <a:r>
              <a:rPr lang="tr-TR" sz="2400" dirty="0" smtClean="0">
                <a:latin typeface="Arial" charset="0"/>
              </a:rPr>
              <a:t>Kataliz, </a:t>
            </a:r>
            <a:r>
              <a:rPr lang="tr-TR" sz="2400" dirty="0" err="1" smtClean="0">
                <a:latin typeface="Arial" charset="0"/>
              </a:rPr>
              <a:t>substrat</a:t>
            </a:r>
            <a:r>
              <a:rPr lang="tr-TR" sz="2400" dirty="0" smtClean="0">
                <a:latin typeface="Arial" charset="0"/>
              </a:rPr>
              <a:t> ve enzim arasında geçici </a:t>
            </a:r>
            <a:r>
              <a:rPr lang="tr-TR" sz="2400" dirty="0" err="1" smtClean="0">
                <a:latin typeface="Arial" charset="0"/>
              </a:rPr>
              <a:t>kovalent</a:t>
            </a:r>
            <a:r>
              <a:rPr lang="tr-TR" sz="2400" dirty="0" smtClean="0">
                <a:latin typeface="Arial" charset="0"/>
              </a:rPr>
              <a:t> etkileşimleri veya enzimden </a:t>
            </a:r>
            <a:r>
              <a:rPr lang="tr-TR" sz="2400" dirty="0" err="1" smtClean="0">
                <a:latin typeface="Arial" charset="0"/>
              </a:rPr>
              <a:t>substrata</a:t>
            </a:r>
            <a:r>
              <a:rPr lang="tr-TR" sz="2400" dirty="0" smtClean="0">
                <a:latin typeface="Arial" charset="0"/>
              </a:rPr>
              <a:t> grup aktarımlarını içeren düşük enerjili tepkime yoludur</a:t>
            </a:r>
            <a:r>
              <a:rPr lang="tr-TR" dirty="0" smtClean="0">
                <a:latin typeface="Arial" charset="0"/>
              </a:rPr>
              <a:t>.</a:t>
            </a:r>
          </a:p>
          <a:p>
            <a:pPr lvl="1" eaLnBrk="1" hangingPunct="1"/>
            <a:r>
              <a:rPr lang="tr-TR" dirty="0" smtClean="0">
                <a:solidFill>
                  <a:srgbClr val="0066FF"/>
                </a:solidFill>
                <a:latin typeface="Arial" charset="0"/>
              </a:rPr>
              <a:t>Asit</a:t>
            </a:r>
            <a:r>
              <a:rPr lang="en-US" dirty="0" smtClean="0">
                <a:solidFill>
                  <a:srgbClr val="0066FF"/>
                </a:solidFill>
                <a:latin typeface="Arial" charset="0"/>
              </a:rPr>
              <a:t>-</a:t>
            </a:r>
            <a:r>
              <a:rPr lang="en-US" dirty="0" err="1" smtClean="0">
                <a:solidFill>
                  <a:srgbClr val="0066FF"/>
                </a:solidFill>
                <a:latin typeface="Arial" charset="0"/>
              </a:rPr>
              <a:t>ba</a:t>
            </a:r>
            <a:r>
              <a:rPr lang="tr-TR" dirty="0" smtClean="0">
                <a:solidFill>
                  <a:srgbClr val="0066FF"/>
                </a:solidFill>
                <a:latin typeface="Arial" charset="0"/>
              </a:rPr>
              <a:t>z</a:t>
            </a:r>
            <a:r>
              <a:rPr lang="en-US" dirty="0" smtClean="0">
                <a:solidFill>
                  <a:srgbClr val="0066FF"/>
                </a:solidFill>
                <a:latin typeface="Arial" charset="0"/>
              </a:rPr>
              <a:t> </a:t>
            </a:r>
            <a:r>
              <a:rPr lang="tr-TR" dirty="0" smtClean="0">
                <a:solidFill>
                  <a:srgbClr val="0066FF"/>
                </a:solidFill>
                <a:latin typeface="Arial" charset="0"/>
              </a:rPr>
              <a:t>k</a:t>
            </a:r>
            <a:r>
              <a:rPr lang="en-US" dirty="0" err="1" smtClean="0">
                <a:solidFill>
                  <a:srgbClr val="0066FF"/>
                </a:solidFill>
                <a:latin typeface="Arial" charset="0"/>
              </a:rPr>
              <a:t>atal</a:t>
            </a:r>
            <a:r>
              <a:rPr lang="tr-TR" dirty="0" smtClean="0">
                <a:solidFill>
                  <a:srgbClr val="0066FF"/>
                </a:solidFill>
                <a:latin typeface="Arial" charset="0"/>
              </a:rPr>
              <a:t>izi</a:t>
            </a:r>
            <a:r>
              <a:rPr lang="en-US" dirty="0" smtClean="0">
                <a:latin typeface="Arial" charset="0"/>
              </a:rPr>
              <a:t>: </a:t>
            </a:r>
            <a:endParaRPr lang="tr-TR" dirty="0" smtClean="0">
              <a:latin typeface="Arial" charset="0"/>
            </a:endParaRPr>
          </a:p>
          <a:p>
            <a:pPr lvl="2" eaLnBrk="1" hangingPunct="1"/>
            <a:r>
              <a:rPr lang="tr-TR" sz="2000" dirty="0" smtClean="0">
                <a:latin typeface="Arial" charset="0"/>
              </a:rPr>
              <a:t>enzimlerin iyonlaşabilen grupları vardır, p</a:t>
            </a:r>
            <a:r>
              <a:rPr lang="en-US" sz="2000" dirty="0" err="1" smtClean="0">
                <a:latin typeface="Arial" charset="0"/>
              </a:rPr>
              <a:t>roton</a:t>
            </a:r>
            <a:r>
              <a:rPr lang="tr-TR" sz="2000" dirty="0" smtClean="0">
                <a:latin typeface="Arial" charset="0"/>
              </a:rPr>
              <a:t> alıp verilir </a:t>
            </a:r>
          </a:p>
          <a:p>
            <a:pPr lvl="2" eaLnBrk="1" hangingPunct="1"/>
            <a:r>
              <a:rPr lang="tr-TR" sz="2000" dirty="0" smtClean="0">
                <a:latin typeface="Arial" charset="0"/>
              </a:rPr>
              <a:t>örn: amit ya da ester hidrolizi</a:t>
            </a:r>
          </a:p>
          <a:p>
            <a:pPr lvl="2" eaLnBrk="1" hangingPunct="1"/>
            <a:r>
              <a:rPr lang="tr-TR" sz="2000" dirty="0" smtClean="0">
                <a:latin typeface="Arial" charset="0"/>
              </a:rPr>
              <a:t>Bu sayede </a:t>
            </a:r>
            <a:r>
              <a:rPr lang="tr-TR" sz="2000" dirty="0" err="1" smtClean="0">
                <a:latin typeface="Arial" charset="0"/>
              </a:rPr>
              <a:t>pH’ın</a:t>
            </a:r>
            <a:r>
              <a:rPr lang="tr-TR" sz="2000" dirty="0" smtClean="0">
                <a:latin typeface="Arial" charset="0"/>
              </a:rPr>
              <a:t> </a:t>
            </a:r>
            <a:r>
              <a:rPr lang="tr-TR" sz="2000" dirty="0" err="1" smtClean="0">
                <a:latin typeface="Arial" charset="0"/>
              </a:rPr>
              <a:t>enzimatik</a:t>
            </a:r>
            <a:r>
              <a:rPr lang="tr-TR" sz="2000" dirty="0" smtClean="0">
                <a:latin typeface="Arial" charset="0"/>
              </a:rPr>
              <a:t> tepkimeler için önemi ortaya çıkar.</a:t>
            </a:r>
            <a:endParaRPr lang="en-US" sz="2000" dirty="0" smtClean="0">
              <a:latin typeface="Arial" charset="0"/>
            </a:endParaRPr>
          </a:p>
          <a:p>
            <a:pPr lvl="1" eaLnBrk="1" hangingPunct="1">
              <a:buClr>
                <a:srgbClr val="0066FF"/>
              </a:buClr>
            </a:pPr>
            <a:r>
              <a:rPr lang="tr-TR" dirty="0" smtClean="0">
                <a:solidFill>
                  <a:srgbClr val="0066FF"/>
                </a:solidFill>
                <a:latin typeface="Arial" charset="0"/>
              </a:rPr>
              <a:t>K</a:t>
            </a:r>
            <a:r>
              <a:rPr lang="en-US" dirty="0" err="1" smtClean="0">
                <a:solidFill>
                  <a:srgbClr val="0066FF"/>
                </a:solidFill>
                <a:latin typeface="Arial" charset="0"/>
              </a:rPr>
              <a:t>ovalent</a:t>
            </a:r>
            <a:r>
              <a:rPr lang="en-US" dirty="0" smtClean="0">
                <a:solidFill>
                  <a:srgbClr val="0066FF"/>
                </a:solidFill>
                <a:latin typeface="Arial" charset="0"/>
              </a:rPr>
              <a:t> </a:t>
            </a:r>
            <a:r>
              <a:rPr lang="tr-TR" dirty="0" smtClean="0">
                <a:solidFill>
                  <a:srgbClr val="0066FF"/>
                </a:solidFill>
                <a:latin typeface="Arial" charset="0"/>
              </a:rPr>
              <a:t>k</a:t>
            </a:r>
            <a:r>
              <a:rPr lang="en-US" dirty="0" err="1" smtClean="0">
                <a:solidFill>
                  <a:srgbClr val="0066FF"/>
                </a:solidFill>
                <a:latin typeface="Arial" charset="0"/>
              </a:rPr>
              <a:t>atal</a:t>
            </a:r>
            <a:r>
              <a:rPr lang="tr-TR" dirty="0" smtClean="0">
                <a:solidFill>
                  <a:srgbClr val="0066FF"/>
                </a:solidFill>
                <a:latin typeface="Arial" charset="0"/>
              </a:rPr>
              <a:t>iz</a:t>
            </a:r>
            <a:r>
              <a:rPr lang="en-US" dirty="0" smtClean="0">
                <a:latin typeface="Arial" charset="0"/>
              </a:rPr>
              <a:t>: </a:t>
            </a:r>
            <a:endParaRPr lang="tr-TR" dirty="0" smtClean="0">
              <a:latin typeface="Arial" charset="0"/>
            </a:endParaRPr>
          </a:p>
          <a:p>
            <a:pPr lvl="2" eaLnBrk="1" hangingPunct="1">
              <a:buClr>
                <a:srgbClr val="0066FF"/>
              </a:buClr>
            </a:pPr>
            <a:r>
              <a:rPr lang="tr-TR" sz="2000" dirty="0" smtClean="0">
                <a:latin typeface="Arial" charset="0"/>
              </a:rPr>
              <a:t>tepkime yolunu değiştirir.</a:t>
            </a:r>
          </a:p>
          <a:p>
            <a:pPr lvl="2" eaLnBrk="1" hangingPunct="1">
              <a:buClr>
                <a:srgbClr val="0066FF"/>
              </a:buClr>
            </a:pPr>
            <a:r>
              <a:rPr lang="tr-TR" sz="2000" dirty="0" smtClean="0">
                <a:latin typeface="Arial" charset="0"/>
              </a:rPr>
              <a:t>Geçici </a:t>
            </a:r>
            <a:r>
              <a:rPr lang="tr-TR" sz="2000" dirty="0" err="1" smtClean="0">
                <a:latin typeface="Arial" charset="0"/>
              </a:rPr>
              <a:t>kovalent</a:t>
            </a:r>
            <a:r>
              <a:rPr lang="tr-TR" sz="2000" dirty="0" smtClean="0">
                <a:latin typeface="Arial" charset="0"/>
              </a:rPr>
              <a:t> bağ kurulur </a:t>
            </a:r>
            <a:r>
              <a:rPr lang="tr-TR" sz="2000" dirty="0" err="1" smtClean="0">
                <a:latin typeface="Arial" charset="0"/>
              </a:rPr>
              <a:t>subsrat</a:t>
            </a:r>
            <a:r>
              <a:rPr lang="tr-TR" sz="2000" dirty="0" smtClean="0">
                <a:latin typeface="Arial" charset="0"/>
              </a:rPr>
              <a:t> ve enzim arasında</a:t>
            </a:r>
          </a:p>
          <a:p>
            <a:pPr lvl="2" eaLnBrk="1" hangingPunct="1">
              <a:buClr>
                <a:srgbClr val="0066FF"/>
              </a:buClr>
            </a:pPr>
            <a:r>
              <a:rPr lang="tr-TR" sz="2000" dirty="0" smtClean="0">
                <a:latin typeface="Arial" charset="0"/>
              </a:rPr>
              <a:t>örn: </a:t>
            </a:r>
            <a:r>
              <a:rPr lang="tr-TR" sz="2000" dirty="0" err="1" smtClean="0">
                <a:latin typeface="Arial" charset="0"/>
              </a:rPr>
              <a:t>proteaz</a:t>
            </a:r>
            <a:r>
              <a:rPr lang="tr-TR" sz="2000" dirty="0" smtClean="0">
                <a:latin typeface="Arial" charset="0"/>
              </a:rPr>
              <a:t>, </a:t>
            </a:r>
            <a:r>
              <a:rPr lang="tr-TR" sz="2000" dirty="0" err="1" smtClean="0">
                <a:latin typeface="Arial" charset="0"/>
              </a:rPr>
              <a:t>aldehid</a:t>
            </a:r>
            <a:r>
              <a:rPr lang="tr-TR" sz="2000" dirty="0" smtClean="0">
                <a:latin typeface="Arial" charset="0"/>
              </a:rPr>
              <a:t> </a:t>
            </a:r>
            <a:r>
              <a:rPr lang="tr-TR" sz="2000" dirty="0" err="1" smtClean="0">
                <a:latin typeface="Arial" charset="0"/>
              </a:rPr>
              <a:t>dihidrojenez</a:t>
            </a:r>
            <a:r>
              <a:rPr lang="tr-TR" sz="2000" dirty="0" smtClean="0">
                <a:latin typeface="Arial" charset="0"/>
              </a:rPr>
              <a:t>, </a:t>
            </a:r>
            <a:r>
              <a:rPr lang="tr-TR" sz="2000" dirty="0" err="1" smtClean="0">
                <a:latin typeface="Arial" charset="0"/>
              </a:rPr>
              <a:t>aldolaz</a:t>
            </a:r>
            <a:r>
              <a:rPr lang="tr-TR" sz="2000" dirty="0" smtClean="0">
                <a:latin typeface="Arial" charset="0"/>
              </a:rPr>
              <a:t>, </a:t>
            </a:r>
            <a:r>
              <a:rPr lang="tr-TR" sz="2000" dirty="0" err="1" smtClean="0">
                <a:latin typeface="Arial" charset="0"/>
              </a:rPr>
              <a:t>dehalojenaz</a:t>
            </a:r>
            <a:endParaRPr lang="en-US" sz="2000" dirty="0" smtClean="0">
              <a:latin typeface="Arial" charset="0"/>
            </a:endParaRPr>
          </a:p>
          <a:p>
            <a:pPr lvl="1" eaLnBrk="1" hangingPunct="1"/>
            <a:r>
              <a:rPr lang="tr-TR" dirty="0" smtClean="0">
                <a:solidFill>
                  <a:srgbClr val="0066FF"/>
                </a:solidFill>
                <a:latin typeface="Arial" charset="0"/>
              </a:rPr>
              <a:t>M</a:t>
            </a:r>
            <a:r>
              <a:rPr lang="en-US" dirty="0" err="1" smtClean="0">
                <a:solidFill>
                  <a:srgbClr val="0066FF"/>
                </a:solidFill>
                <a:latin typeface="Arial" charset="0"/>
              </a:rPr>
              <a:t>etal</a:t>
            </a:r>
            <a:r>
              <a:rPr lang="en-US" dirty="0" smtClean="0">
                <a:solidFill>
                  <a:srgbClr val="0066FF"/>
                </a:solidFill>
                <a:latin typeface="Arial" charset="0"/>
              </a:rPr>
              <a:t> </a:t>
            </a:r>
            <a:r>
              <a:rPr lang="en-US" dirty="0" err="1" smtClean="0">
                <a:solidFill>
                  <a:srgbClr val="0066FF"/>
                </a:solidFill>
                <a:latin typeface="Arial" charset="0"/>
              </a:rPr>
              <a:t>i</a:t>
            </a:r>
            <a:r>
              <a:rPr lang="tr-TR" dirty="0" smtClean="0">
                <a:solidFill>
                  <a:srgbClr val="0066FF"/>
                </a:solidFill>
                <a:latin typeface="Arial" charset="0"/>
              </a:rPr>
              <a:t>y</a:t>
            </a:r>
            <a:r>
              <a:rPr lang="en-US" dirty="0" smtClean="0">
                <a:solidFill>
                  <a:srgbClr val="0066FF"/>
                </a:solidFill>
                <a:latin typeface="Arial" charset="0"/>
              </a:rPr>
              <a:t>on </a:t>
            </a:r>
            <a:r>
              <a:rPr lang="tr-TR" dirty="0" smtClean="0">
                <a:solidFill>
                  <a:srgbClr val="0066FF"/>
                </a:solidFill>
                <a:latin typeface="Arial" charset="0"/>
              </a:rPr>
              <a:t>k</a:t>
            </a:r>
            <a:r>
              <a:rPr lang="en-US" dirty="0" err="1" smtClean="0">
                <a:solidFill>
                  <a:srgbClr val="0066FF"/>
                </a:solidFill>
                <a:latin typeface="Arial" charset="0"/>
              </a:rPr>
              <a:t>atal</a:t>
            </a:r>
            <a:r>
              <a:rPr lang="tr-TR" dirty="0" smtClean="0">
                <a:solidFill>
                  <a:srgbClr val="0066FF"/>
                </a:solidFill>
                <a:latin typeface="Arial" charset="0"/>
              </a:rPr>
              <a:t>izi</a:t>
            </a:r>
            <a:r>
              <a:rPr lang="en-US" dirty="0" smtClean="0">
                <a:latin typeface="Arial" charset="0"/>
              </a:rPr>
              <a:t>: </a:t>
            </a:r>
            <a:endParaRPr lang="tr-TR" dirty="0" smtClean="0">
              <a:latin typeface="Arial" charset="0"/>
            </a:endParaRPr>
          </a:p>
          <a:p>
            <a:pPr lvl="2" eaLnBrk="1" hangingPunct="1"/>
            <a:r>
              <a:rPr lang="tr-TR" sz="2000" dirty="0" smtClean="0">
                <a:latin typeface="Arial" charset="0"/>
              </a:rPr>
              <a:t>Enzime bağlı </a:t>
            </a:r>
            <a:r>
              <a:rPr lang="tr-TR" sz="2000" dirty="0" err="1" smtClean="0">
                <a:latin typeface="Arial" charset="0"/>
              </a:rPr>
              <a:t>metallle</a:t>
            </a:r>
            <a:r>
              <a:rPr lang="tr-TR" sz="2000" dirty="0" smtClean="0">
                <a:latin typeface="Arial" charset="0"/>
              </a:rPr>
              <a:t> </a:t>
            </a:r>
            <a:r>
              <a:rPr lang="tr-TR" sz="2000" dirty="0" err="1" smtClean="0">
                <a:latin typeface="Arial" charset="0"/>
              </a:rPr>
              <a:t>substrat</a:t>
            </a:r>
            <a:r>
              <a:rPr lang="tr-TR" sz="2000" dirty="0" smtClean="0">
                <a:latin typeface="Arial" charset="0"/>
              </a:rPr>
              <a:t> arasındaki iyonik etkileşimler tepkime için </a:t>
            </a:r>
            <a:r>
              <a:rPr lang="tr-TR" sz="2000" dirty="0" err="1" smtClean="0">
                <a:latin typeface="Arial" charset="0"/>
              </a:rPr>
              <a:t>substratın</a:t>
            </a:r>
            <a:r>
              <a:rPr lang="tr-TR" sz="2000" dirty="0" smtClean="0">
                <a:latin typeface="Arial" charset="0"/>
              </a:rPr>
              <a:t> ayarlanmasına veya tepkimenin geçiş halindeki yüklerin kararlı kılınmasına yardım eder.</a:t>
            </a:r>
          </a:p>
          <a:p>
            <a:pPr lvl="2" eaLnBrk="1" hangingPunct="1"/>
            <a:r>
              <a:rPr lang="tr-TR" sz="2000" dirty="0" smtClean="0">
                <a:latin typeface="Arial" charset="0"/>
              </a:rPr>
              <a:t>r</a:t>
            </a:r>
            <a:r>
              <a:rPr lang="en-US" sz="2000" dirty="0" err="1" smtClean="0">
                <a:latin typeface="Arial" charset="0"/>
              </a:rPr>
              <a:t>edo</a:t>
            </a:r>
            <a:r>
              <a:rPr lang="tr-TR" sz="2000" dirty="0" err="1" smtClean="0">
                <a:latin typeface="Arial" charset="0"/>
              </a:rPr>
              <a:t>ks</a:t>
            </a:r>
            <a:r>
              <a:rPr lang="en-US" sz="2000" dirty="0" smtClean="0">
                <a:latin typeface="Arial" charset="0"/>
              </a:rPr>
              <a:t> </a:t>
            </a:r>
            <a:r>
              <a:rPr lang="tr-TR" sz="2000" dirty="0" smtClean="0">
                <a:latin typeface="Arial" charset="0"/>
              </a:rPr>
              <a:t>k</a:t>
            </a:r>
            <a:r>
              <a:rPr lang="en-US" sz="2000" dirty="0" err="1" smtClean="0">
                <a:latin typeface="Arial" charset="0"/>
              </a:rPr>
              <a:t>ofa</a:t>
            </a:r>
            <a:r>
              <a:rPr lang="tr-TR" sz="2000" dirty="0" smtClean="0">
                <a:latin typeface="Arial" charset="0"/>
              </a:rPr>
              <a:t>k</a:t>
            </a:r>
            <a:r>
              <a:rPr lang="en-US" sz="2000" dirty="0" smtClean="0">
                <a:latin typeface="Arial" charset="0"/>
              </a:rPr>
              <a:t>t</a:t>
            </a:r>
            <a:r>
              <a:rPr lang="tr-TR" sz="2000" dirty="0" smtClean="0">
                <a:latin typeface="Arial" charset="0"/>
              </a:rPr>
              <a:t>ö</a:t>
            </a:r>
            <a:r>
              <a:rPr lang="en-US" sz="2000" dirty="0" smtClean="0">
                <a:latin typeface="Arial" charset="0"/>
              </a:rPr>
              <a:t>r</a:t>
            </a:r>
            <a:r>
              <a:rPr lang="tr-TR" sz="2000" dirty="0" err="1" smtClean="0">
                <a:latin typeface="Arial" charset="0"/>
              </a:rPr>
              <a:t>leri</a:t>
            </a:r>
            <a:r>
              <a:rPr lang="tr-TR" sz="2000" dirty="0" smtClean="0">
                <a:latin typeface="Arial" charset="0"/>
              </a:rPr>
              <a:t> kullanılır</a:t>
            </a:r>
            <a:endParaRPr lang="en-US" sz="2000" dirty="0" smtClean="0">
              <a:latin typeface="Arial" charset="0"/>
            </a:endParaRPr>
          </a:p>
        </p:txBody>
      </p:sp>
      <p:sp>
        <p:nvSpPr>
          <p:cNvPr id="50180" name="Line 4"/>
          <p:cNvSpPr>
            <a:spLocks noChangeShapeType="1"/>
          </p:cNvSpPr>
          <p:nvPr/>
        </p:nvSpPr>
        <p:spPr bwMode="auto">
          <a:xfrm>
            <a:off x="304800" y="609600"/>
            <a:ext cx="8534400" cy="0"/>
          </a:xfrm>
          <a:prstGeom prst="line">
            <a:avLst/>
          </a:prstGeom>
          <a:noFill/>
          <a:ln w="57150" cmpd="thinThick">
            <a:solidFill>
              <a:srgbClr val="2FB0DC"/>
            </a:solidFill>
            <a:round/>
            <a:headEnd/>
            <a:tailEnd/>
          </a:ln>
        </p:spPr>
        <p:txBody>
          <a:bodyPr/>
          <a:lstStyle/>
          <a:p>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81000" y="152400"/>
            <a:ext cx="8153400" cy="1295400"/>
          </a:xfrm>
        </p:spPr>
        <p:txBody>
          <a:bodyPr/>
          <a:lstStyle/>
          <a:p>
            <a:pPr eaLnBrk="1" hangingPunct="1"/>
            <a:r>
              <a:rPr lang="en-US" dirty="0" err="1" smtClean="0">
                <a:solidFill>
                  <a:srgbClr val="2FB0DC"/>
                </a:solidFill>
              </a:rPr>
              <a:t>Enz</a:t>
            </a:r>
            <a:r>
              <a:rPr lang="tr-TR" dirty="0" smtClean="0">
                <a:solidFill>
                  <a:srgbClr val="2FB0DC"/>
                </a:solidFill>
              </a:rPr>
              <a:t>im</a:t>
            </a:r>
            <a:r>
              <a:rPr lang="en-US" dirty="0" smtClean="0">
                <a:solidFill>
                  <a:srgbClr val="2FB0DC"/>
                </a:solidFill>
              </a:rPr>
              <a:t> </a:t>
            </a:r>
            <a:r>
              <a:rPr lang="en-US" dirty="0" err="1" smtClean="0">
                <a:solidFill>
                  <a:srgbClr val="2FB0DC"/>
                </a:solidFill>
              </a:rPr>
              <a:t>Kineti</a:t>
            </a:r>
            <a:r>
              <a:rPr lang="tr-TR" dirty="0" err="1" smtClean="0">
                <a:solidFill>
                  <a:srgbClr val="2FB0DC"/>
                </a:solidFill>
              </a:rPr>
              <a:t>ği</a:t>
            </a:r>
            <a:endParaRPr lang="en-US" dirty="0" smtClean="0">
              <a:solidFill>
                <a:srgbClr val="2FB0DC"/>
              </a:solidFill>
            </a:endParaRPr>
          </a:p>
        </p:txBody>
      </p:sp>
      <p:sp>
        <p:nvSpPr>
          <p:cNvPr id="105475" name="Rectangle 3"/>
          <p:cNvSpPr>
            <a:spLocks noGrp="1" noChangeArrowheads="1"/>
          </p:cNvSpPr>
          <p:nvPr>
            <p:ph type="body" idx="1"/>
          </p:nvPr>
        </p:nvSpPr>
        <p:spPr>
          <a:xfrm>
            <a:off x="457200" y="1524000"/>
            <a:ext cx="8153400" cy="4114800"/>
          </a:xfrm>
        </p:spPr>
        <p:txBody>
          <a:bodyPr/>
          <a:lstStyle/>
          <a:p>
            <a:pPr eaLnBrk="1" hangingPunct="1"/>
            <a:r>
              <a:rPr lang="tr-TR" sz="2800" dirty="0" smtClean="0">
                <a:latin typeface="Arial" charset="0"/>
              </a:rPr>
              <a:t>Tepkimenin hızını ve deneysel parametrelerdeki değişmelere karşı verdiği cevaplardaki değişimleri belirlemektir.</a:t>
            </a:r>
          </a:p>
          <a:p>
            <a:pPr eaLnBrk="1" hangingPunct="1"/>
            <a:r>
              <a:rPr lang="tr-TR" sz="2800" dirty="0" smtClean="0">
                <a:latin typeface="Arial" charset="0"/>
              </a:rPr>
              <a:t>Tepkimenin hızına etki eden parametreler:</a:t>
            </a:r>
          </a:p>
          <a:p>
            <a:pPr lvl="1" eaLnBrk="1" hangingPunct="1"/>
            <a:r>
              <a:rPr lang="en-US" dirty="0" err="1" smtClean="0">
                <a:latin typeface="Arial" charset="0"/>
              </a:rPr>
              <a:t>Enz</a:t>
            </a:r>
            <a:r>
              <a:rPr lang="tr-TR" dirty="0" smtClean="0">
                <a:latin typeface="Arial" charset="0"/>
              </a:rPr>
              <a:t>im</a:t>
            </a:r>
            <a:endParaRPr lang="en-US" dirty="0" smtClean="0">
              <a:latin typeface="Arial" charset="0"/>
            </a:endParaRPr>
          </a:p>
          <a:p>
            <a:pPr lvl="1" eaLnBrk="1" hangingPunct="1"/>
            <a:r>
              <a:rPr lang="en-US" dirty="0" err="1" smtClean="0">
                <a:latin typeface="Arial" charset="0"/>
              </a:rPr>
              <a:t>Substrat</a:t>
            </a:r>
            <a:endParaRPr lang="tr-TR" dirty="0" smtClean="0">
              <a:latin typeface="Arial" charset="0"/>
            </a:endParaRPr>
          </a:p>
          <a:p>
            <a:pPr lvl="1" eaLnBrk="1" hangingPunct="1"/>
            <a:r>
              <a:rPr lang="en-US" dirty="0" smtClean="0">
                <a:latin typeface="Arial" charset="0"/>
              </a:rPr>
              <a:t>E</a:t>
            </a:r>
            <a:r>
              <a:rPr lang="tr-TR" dirty="0" err="1" smtClean="0">
                <a:latin typeface="Arial" charset="0"/>
              </a:rPr>
              <a:t>tki</a:t>
            </a:r>
            <a:r>
              <a:rPr lang="tr-TR" dirty="0" smtClean="0">
                <a:latin typeface="Arial" charset="0"/>
              </a:rPr>
              <a:t> edenler</a:t>
            </a:r>
            <a:endParaRPr lang="en-US" dirty="0" smtClean="0">
              <a:latin typeface="Arial" charset="0"/>
            </a:endParaRPr>
          </a:p>
          <a:p>
            <a:pPr lvl="1" eaLnBrk="1" hangingPunct="1"/>
            <a:r>
              <a:rPr lang="tr-TR" dirty="0" smtClean="0">
                <a:latin typeface="Arial" charset="0"/>
              </a:rPr>
              <a:t>Sıcaklık/</a:t>
            </a:r>
            <a:r>
              <a:rPr lang="tr-TR" dirty="0" err="1" smtClean="0">
                <a:latin typeface="Arial" charset="0"/>
              </a:rPr>
              <a:t>pH</a:t>
            </a:r>
            <a:endParaRPr lang="en-US" dirty="0" smtClean="0">
              <a:latin typeface="Arial" charset="0"/>
            </a:endParaRPr>
          </a:p>
        </p:txBody>
      </p:sp>
      <p:sp>
        <p:nvSpPr>
          <p:cNvPr id="105476" name="Line 4"/>
          <p:cNvSpPr>
            <a:spLocks noChangeShapeType="1"/>
          </p:cNvSpPr>
          <p:nvPr/>
        </p:nvSpPr>
        <p:spPr bwMode="auto">
          <a:xfrm>
            <a:off x="304800" y="1219200"/>
            <a:ext cx="8534400" cy="0"/>
          </a:xfrm>
          <a:prstGeom prst="line">
            <a:avLst/>
          </a:prstGeom>
          <a:noFill/>
          <a:ln w="57150" cmpd="thinThick">
            <a:solidFill>
              <a:srgbClr val="2FB0DC"/>
            </a:solidFill>
            <a:round/>
            <a:headEnd/>
            <a:tailEnd/>
          </a:ln>
        </p:spPr>
        <p:txBody>
          <a:bodyPr/>
          <a:lstStyle/>
          <a:p>
            <a:endParaRPr lang="tr-T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2006</TotalTime>
  <Words>1027</Words>
  <Application>Microsoft Office PowerPoint</Application>
  <PresentationFormat>Ekran Gösterisi (4:3)</PresentationFormat>
  <Paragraphs>120</Paragraphs>
  <Slides>16</Slides>
  <Notes>9</Notes>
  <HiddenSlides>1</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16</vt:i4>
      </vt:variant>
    </vt:vector>
  </HeadingPairs>
  <TitlesOfParts>
    <vt:vector size="18" baseType="lpstr">
      <vt:lpstr>Blank</vt:lpstr>
      <vt:lpstr>ISIS/Draw Sketch</vt:lpstr>
      <vt:lpstr>Slayt 1</vt:lpstr>
      <vt:lpstr>Enzimler</vt:lpstr>
      <vt:lpstr>Enzymatic Substrate Selectivity</vt:lpstr>
      <vt:lpstr>Slayt 4</vt:lpstr>
      <vt:lpstr>Enzimlerin Katalitik Gücü ve Özgünlüğü</vt:lpstr>
      <vt:lpstr>Enzimlerin Katalitik Gücü ve Özgünlüğü</vt:lpstr>
      <vt:lpstr>Bağlanma Enerjisi</vt:lpstr>
      <vt:lpstr>Geçiş Halinin Katalize Olan Etkisi</vt:lpstr>
      <vt:lpstr>Enzim Kinetiği</vt:lpstr>
      <vt:lpstr>Neden enzim kinetiği çalışırız?</vt:lpstr>
      <vt:lpstr>Bir çok enzim iki veya daha çok substratlı tepkimeleri katalizler</vt:lpstr>
      <vt:lpstr>Düzenleyici Enzimler</vt:lpstr>
      <vt:lpstr>Enzimlerin Biyoteknolojideki Yeri??</vt:lpstr>
      <vt:lpstr>Slayt 14</vt:lpstr>
      <vt:lpstr>Slayt 15</vt:lpstr>
      <vt:lpstr>Slayt 16</vt:lpstr>
    </vt:vector>
  </TitlesOfParts>
  <Company>UCSB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Enzymes: Principles of Catalysis</dc:title>
  <dc:subject>Biochemistry</dc:subject>
  <dc:creator>Dr. Kalju Kahn</dc:creator>
  <dc:description>Slides for Lehninger Textbook</dc:description>
  <cp:lastModifiedBy>ASUSPC</cp:lastModifiedBy>
  <cp:revision>151</cp:revision>
  <dcterms:created xsi:type="dcterms:W3CDTF">2003-08-27T01:54:28Z</dcterms:created>
  <dcterms:modified xsi:type="dcterms:W3CDTF">2018-02-12T13:59:42Z</dcterms:modified>
</cp:coreProperties>
</file>