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59" r:id="rId4"/>
    <p:sldId id="264" r:id="rId5"/>
    <p:sldId id="265" r:id="rId6"/>
    <p:sldId id="263" r:id="rId7"/>
    <p:sldId id="260" r:id="rId8"/>
    <p:sldId id="282" r:id="rId9"/>
    <p:sldId id="267" r:id="rId10"/>
    <p:sldId id="276" r:id="rId11"/>
    <p:sldId id="279" r:id="rId12"/>
    <p:sldId id="272" r:id="rId13"/>
    <p:sldId id="280" r:id="rId14"/>
    <p:sldId id="273" r:id="rId15"/>
    <p:sldId id="274" r:id="rId16"/>
    <p:sldId id="275" r:id="rId17"/>
    <p:sldId id="281" r:id="rId18"/>
    <p:sldId id="27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3" autoAdjust="0"/>
    <p:restoredTop sz="86325" autoAdjust="0"/>
  </p:normalViewPr>
  <p:slideViewPr>
    <p:cSldViewPr>
      <p:cViewPr varScale="1">
        <p:scale>
          <a:sx n="60" d="100"/>
          <a:sy n="60" d="100"/>
        </p:scale>
        <p:origin x="154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997407-EA72-4524-AF64-22D2AB18FF36}"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BE3474-8186-48A5-A707-EF2BA4809442}" type="slidenum">
              <a:rPr lang="tr-TR" smtClean="0"/>
              <a:t>‹#›</a:t>
            </a:fld>
            <a:endParaRPr lang="tr-TR"/>
          </a:p>
        </p:txBody>
      </p:sp>
    </p:spTree>
    <p:extLst>
      <p:ext uri="{BB962C8B-B14F-4D97-AF65-F5344CB8AC3E}">
        <p14:creationId xmlns:p14="http://schemas.microsoft.com/office/powerpoint/2010/main" val="2026674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12</a:t>
            </a:fld>
            <a:endParaRPr lang="tr-TR"/>
          </a:p>
        </p:txBody>
      </p:sp>
    </p:spTree>
    <p:extLst>
      <p:ext uri="{BB962C8B-B14F-4D97-AF65-F5344CB8AC3E}">
        <p14:creationId xmlns:p14="http://schemas.microsoft.com/office/powerpoint/2010/main" val="3586481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13</a:t>
            </a:fld>
            <a:endParaRPr lang="tr-TR"/>
          </a:p>
        </p:txBody>
      </p:sp>
    </p:spTree>
    <p:extLst>
      <p:ext uri="{BB962C8B-B14F-4D97-AF65-F5344CB8AC3E}">
        <p14:creationId xmlns:p14="http://schemas.microsoft.com/office/powerpoint/2010/main" val="3586481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Bu kuralda emir unsuru mevcuttur. Evlenen taraflar kanunun öngördüğü edinilmiş mallara katılma rejimi dışında mal ayrılığı, paylaşmalı mal ayrılığı, mal ortaklığı sistemlerinden birisini seçmekle yükümlüdürler. Eğer bu sistemlerden birini seçmemişlerse ülkemizde kanuni mal rejimi olan edinilmiş mallara katılma rejimini seçmiş sayılmaktadır.</a:t>
            </a:r>
          </a:p>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16</a:t>
            </a:fld>
            <a:endParaRPr lang="tr-TR"/>
          </a:p>
        </p:txBody>
      </p:sp>
    </p:spTree>
    <p:extLst>
      <p:ext uri="{BB962C8B-B14F-4D97-AF65-F5344CB8AC3E}">
        <p14:creationId xmlns:p14="http://schemas.microsoft.com/office/powerpoint/2010/main" val="2137292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BE3474-8186-48A5-A707-EF2BA4809442}" type="slidenum">
              <a:rPr lang="tr-TR" smtClean="0"/>
              <a:t>17</a:t>
            </a:fld>
            <a:endParaRPr lang="tr-TR"/>
          </a:p>
        </p:txBody>
      </p:sp>
    </p:spTree>
    <p:extLst>
      <p:ext uri="{BB962C8B-B14F-4D97-AF65-F5344CB8AC3E}">
        <p14:creationId xmlns:p14="http://schemas.microsoft.com/office/powerpoint/2010/main" val="2137292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18</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687769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2978687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35950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511161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70FF39-AD0F-47F0-B736-70391782F02E}"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605854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70FF39-AD0F-47F0-B736-70391782F02E}"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2843682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70FF39-AD0F-47F0-B736-70391782F02E}"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653764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70FF39-AD0F-47F0-B736-70391782F02E}"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905214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70FF39-AD0F-47F0-B736-70391782F02E}"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98654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70FF39-AD0F-47F0-B736-70391782F02E}"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3745464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70FF39-AD0F-47F0-B736-70391782F02E}"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81F674-14EA-496D-95D8-8A3D14A041E1}" type="slidenum">
              <a:rPr lang="tr-TR" smtClean="0"/>
              <a:t>‹#›</a:t>
            </a:fld>
            <a:endParaRPr lang="tr-TR"/>
          </a:p>
        </p:txBody>
      </p:sp>
    </p:spTree>
    <p:extLst>
      <p:ext uri="{BB962C8B-B14F-4D97-AF65-F5344CB8AC3E}">
        <p14:creationId xmlns:p14="http://schemas.microsoft.com/office/powerpoint/2010/main" val="1154688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70FF39-AD0F-47F0-B736-70391782F02E}" type="datetimeFigureOut">
              <a:rPr lang="tr-TR" smtClean="0"/>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1F674-14EA-496D-95D8-8A3D14A041E1}" type="slidenum">
              <a:rPr lang="tr-TR" smtClean="0"/>
              <a:t>‹#›</a:t>
            </a:fld>
            <a:endParaRPr lang="tr-TR"/>
          </a:p>
        </p:txBody>
      </p:sp>
    </p:spTree>
    <p:extLst>
      <p:ext uri="{BB962C8B-B14F-4D97-AF65-F5344CB8AC3E}">
        <p14:creationId xmlns:p14="http://schemas.microsoft.com/office/powerpoint/2010/main" val="1639612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1484784"/>
            <a:ext cx="7772400" cy="2160240"/>
          </a:xfrm>
        </p:spPr>
        <p:txBody>
          <a:bodyPr>
            <a:normAutofit fontScale="90000"/>
          </a:bodyPr>
          <a:lstStyle/>
          <a:p>
            <a:r>
              <a:rPr lang="tr-TR" sz="9600" b="1" dirty="0" smtClean="0"/>
              <a:t>EĞİTİM </a:t>
            </a:r>
            <a:r>
              <a:rPr lang="tr-TR" sz="9600" b="1" dirty="0" smtClean="0"/>
              <a:t>HUKUKU</a:t>
            </a:r>
            <a:endParaRPr lang="tr-TR" sz="9600" b="1" dirty="0"/>
          </a:p>
        </p:txBody>
      </p:sp>
      <p:sp>
        <p:nvSpPr>
          <p:cNvPr id="3" name="Alt Başlık 2"/>
          <p:cNvSpPr>
            <a:spLocks noGrp="1"/>
          </p:cNvSpPr>
          <p:nvPr>
            <p:ph type="subTitle" idx="1"/>
          </p:nvPr>
        </p:nvSpPr>
        <p:spPr>
          <a:xfrm>
            <a:off x="3960555" y="5877272"/>
            <a:ext cx="5178966" cy="629948"/>
          </a:xfrm>
        </p:spPr>
        <p:txBody>
          <a:bodyPr/>
          <a:lstStyle/>
          <a:p>
            <a:r>
              <a:rPr lang="tr-TR" dirty="0" smtClean="0"/>
              <a:t>DOÇ. DR</a:t>
            </a:r>
            <a:r>
              <a:rPr lang="tr-TR" dirty="0" smtClean="0"/>
              <a:t>. PELİN TAŞKIN</a:t>
            </a:r>
            <a:endParaRPr lang="tr-TR" dirty="0"/>
          </a:p>
        </p:txBody>
      </p:sp>
      <p:sp>
        <p:nvSpPr>
          <p:cNvPr id="4"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1378571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pic>
        <p:nvPicPr>
          <p:cNvPr id="1026" name="Picture 2" descr="M:\TEMEL HUKUK DERS NOTLARI\Slaytlar\Advokat,_Engelsk_advokatdräkt,_Nordisk_familjebo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124743"/>
            <a:ext cx="3491880" cy="558445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611560" y="1099404"/>
            <a:ext cx="2771784" cy="369332"/>
          </a:xfrm>
          <a:prstGeom prst="rect">
            <a:avLst/>
          </a:prstGeom>
        </p:spPr>
        <p:txBody>
          <a:bodyPr wrap="none">
            <a:spAutoFit/>
          </a:bodyPr>
          <a:lstStyle/>
          <a:p>
            <a:r>
              <a:rPr lang="tr-TR" b="1" dirty="0"/>
              <a:t>1.Emredici Hukuk Kuralları:</a:t>
            </a:r>
            <a:endParaRPr lang="tr-TR" dirty="0"/>
          </a:p>
        </p:txBody>
      </p:sp>
      <p:sp>
        <p:nvSpPr>
          <p:cNvPr id="6" name="Dikdörtgen 5"/>
          <p:cNvSpPr/>
          <p:nvPr/>
        </p:nvSpPr>
        <p:spPr>
          <a:xfrm>
            <a:off x="1187624" y="1628800"/>
            <a:ext cx="4572000" cy="1200329"/>
          </a:xfrm>
          <a:prstGeom prst="rect">
            <a:avLst/>
          </a:prstGeom>
        </p:spPr>
        <p:txBody>
          <a:bodyPr>
            <a:spAutoFit/>
          </a:bodyPr>
          <a:lstStyle/>
          <a:p>
            <a:pPr algn="just"/>
            <a:r>
              <a:rPr lang="tr-TR" dirty="0" smtClean="0"/>
              <a:t>2) Olumsuz biçimde birtakım fiillerin ve davranışların  yapılmamasını buyuran normlar (yasaklayıcı normlar) emredici normlar arasında sayılır. Örneğin:</a:t>
            </a:r>
            <a:endParaRPr lang="tr-TR" dirty="0"/>
          </a:p>
        </p:txBody>
      </p:sp>
      <p:sp>
        <p:nvSpPr>
          <p:cNvPr id="7" name="Dikdörtgen 6"/>
          <p:cNvSpPr/>
          <p:nvPr/>
        </p:nvSpPr>
        <p:spPr>
          <a:xfrm>
            <a:off x="755576" y="3039805"/>
            <a:ext cx="4572000" cy="1754326"/>
          </a:xfrm>
          <a:prstGeom prst="rect">
            <a:avLst/>
          </a:prstGeom>
        </p:spPr>
        <p:txBody>
          <a:bodyPr>
            <a:spAutoFit/>
          </a:bodyPr>
          <a:lstStyle/>
          <a:p>
            <a:r>
              <a:rPr lang="tr-TR" i="1" dirty="0"/>
              <a:t>Hırsızlık</a:t>
            </a:r>
            <a:endParaRPr lang="tr-TR" dirty="0"/>
          </a:p>
          <a:p>
            <a:r>
              <a:rPr lang="tr-TR" b="1" dirty="0"/>
              <a:t>	Madde 141- </a:t>
            </a:r>
            <a:r>
              <a:rPr lang="tr-TR" dirty="0"/>
              <a:t>(1) Zilyedinin rızası olmadan başkasına ait taşınır bir malı, kendisine veya başkasına bir yarar sağlamak maksadıyla bulunduğu yerden alan kimseye bir yıldan üç yıla kadar hapis cezası verilir.</a:t>
            </a:r>
          </a:p>
        </p:txBody>
      </p:sp>
      <p:sp>
        <p:nvSpPr>
          <p:cNvPr id="11" name="Dikdörtgen 10"/>
          <p:cNvSpPr/>
          <p:nvPr/>
        </p:nvSpPr>
        <p:spPr>
          <a:xfrm>
            <a:off x="4211960" y="4843232"/>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342146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pic>
        <p:nvPicPr>
          <p:cNvPr id="1026" name="Picture 2" descr="M:\TEMEL HUKUK DERS NOTLARI\Slaytlar\Advokat,_Engelsk_advokatdräkt,_Nordisk_familjebo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124743"/>
            <a:ext cx="3491880" cy="558445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611560" y="1099404"/>
            <a:ext cx="2771784" cy="369332"/>
          </a:xfrm>
          <a:prstGeom prst="rect">
            <a:avLst/>
          </a:prstGeom>
        </p:spPr>
        <p:txBody>
          <a:bodyPr wrap="none">
            <a:spAutoFit/>
          </a:bodyPr>
          <a:lstStyle/>
          <a:p>
            <a:r>
              <a:rPr lang="tr-TR" b="1" dirty="0"/>
              <a:t>1.Emredici Hukuk Kuralları:</a:t>
            </a:r>
            <a:endParaRPr lang="tr-TR" dirty="0"/>
          </a:p>
        </p:txBody>
      </p:sp>
      <p:sp>
        <p:nvSpPr>
          <p:cNvPr id="8" name="Dikdörtgen 7"/>
          <p:cNvSpPr/>
          <p:nvPr/>
        </p:nvSpPr>
        <p:spPr>
          <a:xfrm>
            <a:off x="755576" y="1844824"/>
            <a:ext cx="4572000" cy="1938992"/>
          </a:xfrm>
          <a:prstGeom prst="rect">
            <a:avLst/>
          </a:prstGeom>
        </p:spPr>
        <p:txBody>
          <a:bodyPr>
            <a:spAutoFit/>
          </a:bodyPr>
          <a:lstStyle/>
          <a:p>
            <a:pPr algn="just"/>
            <a:r>
              <a:rPr lang="tr-TR" sz="2000" i="1" dirty="0"/>
              <a:t>Kamu hukukunda</a:t>
            </a:r>
            <a:r>
              <a:rPr lang="tr-TR" sz="2000" dirty="0"/>
              <a:t> emredici kurallara aykırı hareket, </a:t>
            </a:r>
            <a:r>
              <a:rPr lang="tr-TR" sz="2000" b="1" dirty="0"/>
              <a:t>ceza veya iptal ettirme </a:t>
            </a:r>
            <a:r>
              <a:rPr lang="tr-TR" sz="2000" dirty="0" smtClean="0"/>
              <a:t>yaptırımına tabidir.</a:t>
            </a:r>
          </a:p>
          <a:p>
            <a:pPr algn="just"/>
            <a:r>
              <a:rPr lang="tr-TR" sz="2000" dirty="0"/>
              <a:t>Ö</a:t>
            </a:r>
            <a:r>
              <a:rPr lang="tr-TR" sz="2000" dirty="0" smtClean="0"/>
              <a:t>zel </a:t>
            </a:r>
            <a:r>
              <a:rPr lang="tr-TR" sz="2000" dirty="0"/>
              <a:t>hukukun yaptırımları, </a:t>
            </a:r>
            <a:r>
              <a:rPr lang="tr-TR" sz="2000" b="1" dirty="0"/>
              <a:t>yokluk (</a:t>
            </a:r>
            <a:r>
              <a:rPr lang="tr-TR" sz="2000" b="1" dirty="0" err="1"/>
              <a:t>keemlenyekün</a:t>
            </a:r>
            <a:r>
              <a:rPr lang="tr-TR" sz="2000" b="1" dirty="0"/>
              <a:t>), geçersizlik (butlan), işlemi düzeltme</a:t>
            </a:r>
            <a:r>
              <a:rPr lang="tr-TR" sz="2000" dirty="0"/>
              <a:t> şeklindedir</a:t>
            </a:r>
            <a:r>
              <a:rPr lang="tr-TR" sz="2000" dirty="0" smtClean="0"/>
              <a:t>.</a:t>
            </a:r>
            <a:endParaRPr lang="tr-TR" sz="2000" dirty="0"/>
          </a:p>
        </p:txBody>
      </p:sp>
      <p:sp>
        <p:nvSpPr>
          <p:cNvPr id="9" name="Dikdörtgen 8"/>
          <p:cNvSpPr/>
          <p:nvPr/>
        </p:nvSpPr>
        <p:spPr>
          <a:xfrm>
            <a:off x="755576" y="3885098"/>
            <a:ext cx="4572000" cy="1015663"/>
          </a:xfrm>
          <a:prstGeom prst="rect">
            <a:avLst/>
          </a:prstGeom>
        </p:spPr>
        <p:txBody>
          <a:bodyPr>
            <a:spAutoFit/>
          </a:bodyPr>
          <a:lstStyle/>
          <a:p>
            <a:pPr algn="just"/>
            <a:r>
              <a:rPr lang="tr-TR" sz="2000" i="1" dirty="0"/>
              <a:t>Emredici kurallar</a:t>
            </a:r>
            <a:r>
              <a:rPr lang="tr-TR" sz="2000" dirty="0"/>
              <a:t> kamu düzenini, </a:t>
            </a:r>
            <a:r>
              <a:rPr lang="tr-TR" sz="2000" b="1" dirty="0"/>
              <a:t>kamu yararını ve genel ahlakı </a:t>
            </a:r>
            <a:r>
              <a:rPr lang="tr-TR" sz="2000" dirty="0"/>
              <a:t>korumak için çıkarılır. </a:t>
            </a:r>
          </a:p>
        </p:txBody>
      </p:sp>
      <p:sp>
        <p:nvSpPr>
          <p:cNvPr id="11" name="Dikdörtgen 10"/>
          <p:cNvSpPr/>
          <p:nvPr/>
        </p:nvSpPr>
        <p:spPr>
          <a:xfrm>
            <a:off x="4139710" y="4753798"/>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3278020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2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656234" y="1196752"/>
            <a:ext cx="2979662" cy="369332"/>
          </a:xfrm>
          <a:prstGeom prst="rect">
            <a:avLst/>
          </a:prstGeom>
        </p:spPr>
        <p:txBody>
          <a:bodyPr wrap="none">
            <a:spAutoFit/>
          </a:bodyPr>
          <a:lstStyle/>
          <a:p>
            <a:r>
              <a:rPr lang="tr-TR" b="1" dirty="0"/>
              <a:t>2. Yetki Verici Hukuk Kuralları</a:t>
            </a:r>
            <a:endParaRPr lang="tr-TR" dirty="0"/>
          </a:p>
        </p:txBody>
      </p:sp>
      <p:sp>
        <p:nvSpPr>
          <p:cNvPr id="6" name="Dikdörtgen 5"/>
          <p:cNvSpPr/>
          <p:nvPr/>
        </p:nvSpPr>
        <p:spPr>
          <a:xfrm>
            <a:off x="1475656" y="1524888"/>
            <a:ext cx="6520992" cy="646331"/>
          </a:xfrm>
          <a:prstGeom prst="rect">
            <a:avLst/>
          </a:prstGeom>
        </p:spPr>
        <p:txBody>
          <a:bodyPr wrap="square">
            <a:spAutoFit/>
          </a:bodyPr>
          <a:lstStyle/>
          <a:p>
            <a:pPr algn="just"/>
            <a:r>
              <a:rPr lang="tr-TR" dirty="0" smtClean="0"/>
              <a:t>Bu kurallar </a:t>
            </a:r>
            <a:r>
              <a:rPr lang="tr-TR" i="1" dirty="0" smtClean="0"/>
              <a:t>yetki veren</a:t>
            </a:r>
            <a:r>
              <a:rPr lang="tr-TR" dirty="0" smtClean="0"/>
              <a:t>, </a:t>
            </a:r>
            <a:r>
              <a:rPr lang="tr-TR" i="1" dirty="0" smtClean="0"/>
              <a:t>kuralın </a:t>
            </a:r>
            <a:r>
              <a:rPr lang="tr-TR" i="1" dirty="0"/>
              <a:t>muhatabını belirli bir davranışı seçmekte serbest bırakan</a:t>
            </a:r>
            <a:r>
              <a:rPr lang="tr-TR" dirty="0"/>
              <a:t> </a:t>
            </a:r>
            <a:r>
              <a:rPr lang="tr-TR" dirty="0" smtClean="0"/>
              <a:t>kurallardır.</a:t>
            </a:r>
            <a:endParaRPr lang="tr-TR" dirty="0"/>
          </a:p>
        </p:txBody>
      </p:sp>
      <p:sp>
        <p:nvSpPr>
          <p:cNvPr id="7" name="Dikdörtgen 6"/>
          <p:cNvSpPr/>
          <p:nvPr/>
        </p:nvSpPr>
        <p:spPr>
          <a:xfrm>
            <a:off x="2267744" y="2157947"/>
            <a:ext cx="5616624" cy="2308324"/>
          </a:xfrm>
          <a:prstGeom prst="rect">
            <a:avLst/>
          </a:prstGeom>
        </p:spPr>
        <p:txBody>
          <a:bodyPr wrap="square">
            <a:spAutoFit/>
          </a:bodyPr>
          <a:lstStyle/>
          <a:p>
            <a:pPr algn="just"/>
            <a:r>
              <a:rPr lang="tr-TR" dirty="0" smtClean="0"/>
              <a:t>Medeni Kanun</a:t>
            </a:r>
          </a:p>
          <a:p>
            <a:pPr algn="just"/>
            <a:r>
              <a:rPr lang="tr-TR" dirty="0" smtClean="0"/>
              <a:t>Hediyelerin Geri Verilmesi</a:t>
            </a:r>
          </a:p>
          <a:p>
            <a:pPr algn="just"/>
            <a:r>
              <a:rPr lang="tr-TR" dirty="0" err="1" smtClean="0"/>
              <a:t>md.</a:t>
            </a:r>
            <a:r>
              <a:rPr lang="tr-TR" dirty="0" smtClean="0"/>
              <a:t> 122/f.1</a:t>
            </a:r>
          </a:p>
          <a:p>
            <a:pPr algn="just"/>
            <a:r>
              <a:rPr lang="tr-TR" dirty="0" smtClean="0"/>
              <a:t>Nişanlılık </a:t>
            </a:r>
            <a:r>
              <a:rPr lang="tr-TR" dirty="0"/>
              <a:t>evlenme </a:t>
            </a:r>
            <a:r>
              <a:rPr lang="tr-TR" dirty="0" smtClean="0"/>
              <a:t>dışındaki </a:t>
            </a:r>
            <a:r>
              <a:rPr lang="tr-TR" dirty="0"/>
              <a:t>bir sebeple sona ererse, </a:t>
            </a:r>
            <a:r>
              <a:rPr lang="tr-TR" dirty="0" smtClean="0"/>
              <a:t>nişanlıların </a:t>
            </a:r>
            <a:r>
              <a:rPr lang="tr-TR" dirty="0"/>
              <a:t>birbirlerine veya ana ve babanın ya da </a:t>
            </a:r>
            <a:r>
              <a:rPr lang="tr-TR" dirty="0" smtClean="0"/>
              <a:t>onlar </a:t>
            </a:r>
            <a:r>
              <a:rPr lang="tr-TR" dirty="0"/>
              <a:t>gibi davrananların, diğer </a:t>
            </a:r>
            <a:r>
              <a:rPr lang="tr-TR" dirty="0" smtClean="0"/>
              <a:t>nişanlıya vermiş oldukları alışılmışın dışındaki </a:t>
            </a:r>
            <a:r>
              <a:rPr lang="tr-TR" dirty="0"/>
              <a:t>hediyeler, verenler tarafından geri istenebilir.</a:t>
            </a:r>
          </a:p>
        </p:txBody>
      </p:sp>
      <p:sp>
        <p:nvSpPr>
          <p:cNvPr id="8" name="Dikdörtgen 7"/>
          <p:cNvSpPr/>
          <p:nvPr/>
        </p:nvSpPr>
        <p:spPr>
          <a:xfrm>
            <a:off x="1115616" y="4466271"/>
            <a:ext cx="4572000" cy="1754326"/>
          </a:xfrm>
          <a:prstGeom prst="rect">
            <a:avLst/>
          </a:prstGeom>
        </p:spPr>
        <p:txBody>
          <a:bodyPr>
            <a:spAutoFit/>
          </a:bodyPr>
          <a:lstStyle/>
          <a:p>
            <a:pPr algn="just"/>
            <a:r>
              <a:rPr lang="tr-TR" dirty="0" smtClean="0"/>
              <a:t>Ceza Muhakemesi Kanunu</a:t>
            </a:r>
          </a:p>
          <a:p>
            <a:pPr algn="just"/>
            <a:r>
              <a:rPr lang="tr-TR" dirty="0" err="1" smtClean="0"/>
              <a:t>md.</a:t>
            </a:r>
            <a:r>
              <a:rPr lang="tr-TR" dirty="0" smtClean="0"/>
              <a:t> 170/2</a:t>
            </a:r>
          </a:p>
          <a:p>
            <a:pPr algn="just"/>
            <a:r>
              <a:rPr lang="tr-TR" dirty="0" smtClean="0"/>
              <a:t>Soruşturma </a:t>
            </a:r>
            <a:r>
              <a:rPr lang="tr-TR" dirty="0"/>
              <a:t>evresi sonunda toplanan deliller, suçun işlendiği hususunda yeterli şüphe oluşturuyorsa; Cumhuriyet savcısı, bir iddianame düzenler.</a:t>
            </a:r>
          </a:p>
        </p:txBody>
      </p:sp>
      <p:sp>
        <p:nvSpPr>
          <p:cNvPr id="9" name="Dikdörtgen 8"/>
          <p:cNvSpPr/>
          <p:nvPr/>
        </p:nvSpPr>
        <p:spPr>
          <a:xfrm>
            <a:off x="7380312" y="6112875"/>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370962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656234" y="1196752"/>
            <a:ext cx="2979662" cy="369332"/>
          </a:xfrm>
          <a:prstGeom prst="rect">
            <a:avLst/>
          </a:prstGeom>
        </p:spPr>
        <p:txBody>
          <a:bodyPr wrap="none">
            <a:spAutoFit/>
          </a:bodyPr>
          <a:lstStyle/>
          <a:p>
            <a:r>
              <a:rPr lang="tr-TR" b="1" dirty="0"/>
              <a:t>2. Yetki Verici Hukuk Kuralları</a:t>
            </a:r>
            <a:endParaRPr lang="tr-TR" dirty="0"/>
          </a:p>
        </p:txBody>
      </p:sp>
      <p:sp>
        <p:nvSpPr>
          <p:cNvPr id="6" name="Dikdörtgen 5"/>
          <p:cNvSpPr/>
          <p:nvPr/>
        </p:nvSpPr>
        <p:spPr>
          <a:xfrm>
            <a:off x="1475656" y="1785590"/>
            <a:ext cx="6520992" cy="1015663"/>
          </a:xfrm>
          <a:prstGeom prst="rect">
            <a:avLst/>
          </a:prstGeom>
        </p:spPr>
        <p:txBody>
          <a:bodyPr wrap="square">
            <a:spAutoFit/>
          </a:bodyPr>
          <a:lstStyle/>
          <a:p>
            <a:pPr algn="just"/>
            <a:r>
              <a:rPr lang="tr-TR" sz="2000" dirty="0"/>
              <a:t>Y</a:t>
            </a:r>
            <a:r>
              <a:rPr lang="tr-TR" sz="2000" dirty="0" smtClean="0"/>
              <a:t>etki verici hukuk kuralları da, belli ya da belirsiz kişilere, olumlu ya da olumsuz ödevler yüklediği için emir unsurunu içermektedir.</a:t>
            </a:r>
            <a:endParaRPr lang="tr-TR" sz="2000" dirty="0"/>
          </a:p>
        </p:txBody>
      </p:sp>
      <p:sp>
        <p:nvSpPr>
          <p:cNvPr id="9" name="Dikdörtgen 8"/>
          <p:cNvSpPr/>
          <p:nvPr/>
        </p:nvSpPr>
        <p:spPr>
          <a:xfrm>
            <a:off x="1475656" y="2926685"/>
            <a:ext cx="6520992" cy="707886"/>
          </a:xfrm>
          <a:prstGeom prst="rect">
            <a:avLst/>
          </a:prstGeom>
        </p:spPr>
        <p:txBody>
          <a:bodyPr wrap="square">
            <a:spAutoFit/>
          </a:bodyPr>
          <a:lstStyle/>
          <a:p>
            <a:pPr algn="just"/>
            <a:r>
              <a:rPr lang="tr-TR" sz="2000" dirty="0" smtClean="0"/>
              <a:t>Ancak bu kuralların öngördüğü emrin etki doğurabilmesi için, </a:t>
            </a:r>
            <a:r>
              <a:rPr lang="tr-TR" sz="2000" i="1" dirty="0" smtClean="0"/>
              <a:t>yetkinin kullanılması </a:t>
            </a:r>
            <a:r>
              <a:rPr lang="tr-TR" sz="2000" dirty="0" smtClean="0"/>
              <a:t>veya </a:t>
            </a:r>
            <a:r>
              <a:rPr lang="tr-TR" sz="2000" i="1" dirty="0" smtClean="0"/>
              <a:t>talepte bulunulması </a:t>
            </a:r>
            <a:r>
              <a:rPr lang="tr-TR" sz="2000" dirty="0" smtClean="0"/>
              <a:t>gerekir. </a:t>
            </a:r>
            <a:endParaRPr lang="tr-TR" sz="2000" dirty="0"/>
          </a:p>
        </p:txBody>
      </p:sp>
      <p:sp>
        <p:nvSpPr>
          <p:cNvPr id="10" name="Dikdörtgen 9"/>
          <p:cNvSpPr/>
          <p:nvPr/>
        </p:nvSpPr>
        <p:spPr>
          <a:xfrm>
            <a:off x="7527852" y="6309320"/>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3025" y="3634571"/>
            <a:ext cx="3990975" cy="2619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043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755576" y="1246195"/>
            <a:ext cx="2979021" cy="369332"/>
          </a:xfrm>
          <a:prstGeom prst="rect">
            <a:avLst/>
          </a:prstGeom>
        </p:spPr>
        <p:txBody>
          <a:bodyPr wrap="none">
            <a:spAutoFit/>
          </a:bodyPr>
          <a:lstStyle/>
          <a:p>
            <a:r>
              <a:rPr lang="tr-TR" b="1" dirty="0"/>
              <a:t>3.Tanımlayıcı Hukuk Kuralları </a:t>
            </a:r>
            <a:endParaRPr lang="tr-TR" dirty="0"/>
          </a:p>
        </p:txBody>
      </p:sp>
      <p:sp>
        <p:nvSpPr>
          <p:cNvPr id="6" name="Dikdörtgen 5"/>
          <p:cNvSpPr/>
          <p:nvPr/>
        </p:nvSpPr>
        <p:spPr>
          <a:xfrm>
            <a:off x="755576" y="1700808"/>
            <a:ext cx="7488832" cy="1015663"/>
          </a:xfrm>
          <a:prstGeom prst="rect">
            <a:avLst/>
          </a:prstGeom>
        </p:spPr>
        <p:txBody>
          <a:bodyPr wrap="square">
            <a:spAutoFit/>
          </a:bodyPr>
          <a:lstStyle/>
          <a:p>
            <a:pPr algn="just"/>
            <a:r>
              <a:rPr lang="tr-TR" sz="2000" dirty="0"/>
              <a:t>Tanımlayıcı kurallar, </a:t>
            </a:r>
            <a:r>
              <a:rPr lang="tr-TR" sz="2000" dirty="0" smtClean="0"/>
              <a:t>bir kavramı tanımlar ve belirler, unsur ve şartlarını belirtirler. </a:t>
            </a:r>
            <a:r>
              <a:rPr lang="tr-TR" sz="2000" dirty="0"/>
              <a:t>O</a:t>
            </a:r>
            <a:r>
              <a:rPr lang="tr-TR" sz="2000" dirty="0" smtClean="0"/>
              <a:t> kavramın </a:t>
            </a:r>
            <a:r>
              <a:rPr lang="tr-TR" sz="2000" dirty="0"/>
              <a:t>kanunda yapılan </a:t>
            </a:r>
            <a:r>
              <a:rPr lang="tr-TR" sz="2000" dirty="0" smtClean="0"/>
              <a:t>tanımın </a:t>
            </a:r>
            <a:r>
              <a:rPr lang="tr-TR" sz="2000" dirty="0"/>
              <a:t>dışında </a:t>
            </a:r>
            <a:r>
              <a:rPr lang="tr-TR" sz="2000" dirty="0" smtClean="0"/>
              <a:t>anlaşılması veya değerlendirilmesi </a:t>
            </a:r>
            <a:r>
              <a:rPr lang="tr-TR" sz="2000" dirty="0"/>
              <a:t>mümkün olmaz. </a:t>
            </a:r>
          </a:p>
        </p:txBody>
      </p:sp>
      <p:sp>
        <p:nvSpPr>
          <p:cNvPr id="7" name="Dikdörtgen 6"/>
          <p:cNvSpPr/>
          <p:nvPr/>
        </p:nvSpPr>
        <p:spPr>
          <a:xfrm>
            <a:off x="2627784" y="4365104"/>
            <a:ext cx="6120680" cy="2031325"/>
          </a:xfrm>
          <a:prstGeom prst="rect">
            <a:avLst/>
          </a:prstGeom>
        </p:spPr>
        <p:txBody>
          <a:bodyPr wrap="square">
            <a:spAutoFit/>
          </a:bodyPr>
          <a:lstStyle/>
          <a:p>
            <a:pPr algn="ctr"/>
            <a:r>
              <a:rPr lang="tr-TR" dirty="0"/>
              <a:t>I. Bütünleyici parça </a:t>
            </a:r>
          </a:p>
          <a:p>
            <a:pPr algn="just"/>
            <a:r>
              <a:rPr lang="tr-TR" dirty="0"/>
              <a:t>Madde 684- Bir </a:t>
            </a:r>
            <a:r>
              <a:rPr lang="tr-TR" dirty="0" smtClean="0"/>
              <a:t>şeye </a:t>
            </a:r>
            <a:r>
              <a:rPr lang="tr-TR" dirty="0"/>
              <a:t>malik olan kimse, o </a:t>
            </a:r>
            <a:r>
              <a:rPr lang="tr-TR" dirty="0" smtClean="0"/>
              <a:t>şeyin </a:t>
            </a:r>
            <a:r>
              <a:rPr lang="tr-TR" dirty="0"/>
              <a:t>bütünleyici parçalarına da malik olur.</a:t>
            </a:r>
          </a:p>
          <a:p>
            <a:pPr algn="just"/>
            <a:r>
              <a:rPr lang="tr-TR" dirty="0"/>
              <a:t>Bütünleyici parça, yerel âdetlere göre asıl </a:t>
            </a:r>
            <a:r>
              <a:rPr lang="tr-TR" dirty="0" smtClean="0"/>
              <a:t>şeyin </a:t>
            </a:r>
            <a:r>
              <a:rPr lang="tr-TR" dirty="0"/>
              <a:t>temel unsuru olan ve o </a:t>
            </a:r>
            <a:r>
              <a:rPr lang="tr-TR" dirty="0" smtClean="0"/>
              <a:t>şey </a:t>
            </a:r>
            <a:r>
              <a:rPr lang="tr-TR" dirty="0"/>
              <a:t>yok edilmedikçe, zarara uğratılmadıkça </a:t>
            </a:r>
            <a:r>
              <a:rPr lang="tr-TR" dirty="0" smtClean="0"/>
              <a:t>veya </a:t>
            </a:r>
            <a:r>
              <a:rPr lang="tr-TR" dirty="0"/>
              <a:t>yapısı </a:t>
            </a:r>
            <a:r>
              <a:rPr lang="tr-TR" dirty="0" smtClean="0"/>
              <a:t>değiştirilmedikçe </a:t>
            </a:r>
            <a:r>
              <a:rPr lang="tr-TR" dirty="0"/>
              <a:t>ondan ayrılmasına olanak bulunmayan parçadır.</a:t>
            </a:r>
          </a:p>
        </p:txBody>
      </p:sp>
      <p:sp>
        <p:nvSpPr>
          <p:cNvPr id="8" name="Dikdörtgen 7"/>
          <p:cNvSpPr/>
          <p:nvPr/>
        </p:nvSpPr>
        <p:spPr>
          <a:xfrm>
            <a:off x="1403648" y="2708920"/>
            <a:ext cx="4284476" cy="1200329"/>
          </a:xfrm>
          <a:prstGeom prst="rect">
            <a:avLst/>
          </a:prstGeom>
        </p:spPr>
        <p:txBody>
          <a:bodyPr wrap="square">
            <a:spAutoFit/>
          </a:bodyPr>
          <a:lstStyle/>
          <a:p>
            <a:r>
              <a:rPr lang="tr-TR" dirty="0"/>
              <a:t>V. Yerleşim yeri</a:t>
            </a:r>
          </a:p>
          <a:p>
            <a:r>
              <a:rPr lang="tr-TR" dirty="0"/>
              <a:t>1. Tanım</a:t>
            </a:r>
          </a:p>
          <a:p>
            <a:r>
              <a:rPr lang="tr-TR" dirty="0"/>
              <a:t>Madde 19- </a:t>
            </a:r>
            <a:r>
              <a:rPr lang="tr-TR" dirty="0" smtClean="0"/>
              <a:t>Yerleşim </a:t>
            </a:r>
            <a:r>
              <a:rPr lang="tr-TR" dirty="0"/>
              <a:t>yeri bir kimsenin </a:t>
            </a:r>
            <a:r>
              <a:rPr lang="tr-TR" dirty="0" smtClean="0"/>
              <a:t>sürekli kalma </a:t>
            </a:r>
            <a:r>
              <a:rPr lang="tr-TR" dirty="0"/>
              <a:t>niyetiyle oturduğu yerdir</a:t>
            </a:r>
          </a:p>
        </p:txBody>
      </p:sp>
    </p:spTree>
    <p:extLst>
      <p:ext uri="{BB962C8B-B14F-4D97-AF65-F5344CB8AC3E}">
        <p14:creationId xmlns:p14="http://schemas.microsoft.com/office/powerpoint/2010/main" val="370962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755576" y="1246195"/>
            <a:ext cx="2979021" cy="369332"/>
          </a:xfrm>
          <a:prstGeom prst="rect">
            <a:avLst/>
          </a:prstGeom>
        </p:spPr>
        <p:txBody>
          <a:bodyPr wrap="none">
            <a:spAutoFit/>
          </a:bodyPr>
          <a:lstStyle/>
          <a:p>
            <a:r>
              <a:rPr lang="tr-TR" b="1" dirty="0"/>
              <a:t>3.Tanımlayıcı Hukuk Kuralları </a:t>
            </a:r>
            <a:endParaRPr lang="tr-TR" dirty="0"/>
          </a:p>
        </p:txBody>
      </p:sp>
      <p:sp>
        <p:nvSpPr>
          <p:cNvPr id="6" name="Dikdörtgen 5"/>
          <p:cNvSpPr/>
          <p:nvPr/>
        </p:nvSpPr>
        <p:spPr>
          <a:xfrm>
            <a:off x="1763688" y="1844824"/>
            <a:ext cx="6480720" cy="1323439"/>
          </a:xfrm>
          <a:prstGeom prst="rect">
            <a:avLst/>
          </a:prstGeom>
        </p:spPr>
        <p:txBody>
          <a:bodyPr wrap="square">
            <a:spAutoFit/>
          </a:bodyPr>
          <a:lstStyle/>
          <a:p>
            <a:pPr algn="just"/>
            <a:r>
              <a:rPr lang="tr-TR" sz="2000" dirty="0" smtClean="0"/>
              <a:t>Aslında ikametgahı veya bütünleyici parçayı tanımlayan bu hükümlerin, hukuk uygulamasında ikametgahın saptanmasında veya bütünleyici parçanın saptanmasında emredicidir.</a:t>
            </a:r>
            <a:endParaRPr lang="tr-TR" sz="2000" dirty="0"/>
          </a:p>
        </p:txBody>
      </p:sp>
      <p:sp>
        <p:nvSpPr>
          <p:cNvPr id="7" name="Dikdörtgen 6"/>
          <p:cNvSpPr/>
          <p:nvPr/>
        </p:nvSpPr>
        <p:spPr>
          <a:xfrm>
            <a:off x="6835501" y="3237468"/>
            <a:ext cx="1467068" cy="215444"/>
          </a:xfrm>
          <a:prstGeom prst="rect">
            <a:avLst/>
          </a:prstGeom>
        </p:spPr>
        <p:txBody>
          <a:bodyPr wrap="none">
            <a:spAutoFit/>
          </a:bodyPr>
          <a:lstStyle/>
          <a:p>
            <a:pPr algn="just"/>
            <a:r>
              <a:rPr lang="tr-TR" sz="800" dirty="0" smtClean="0"/>
              <a:t>(</a:t>
            </a:r>
            <a:r>
              <a:rPr lang="tr-TR" sz="800" dirty="0" err="1" smtClean="0"/>
              <a:t>Güriz</a:t>
            </a:r>
            <a:r>
              <a:rPr lang="tr-TR" sz="800" dirty="0" smtClean="0"/>
              <a:t>, 2011,22; Aral, 2012, 60)</a:t>
            </a:r>
            <a:endParaRPr lang="tr-TR" sz="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3573016"/>
            <a:ext cx="2859627" cy="30969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048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5" name="Dikdörtgen 4"/>
          <p:cNvSpPr/>
          <p:nvPr/>
        </p:nvSpPr>
        <p:spPr>
          <a:xfrm>
            <a:off x="660007" y="1340768"/>
            <a:ext cx="2327817" cy="369332"/>
          </a:xfrm>
          <a:prstGeom prst="rect">
            <a:avLst/>
          </a:prstGeom>
        </p:spPr>
        <p:txBody>
          <a:bodyPr wrap="none">
            <a:spAutoFit/>
          </a:bodyPr>
          <a:lstStyle/>
          <a:p>
            <a:r>
              <a:rPr lang="tr-TR" b="1" dirty="0"/>
              <a:t>4.Tamamlayıcı Kurallar</a:t>
            </a:r>
            <a:endParaRPr lang="tr-TR" dirty="0"/>
          </a:p>
        </p:txBody>
      </p:sp>
      <p:sp>
        <p:nvSpPr>
          <p:cNvPr id="6" name="Dikdörtgen 5"/>
          <p:cNvSpPr/>
          <p:nvPr/>
        </p:nvSpPr>
        <p:spPr>
          <a:xfrm>
            <a:off x="1135063" y="1710100"/>
            <a:ext cx="4572000" cy="1015663"/>
          </a:xfrm>
          <a:prstGeom prst="rect">
            <a:avLst/>
          </a:prstGeom>
        </p:spPr>
        <p:txBody>
          <a:bodyPr>
            <a:spAutoFit/>
          </a:bodyPr>
          <a:lstStyle/>
          <a:p>
            <a:pPr algn="just"/>
            <a:r>
              <a:rPr lang="tr-TR" sz="2000" dirty="0"/>
              <a:t>T</a:t>
            </a:r>
            <a:r>
              <a:rPr lang="tr-TR" sz="2000" dirty="0" smtClean="0"/>
              <a:t>arafların </a:t>
            </a:r>
            <a:r>
              <a:rPr lang="tr-TR" sz="2000" dirty="0"/>
              <a:t>serbest iradeleri </a:t>
            </a:r>
            <a:r>
              <a:rPr lang="tr-TR" sz="2000" dirty="0" smtClean="0"/>
              <a:t>ile herhangi bir düzenleme yapmadıkları takdirde uygulanan </a:t>
            </a:r>
            <a:r>
              <a:rPr lang="tr-TR" sz="2000" dirty="0"/>
              <a:t>kurallardır. </a:t>
            </a:r>
          </a:p>
        </p:txBody>
      </p:sp>
      <p:sp>
        <p:nvSpPr>
          <p:cNvPr id="8" name="Dikdörtgen 7"/>
          <p:cNvSpPr/>
          <p:nvPr/>
        </p:nvSpPr>
        <p:spPr>
          <a:xfrm>
            <a:off x="2051720" y="2743760"/>
            <a:ext cx="5544616" cy="1938992"/>
          </a:xfrm>
          <a:prstGeom prst="rect">
            <a:avLst/>
          </a:prstGeom>
        </p:spPr>
        <p:txBody>
          <a:bodyPr wrap="square">
            <a:spAutoFit/>
          </a:bodyPr>
          <a:lstStyle/>
          <a:p>
            <a:pPr algn="just"/>
            <a:r>
              <a:rPr lang="tr-TR" sz="2000" dirty="0" smtClean="0"/>
              <a:t>Tamamlayıcı kurallar, tarafların herhangi bir düzenleme yapmamaları durumunda geçerlidir. Kanun koyucu, toplumsal ihtiyaçlar ve yaşam deneyimlerinden kaynaklanan zorunluluklar nedeniyle, tarafların iradesinin yerine geçecek bu kurallara kanunlarda yer vermektedir.</a:t>
            </a:r>
            <a:endParaRPr lang="tr-TR" sz="2000" dirty="0"/>
          </a:p>
        </p:txBody>
      </p:sp>
      <p:sp>
        <p:nvSpPr>
          <p:cNvPr id="9" name="Dikdörtgen 8"/>
          <p:cNvSpPr/>
          <p:nvPr/>
        </p:nvSpPr>
        <p:spPr>
          <a:xfrm>
            <a:off x="1547664" y="4615968"/>
            <a:ext cx="6943619" cy="1477328"/>
          </a:xfrm>
          <a:prstGeom prst="rect">
            <a:avLst/>
          </a:prstGeom>
        </p:spPr>
        <p:txBody>
          <a:bodyPr wrap="square">
            <a:spAutoFit/>
          </a:bodyPr>
          <a:lstStyle/>
          <a:p>
            <a:r>
              <a:rPr lang="tr-TR" dirty="0"/>
              <a:t>Medeni K. </a:t>
            </a:r>
            <a:endParaRPr lang="tr-TR" dirty="0" smtClean="0"/>
          </a:p>
          <a:p>
            <a:r>
              <a:rPr lang="tr-TR" dirty="0" smtClean="0"/>
              <a:t>Md.202</a:t>
            </a:r>
            <a:r>
              <a:rPr lang="tr-TR" dirty="0"/>
              <a:t>: “Eşler arasında edinilmiş mallara katılma rejiminin uygulanması asıldır. Eşler mal rejimi sözleşmesi ile kanunda belirlenen diğer rejimlerden birini kabul edebilirler</a:t>
            </a:r>
            <a:r>
              <a:rPr lang="tr-TR" dirty="0" smtClean="0"/>
              <a:t>.”</a:t>
            </a:r>
          </a:p>
          <a:p>
            <a:r>
              <a:rPr lang="tr-TR" dirty="0" smtClean="0"/>
              <a:t> </a:t>
            </a:r>
            <a:endParaRPr lang="tr-TR" dirty="0"/>
          </a:p>
        </p:txBody>
      </p:sp>
      <p:sp>
        <p:nvSpPr>
          <p:cNvPr id="10" name="Dikdörtgen 9"/>
          <p:cNvSpPr/>
          <p:nvPr/>
        </p:nvSpPr>
        <p:spPr>
          <a:xfrm>
            <a:off x="7691294" y="5921028"/>
            <a:ext cx="845103" cy="215444"/>
          </a:xfrm>
          <a:prstGeom prst="rect">
            <a:avLst/>
          </a:prstGeom>
        </p:spPr>
        <p:txBody>
          <a:bodyPr wrap="none">
            <a:spAutoFit/>
          </a:bodyPr>
          <a:lstStyle/>
          <a:p>
            <a:pPr algn="just"/>
            <a:r>
              <a:rPr lang="tr-TR" sz="800" dirty="0" smtClean="0"/>
              <a:t>(</a:t>
            </a:r>
            <a:r>
              <a:rPr lang="tr-TR" sz="800" dirty="0" err="1" smtClean="0"/>
              <a:t>Güriz</a:t>
            </a:r>
            <a:r>
              <a:rPr lang="tr-TR" sz="800" dirty="0" smtClean="0"/>
              <a:t>, 2011,22)</a:t>
            </a:r>
            <a:endParaRPr lang="tr-TR" sz="800"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048453"/>
            <a:ext cx="1380568" cy="18369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048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sp>
        <p:nvSpPr>
          <p:cNvPr id="7" name="Dikdörtgen 6"/>
          <p:cNvSpPr/>
          <p:nvPr/>
        </p:nvSpPr>
        <p:spPr>
          <a:xfrm>
            <a:off x="755576" y="1412776"/>
            <a:ext cx="3035318" cy="369332"/>
          </a:xfrm>
          <a:prstGeom prst="rect">
            <a:avLst/>
          </a:prstGeom>
        </p:spPr>
        <p:txBody>
          <a:bodyPr wrap="none">
            <a:spAutoFit/>
          </a:bodyPr>
          <a:lstStyle/>
          <a:p>
            <a:r>
              <a:rPr lang="tr-TR" b="1" dirty="0"/>
              <a:t>5. Yorumlayıcı Hukuk Kuralları</a:t>
            </a:r>
            <a:endParaRPr lang="tr-TR" dirty="0"/>
          </a:p>
        </p:txBody>
      </p:sp>
      <p:sp>
        <p:nvSpPr>
          <p:cNvPr id="10" name="Dikdörtgen 9"/>
          <p:cNvSpPr/>
          <p:nvPr/>
        </p:nvSpPr>
        <p:spPr>
          <a:xfrm>
            <a:off x="1547664" y="1782108"/>
            <a:ext cx="6814037" cy="1477328"/>
          </a:xfrm>
          <a:prstGeom prst="rect">
            <a:avLst/>
          </a:prstGeom>
        </p:spPr>
        <p:txBody>
          <a:bodyPr wrap="square">
            <a:spAutoFit/>
          </a:bodyPr>
          <a:lstStyle/>
          <a:p>
            <a:pPr algn="just"/>
            <a:r>
              <a:rPr lang="tr-TR" dirty="0"/>
              <a:t>Yorumlayıcı kurallar tarafların iradeleri ile açıkça belirtilebilecekleri </a:t>
            </a:r>
            <a:r>
              <a:rPr lang="tr-TR" dirty="0" smtClean="0"/>
              <a:t>ancak </a:t>
            </a:r>
            <a:r>
              <a:rPr lang="tr-TR" dirty="0"/>
              <a:t>belirtmedikleri konuların açıklığa kavuşturulmasında yardımcı olan kurallardır. Bu kurallar birkaç anlama gelen bir beyan veya hareketin, uyuşmazlık </a:t>
            </a:r>
            <a:r>
              <a:rPr lang="tr-TR" dirty="0" smtClean="0"/>
              <a:t>ortaya çıkması durumunda, </a:t>
            </a:r>
            <a:r>
              <a:rPr lang="tr-TR" dirty="0"/>
              <a:t>hangi anlama geldiğini </a:t>
            </a:r>
            <a:r>
              <a:rPr lang="tr-TR" dirty="0" smtClean="0"/>
              <a:t>belirleyen kurallardır. </a:t>
            </a:r>
            <a:endParaRPr lang="tr-TR" dirty="0"/>
          </a:p>
        </p:txBody>
      </p:sp>
      <p:sp>
        <p:nvSpPr>
          <p:cNvPr id="11" name="Dikdörtgen 10"/>
          <p:cNvSpPr/>
          <p:nvPr/>
        </p:nvSpPr>
        <p:spPr>
          <a:xfrm>
            <a:off x="7524328" y="6180985"/>
            <a:ext cx="1502334" cy="215444"/>
          </a:xfrm>
          <a:prstGeom prst="rect">
            <a:avLst/>
          </a:prstGeom>
        </p:spPr>
        <p:txBody>
          <a:bodyPr wrap="none">
            <a:spAutoFit/>
          </a:bodyPr>
          <a:lstStyle/>
          <a:p>
            <a:pPr algn="just"/>
            <a:r>
              <a:rPr lang="tr-TR" sz="800" dirty="0" smtClean="0"/>
              <a:t>(</a:t>
            </a:r>
            <a:r>
              <a:rPr lang="tr-TR" sz="800" dirty="0" err="1" smtClean="0"/>
              <a:t>Güriz</a:t>
            </a:r>
            <a:r>
              <a:rPr lang="tr-TR" sz="800" dirty="0" smtClean="0"/>
              <a:t>, 2011,23; Bilge, 1986, 71)</a:t>
            </a:r>
            <a:endParaRPr lang="tr-TR" sz="800" dirty="0"/>
          </a:p>
        </p:txBody>
      </p:sp>
      <p:sp>
        <p:nvSpPr>
          <p:cNvPr id="12" name="Dikdörtgen 11"/>
          <p:cNvSpPr/>
          <p:nvPr/>
        </p:nvSpPr>
        <p:spPr>
          <a:xfrm>
            <a:off x="920509" y="3259436"/>
            <a:ext cx="7488832" cy="923330"/>
          </a:xfrm>
          <a:prstGeom prst="rect">
            <a:avLst/>
          </a:prstGeom>
        </p:spPr>
        <p:txBody>
          <a:bodyPr wrap="square">
            <a:spAutoFit/>
          </a:bodyPr>
          <a:lstStyle/>
          <a:p>
            <a:pPr algn="just"/>
            <a:r>
              <a:rPr lang="tr-TR" dirty="0" smtClean="0"/>
              <a:t>Taraflar </a:t>
            </a:r>
            <a:r>
              <a:rPr lang="tr-TR" dirty="0"/>
              <a:t>arasında yapılan bir alışverişte, malın teslimi için “gelecek ayın başı, ortası veya sonu” olarak bir vade kararlaştırıldığı takdirde, bundan ne anlaşılacaktır? </a:t>
            </a:r>
          </a:p>
        </p:txBody>
      </p:sp>
      <p:sp>
        <p:nvSpPr>
          <p:cNvPr id="13" name="Dikdörtgen 12"/>
          <p:cNvSpPr/>
          <p:nvPr/>
        </p:nvSpPr>
        <p:spPr>
          <a:xfrm>
            <a:off x="1200157" y="4365104"/>
            <a:ext cx="6215329" cy="2031325"/>
          </a:xfrm>
          <a:prstGeom prst="rect">
            <a:avLst/>
          </a:prstGeom>
        </p:spPr>
        <p:txBody>
          <a:bodyPr wrap="square">
            <a:spAutoFit/>
          </a:bodyPr>
          <a:lstStyle/>
          <a:p>
            <a:pPr lvl="0" algn="just"/>
            <a:r>
              <a:rPr lang="tr-TR" dirty="0">
                <a:solidFill>
                  <a:prstClr val="black"/>
                </a:solidFill>
              </a:rPr>
              <a:t>Borçlar Kanunu </a:t>
            </a:r>
            <a:r>
              <a:rPr lang="tr-TR" dirty="0" err="1">
                <a:solidFill>
                  <a:prstClr val="black"/>
                </a:solidFill>
              </a:rPr>
              <a:t>md.</a:t>
            </a:r>
            <a:r>
              <a:rPr lang="tr-TR" dirty="0">
                <a:solidFill>
                  <a:prstClr val="black"/>
                </a:solidFill>
              </a:rPr>
              <a:t> 91:</a:t>
            </a:r>
          </a:p>
          <a:p>
            <a:pPr lvl="0" algn="just"/>
            <a:r>
              <a:rPr lang="tr-TR" b="1" i="1" dirty="0">
                <a:solidFill>
                  <a:prstClr val="black"/>
                </a:solidFill>
              </a:rPr>
              <a:t>1. Aya ilişkin sürelerde vade</a:t>
            </a:r>
            <a:endParaRPr lang="tr-TR" b="1" dirty="0">
              <a:solidFill>
                <a:prstClr val="black"/>
              </a:solidFill>
            </a:endParaRPr>
          </a:p>
          <a:p>
            <a:pPr lvl="0" algn="just"/>
            <a:r>
              <a:rPr lang="tr-TR" b="1" i="1" dirty="0">
                <a:solidFill>
                  <a:prstClr val="black"/>
                </a:solidFill>
              </a:rPr>
              <a:t>MADDE 91-</a:t>
            </a:r>
            <a:r>
              <a:rPr lang="tr-TR" i="1" dirty="0">
                <a:solidFill>
                  <a:prstClr val="black"/>
                </a:solidFill>
              </a:rPr>
              <a:t> Borcun ifası için bir ayın başlangıcı veya sonu belirlenmişse, bundan ayın birinci ve sonuncu günü; ayın ortası belirlenmişse, bundan da ayın </a:t>
            </a:r>
            <a:r>
              <a:rPr lang="tr-TR" i="1" dirty="0" err="1">
                <a:solidFill>
                  <a:prstClr val="black"/>
                </a:solidFill>
              </a:rPr>
              <a:t>onbeşinci</a:t>
            </a:r>
            <a:r>
              <a:rPr lang="tr-TR" i="1" dirty="0">
                <a:solidFill>
                  <a:prstClr val="black"/>
                </a:solidFill>
              </a:rPr>
              <a:t> günü anlaşılır.</a:t>
            </a:r>
            <a:endParaRPr lang="tr-TR" dirty="0">
              <a:solidFill>
                <a:prstClr val="black"/>
              </a:solidFill>
            </a:endParaRPr>
          </a:p>
          <a:p>
            <a:pPr lvl="0" algn="just"/>
            <a:r>
              <a:rPr lang="tr-TR" i="1" dirty="0">
                <a:solidFill>
                  <a:prstClr val="black"/>
                </a:solidFill>
              </a:rPr>
              <a:t>Borcun ifası için gün belirtilmeksizin sadece ay belirlenmişse, bundan o ayın son günü anlaşılır.</a:t>
            </a:r>
            <a:endParaRPr lang="tr-TR" dirty="0">
              <a:solidFill>
                <a:prstClr val="black"/>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589240"/>
            <a:ext cx="1200157" cy="12687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1284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10" grpId="0"/>
      <p:bldP spid="11" grpId="0"/>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a:xfrm>
            <a:off x="457200" y="1600200"/>
            <a:ext cx="8229600" cy="4997152"/>
          </a:xfrm>
        </p:spPr>
        <p:txBody>
          <a:bodyPr>
            <a:normAutofit fontScale="92500" lnSpcReduction="20000"/>
          </a:bodyPr>
          <a:lstStyle/>
          <a:p>
            <a:r>
              <a:rPr lang="tr-TR" dirty="0" smtClean="0"/>
              <a:t>Erdoğan </a:t>
            </a:r>
            <a:r>
              <a:rPr lang="tr-TR" dirty="0" err="1" smtClean="0"/>
              <a:t>Göğer</a:t>
            </a:r>
            <a:r>
              <a:rPr lang="tr-TR" dirty="0" smtClean="0"/>
              <a:t>, Hukuk Başlangıcı Dersleri, Ankara Üniversitesi Hukuk Fakültesi Yayınları, No.387, Ankara, 1976.</a:t>
            </a:r>
          </a:p>
          <a:p>
            <a:r>
              <a:rPr lang="tr-TR" dirty="0" smtClean="0"/>
              <a:t>Vecdi Aral, Hukuk ve Hukuk Bilimi Üzerine, 12 Levha Yayınları </a:t>
            </a:r>
            <a:r>
              <a:rPr lang="tr-TR" dirty="0" err="1" smtClean="0"/>
              <a:t>no</a:t>
            </a:r>
            <a:r>
              <a:rPr lang="tr-TR" dirty="0" smtClean="0"/>
              <a:t>. 122, İstanbul, 2010.</a:t>
            </a:r>
          </a:p>
          <a:p>
            <a:r>
              <a:rPr lang="tr-TR" dirty="0" smtClean="0"/>
              <a:t>Adnan </a:t>
            </a:r>
            <a:r>
              <a:rPr lang="tr-TR" dirty="0" err="1" smtClean="0"/>
              <a:t>Güriz</a:t>
            </a:r>
            <a:r>
              <a:rPr lang="tr-TR" dirty="0" smtClean="0"/>
              <a:t>, Hukuk Başlangıcı, Siyasal Kitabevi, Ankara, 2011.</a:t>
            </a:r>
          </a:p>
          <a:p>
            <a:r>
              <a:rPr lang="tr-TR" dirty="0" smtClean="0"/>
              <a:t>Fatih Bilgili, Ertan Demirkapı, Hukukun Temel Kavramları, Dora Basın Yayın Dağıtım, Bursa, 2012.</a:t>
            </a:r>
          </a:p>
          <a:p>
            <a:r>
              <a:rPr lang="tr-TR" dirty="0" smtClean="0"/>
              <a:t>Necip Bilge, Hukuk Başlangıcı, Turhan Kitabevi, Ankara, 1986.</a:t>
            </a:r>
          </a:p>
          <a:p>
            <a:endParaRPr lang="tr-TR" dirty="0"/>
          </a:p>
        </p:txBody>
      </p:sp>
    </p:spTree>
    <p:extLst>
      <p:ext uri="{BB962C8B-B14F-4D97-AF65-F5344CB8AC3E}">
        <p14:creationId xmlns:p14="http://schemas.microsoft.com/office/powerpoint/2010/main" val="2682971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35285"/>
            <a:ext cx="8229600" cy="4525963"/>
          </a:xfrm>
        </p:spPr>
        <p:txBody>
          <a:bodyPr>
            <a:normAutofit/>
          </a:bodyPr>
          <a:lstStyle/>
          <a:p>
            <a:pPr marL="0" indent="0" algn="ctr">
              <a:buNone/>
            </a:pPr>
            <a:r>
              <a:rPr lang="tr-TR" sz="4000" b="1" i="1" dirty="0" smtClean="0"/>
              <a:t>BU DERSTE NELER ÖĞRENECEĞİZ?</a:t>
            </a:r>
          </a:p>
          <a:p>
            <a:pPr marL="0" indent="0" algn="ctr">
              <a:buNone/>
            </a:pPr>
            <a:endParaRPr lang="tr-TR" sz="1100" b="1" i="1" dirty="0" smtClean="0"/>
          </a:p>
          <a:p>
            <a:pPr marL="0" indent="0" algn="ctr">
              <a:buNone/>
            </a:pPr>
            <a:endParaRPr lang="tr-TR" sz="800" b="1" i="1" dirty="0" smtClean="0"/>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Dikdörtgen 4"/>
          <p:cNvSpPr/>
          <p:nvPr/>
        </p:nvSpPr>
        <p:spPr>
          <a:xfrm>
            <a:off x="1259632" y="2139240"/>
            <a:ext cx="7056784" cy="2369880"/>
          </a:xfrm>
          <a:prstGeom prst="rect">
            <a:avLst/>
          </a:prstGeom>
        </p:spPr>
        <p:txBody>
          <a:bodyPr wrap="square">
            <a:spAutoFit/>
          </a:bodyPr>
          <a:lstStyle/>
          <a:p>
            <a:pPr marL="457200" indent="-457200" algn="ctr">
              <a:buFont typeface="Wingdings" panose="05000000000000000000" pitchFamily="2" charset="2"/>
              <a:buChar char="Ø"/>
            </a:pPr>
            <a:r>
              <a:rPr lang="tr-TR" sz="3200" dirty="0"/>
              <a:t>Hukuk kurallarının unsurları</a:t>
            </a:r>
          </a:p>
          <a:p>
            <a:pPr algn="ctr"/>
            <a:r>
              <a:rPr lang="tr-TR" sz="3200" dirty="0" smtClean="0"/>
              <a:t>	(</a:t>
            </a:r>
            <a:r>
              <a:rPr lang="tr-TR" sz="3200" dirty="0"/>
              <a:t>Konu-irade-emir/yaptırım</a:t>
            </a:r>
            <a:r>
              <a:rPr lang="tr-TR" sz="3200" dirty="0" smtClean="0"/>
              <a:t>)</a:t>
            </a:r>
          </a:p>
          <a:p>
            <a:pPr algn="ctr"/>
            <a:endParaRPr lang="tr-TR" sz="1000" dirty="0"/>
          </a:p>
          <a:p>
            <a:pPr marL="457200" indent="-457200" algn="ctr">
              <a:buFont typeface="Wingdings" panose="05000000000000000000" pitchFamily="2" charset="2"/>
              <a:buChar char="Ø"/>
            </a:pPr>
            <a:endParaRPr lang="tr-TR" sz="1000" dirty="0"/>
          </a:p>
          <a:p>
            <a:pPr marL="457200" indent="-457200" algn="ctr">
              <a:buFont typeface="Wingdings" panose="05000000000000000000" pitchFamily="2" charset="2"/>
              <a:buChar char="Ø"/>
            </a:pPr>
            <a:r>
              <a:rPr lang="tr-TR" sz="3200" dirty="0"/>
              <a:t>Hukuk kurallarının sınıflandırılması</a:t>
            </a:r>
          </a:p>
          <a:p>
            <a:r>
              <a:rPr lang="tr-TR" sz="3200" dirty="0"/>
              <a:t> </a:t>
            </a:r>
          </a:p>
        </p:txBody>
      </p:sp>
    </p:spTree>
    <p:extLst>
      <p:ext uri="{BB962C8B-B14F-4D97-AF65-F5344CB8AC3E}">
        <p14:creationId xmlns:p14="http://schemas.microsoft.com/office/powerpoint/2010/main" val="358334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1"/>
            <a:ext cx="8229600" cy="2232248"/>
          </a:xfrm>
        </p:spPr>
        <p:txBody>
          <a:bodyPr>
            <a:normAutofit/>
          </a:bodyPr>
          <a:lstStyle/>
          <a:p>
            <a:pPr marL="0" indent="0" algn="ctr">
              <a:buNone/>
            </a:pPr>
            <a:endParaRPr lang="tr-TR" sz="4000" b="1" i="1" dirty="0" smtClean="0"/>
          </a:p>
          <a:p>
            <a:pPr marL="0" indent="0" algn="ctr">
              <a:buNone/>
            </a:pPr>
            <a:endParaRPr lang="tr-TR" sz="4000" b="1" i="1" dirty="0" smtClean="0"/>
          </a:p>
          <a:p>
            <a:pPr marL="0" indent="0">
              <a:buNone/>
            </a:pPr>
            <a:endParaRPr lang="tr-TR" sz="4000" dirty="0"/>
          </a:p>
        </p:txBody>
      </p:sp>
      <p:sp>
        <p:nvSpPr>
          <p:cNvPr id="4" name="Dikdörtgen 3"/>
          <p:cNvSpPr/>
          <p:nvPr/>
        </p:nvSpPr>
        <p:spPr>
          <a:xfrm>
            <a:off x="7723418" y="6669940"/>
            <a:ext cx="1420582" cy="215444"/>
          </a:xfrm>
          <a:prstGeom prst="rect">
            <a:avLst/>
          </a:prstGeom>
        </p:spPr>
        <p:txBody>
          <a:bodyPr wrap="none">
            <a:spAutoFit/>
          </a:bodyPr>
          <a:lstStyle/>
          <a:p>
            <a:pPr lvl="0">
              <a:spcBef>
                <a:spcPct val="20000"/>
              </a:spcBef>
            </a:pPr>
            <a:r>
              <a:rPr lang="tr-TR" sz="800" dirty="0" smtClean="0">
                <a:solidFill>
                  <a:schemeClr val="bg2">
                    <a:lumMod val="50000"/>
                  </a:schemeClr>
                </a:solidFill>
                <a:latin typeface="Arial" panose="020B0604020202020204" pitchFamily="34" charset="0"/>
                <a:cs typeface="Arial" panose="020B0604020202020204" pitchFamily="34" charset="0"/>
              </a:rPr>
              <a:t>Arş. Gör. Dr. Pelin TAŞKIN</a:t>
            </a:r>
            <a:endParaRPr lang="tr-TR" sz="800" dirty="0">
              <a:solidFill>
                <a:schemeClr val="bg2">
                  <a:lumMod val="50000"/>
                </a:schemeClr>
              </a:solidFill>
              <a:latin typeface="Arial" panose="020B0604020202020204" pitchFamily="34" charset="0"/>
              <a:cs typeface="Arial" panose="020B0604020202020204" pitchFamily="34" charset="0"/>
            </a:endParaRPr>
          </a:p>
        </p:txBody>
      </p:sp>
      <p:sp>
        <p:nvSpPr>
          <p:cNvPr id="5" name="Dikdörtgen 4"/>
          <p:cNvSpPr/>
          <p:nvPr/>
        </p:nvSpPr>
        <p:spPr>
          <a:xfrm>
            <a:off x="548938" y="1196298"/>
            <a:ext cx="8398518" cy="769441"/>
          </a:xfrm>
          <a:prstGeom prst="rect">
            <a:avLst/>
          </a:prstGeom>
        </p:spPr>
        <p:txBody>
          <a:bodyPr wrap="none">
            <a:spAutoFit/>
          </a:bodyPr>
          <a:lstStyle/>
          <a:p>
            <a:r>
              <a:rPr lang="tr-TR" sz="4400" b="1" dirty="0"/>
              <a:t>HUKUK KURALLARININ UNSURLARI</a:t>
            </a:r>
            <a:endParaRPr lang="tr-TR" sz="4400" dirty="0"/>
          </a:p>
        </p:txBody>
      </p:sp>
      <p:sp>
        <p:nvSpPr>
          <p:cNvPr id="6" name="Dikdörtgen 5"/>
          <p:cNvSpPr/>
          <p:nvPr/>
        </p:nvSpPr>
        <p:spPr>
          <a:xfrm>
            <a:off x="1259632" y="3191485"/>
            <a:ext cx="1462132" cy="707886"/>
          </a:xfrm>
          <a:prstGeom prst="rect">
            <a:avLst/>
          </a:prstGeom>
        </p:spPr>
        <p:txBody>
          <a:bodyPr wrap="none">
            <a:spAutoFit/>
          </a:bodyPr>
          <a:lstStyle/>
          <a:p>
            <a:r>
              <a:rPr lang="tr-TR" sz="4000" b="1" dirty="0" smtClean="0"/>
              <a:t>KONU</a:t>
            </a:r>
            <a:endParaRPr lang="tr-TR" sz="4000" b="1" dirty="0"/>
          </a:p>
        </p:txBody>
      </p:sp>
      <p:sp>
        <p:nvSpPr>
          <p:cNvPr id="7" name="Dikdörtgen 6"/>
          <p:cNvSpPr/>
          <p:nvPr/>
        </p:nvSpPr>
        <p:spPr>
          <a:xfrm>
            <a:off x="4067944" y="3191484"/>
            <a:ext cx="1423788" cy="707886"/>
          </a:xfrm>
          <a:prstGeom prst="rect">
            <a:avLst/>
          </a:prstGeom>
        </p:spPr>
        <p:txBody>
          <a:bodyPr wrap="none">
            <a:spAutoFit/>
          </a:bodyPr>
          <a:lstStyle/>
          <a:p>
            <a:r>
              <a:rPr lang="tr-TR" sz="4000" b="1" dirty="0" smtClean="0"/>
              <a:t>EMİR </a:t>
            </a:r>
            <a:endParaRPr lang="tr-TR" sz="4000" b="1" dirty="0"/>
          </a:p>
        </p:txBody>
      </p:sp>
      <p:sp>
        <p:nvSpPr>
          <p:cNvPr id="8" name="Dikdörtgen 7"/>
          <p:cNvSpPr/>
          <p:nvPr/>
        </p:nvSpPr>
        <p:spPr>
          <a:xfrm>
            <a:off x="6516216" y="3153162"/>
            <a:ext cx="2252091" cy="707886"/>
          </a:xfrm>
          <a:prstGeom prst="rect">
            <a:avLst/>
          </a:prstGeom>
        </p:spPr>
        <p:txBody>
          <a:bodyPr wrap="none">
            <a:spAutoFit/>
          </a:bodyPr>
          <a:lstStyle/>
          <a:p>
            <a:r>
              <a:rPr lang="tr-TR" sz="4000" b="1" dirty="0" smtClean="0"/>
              <a:t>YAPTIRIM</a:t>
            </a:r>
            <a:endParaRPr lang="tr-TR" sz="4000" b="1" dirty="0"/>
          </a:p>
        </p:txBody>
      </p:sp>
      <p:cxnSp>
        <p:nvCxnSpPr>
          <p:cNvPr id="16" name="Düz Ok Bağlayıcısı 15"/>
          <p:cNvCxnSpPr>
            <a:endCxn id="6" idx="0"/>
          </p:cNvCxnSpPr>
          <p:nvPr/>
        </p:nvCxnSpPr>
        <p:spPr>
          <a:xfrm flipH="1">
            <a:off x="1990698" y="2348880"/>
            <a:ext cx="1011299" cy="8426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a:endCxn id="7" idx="0"/>
          </p:cNvCxnSpPr>
          <p:nvPr/>
        </p:nvCxnSpPr>
        <p:spPr>
          <a:xfrm>
            <a:off x="4779838" y="2204864"/>
            <a:ext cx="0" cy="986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Düz Ok Bağlayıcısı 19"/>
          <p:cNvCxnSpPr/>
          <p:nvPr/>
        </p:nvCxnSpPr>
        <p:spPr>
          <a:xfrm>
            <a:off x="7020272" y="2348880"/>
            <a:ext cx="864096" cy="8426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64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827583" y="1124744"/>
            <a:ext cx="7606125" cy="3785652"/>
          </a:xfrm>
          <a:prstGeom prst="rect">
            <a:avLst/>
          </a:prstGeom>
        </p:spPr>
        <p:txBody>
          <a:bodyPr wrap="square">
            <a:spAutoFit/>
          </a:bodyPr>
          <a:lstStyle/>
          <a:p>
            <a:pPr algn="ctr"/>
            <a:r>
              <a:rPr lang="tr-TR" sz="4000" b="1" dirty="0" smtClean="0"/>
              <a:t>KONU</a:t>
            </a:r>
          </a:p>
          <a:p>
            <a:pPr algn="ctr"/>
            <a:endParaRPr lang="tr-TR" sz="800" dirty="0"/>
          </a:p>
          <a:p>
            <a:pPr algn="just"/>
            <a:r>
              <a:rPr lang="tr-TR" sz="2400" dirty="0"/>
              <a:t>"</a:t>
            </a:r>
            <a:r>
              <a:rPr lang="tr-TR" sz="2400" dirty="0" smtClean="0"/>
              <a:t>Hukukun </a:t>
            </a:r>
            <a:r>
              <a:rPr lang="tr-TR" sz="2400" dirty="0"/>
              <a:t>düzenleme konusu, genellikle </a:t>
            </a:r>
            <a:r>
              <a:rPr lang="tr-TR" sz="2400" i="1" dirty="0"/>
              <a:t>insanların </a:t>
            </a:r>
            <a:r>
              <a:rPr lang="tr-TR" sz="2400" i="1" dirty="0" smtClean="0"/>
              <a:t>birbirleriyle (toplumla) ilişkileri, eylem </a:t>
            </a:r>
            <a:r>
              <a:rPr lang="tr-TR" sz="2400" i="1" dirty="0"/>
              <a:t>ve işlemler</a:t>
            </a:r>
            <a:r>
              <a:rPr lang="tr-TR" sz="2400" dirty="0"/>
              <a:t>dir</a:t>
            </a:r>
            <a:r>
              <a:rPr lang="tr-TR" sz="2400" dirty="0" smtClean="0"/>
              <a:t>."</a:t>
            </a:r>
            <a:endParaRPr lang="tr-TR" sz="2400" dirty="0"/>
          </a:p>
          <a:p>
            <a:pPr algn="just"/>
            <a:endParaRPr lang="tr-TR" sz="800" i="1" dirty="0" smtClean="0"/>
          </a:p>
          <a:p>
            <a:pPr algn="just"/>
            <a:r>
              <a:rPr lang="tr-TR" sz="2400" i="1" dirty="0" smtClean="0"/>
              <a:t>Örneğin</a:t>
            </a:r>
            <a:r>
              <a:rPr lang="tr-TR" sz="2400" dirty="0"/>
              <a:t>, bir kimsenin diğerine zarar </a:t>
            </a:r>
            <a:r>
              <a:rPr lang="tr-TR" sz="2400" dirty="0" smtClean="0"/>
              <a:t>vermesi, </a:t>
            </a:r>
          </a:p>
          <a:p>
            <a:pPr algn="just"/>
            <a:r>
              <a:rPr lang="tr-TR" sz="2400" dirty="0" smtClean="0"/>
              <a:t>	   onunla </a:t>
            </a:r>
            <a:r>
              <a:rPr lang="tr-TR" sz="2400" dirty="0"/>
              <a:t>mal veya emek ilişkisi </a:t>
            </a:r>
            <a:r>
              <a:rPr lang="tr-TR" sz="2400" dirty="0" smtClean="0"/>
              <a:t>kurması</a:t>
            </a:r>
          </a:p>
          <a:p>
            <a:pPr algn="just"/>
            <a:r>
              <a:rPr lang="tr-TR" sz="2400" dirty="0"/>
              <a:t>	</a:t>
            </a:r>
            <a:r>
              <a:rPr lang="tr-TR" sz="2400" dirty="0" smtClean="0"/>
              <a:t>(kişilerin </a:t>
            </a:r>
            <a:r>
              <a:rPr lang="tr-TR" sz="2400" dirty="0"/>
              <a:t>arzu ve iradesiyle </a:t>
            </a:r>
            <a:r>
              <a:rPr lang="tr-TR" sz="2400" dirty="0" smtClean="0"/>
              <a:t>kurulan ilişkiler) </a:t>
            </a:r>
          </a:p>
          <a:p>
            <a:pPr algn="just"/>
            <a:endParaRPr lang="tr-TR" sz="800" dirty="0"/>
          </a:p>
          <a:p>
            <a:pPr algn="just"/>
            <a:r>
              <a:rPr lang="tr-TR" sz="2400" dirty="0" smtClean="0"/>
              <a:t>	zaman </a:t>
            </a:r>
            <a:r>
              <a:rPr lang="tr-TR" sz="2400" dirty="0"/>
              <a:t>geçmesi veya ölüm gibi olaylar </a:t>
            </a:r>
            <a:endParaRPr lang="tr-TR" sz="2400" dirty="0" smtClean="0"/>
          </a:p>
          <a:p>
            <a:pPr algn="just"/>
            <a:r>
              <a:rPr lang="tr-TR" sz="2400" dirty="0" smtClean="0"/>
              <a:t>	(insan iradesi dışında)</a:t>
            </a:r>
          </a:p>
          <a:p>
            <a:pPr algn="r"/>
            <a:r>
              <a:rPr lang="tr-TR" sz="800" dirty="0" smtClean="0"/>
              <a:t>(Bilge, 1986, 27)</a:t>
            </a:r>
            <a:endParaRPr lang="tr-TR" sz="800" dirty="0"/>
          </a:p>
        </p:txBody>
      </p:sp>
    </p:spTree>
    <p:extLst>
      <p:ext uri="{BB962C8B-B14F-4D97-AF65-F5344CB8AC3E}">
        <p14:creationId xmlns:p14="http://schemas.microsoft.com/office/powerpoint/2010/main" val="352040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899592" y="1196752"/>
            <a:ext cx="7632848" cy="3385542"/>
          </a:xfrm>
          <a:prstGeom prst="rect">
            <a:avLst/>
          </a:prstGeom>
        </p:spPr>
        <p:txBody>
          <a:bodyPr wrap="square">
            <a:spAutoFit/>
          </a:bodyPr>
          <a:lstStyle/>
          <a:p>
            <a:pPr algn="ctr"/>
            <a:r>
              <a:rPr lang="tr-TR" sz="4000" b="1" dirty="0" smtClean="0"/>
              <a:t>EMİR</a:t>
            </a:r>
          </a:p>
          <a:p>
            <a:pPr algn="ctr"/>
            <a:endParaRPr lang="tr-TR" sz="1000" dirty="0"/>
          </a:p>
          <a:p>
            <a:pPr algn="just"/>
            <a:r>
              <a:rPr lang="tr-TR" sz="2400" dirty="0"/>
              <a:t>"</a:t>
            </a:r>
            <a:r>
              <a:rPr lang="tr-TR" sz="2400" dirty="0" smtClean="0"/>
              <a:t>Emir, hiyerarşi itibariyle daha üst bir makamın kendisinden daha alt bir makama bir şeyin yapılması veya yapılmamasını bildirmesidir."  </a:t>
            </a:r>
            <a:r>
              <a:rPr lang="tr-TR" sz="800" dirty="0" smtClean="0"/>
              <a:t>(</a:t>
            </a:r>
            <a:r>
              <a:rPr lang="tr-TR" sz="800" dirty="0" err="1" smtClean="0"/>
              <a:t>Göğer</a:t>
            </a:r>
            <a:r>
              <a:rPr lang="tr-TR" sz="800" dirty="0" smtClean="0"/>
              <a:t>, 1976,34)</a:t>
            </a:r>
          </a:p>
          <a:p>
            <a:pPr algn="just"/>
            <a:endParaRPr lang="tr-TR" sz="1000" dirty="0" smtClean="0"/>
          </a:p>
          <a:p>
            <a:pPr algn="just"/>
            <a:r>
              <a:rPr lang="tr-TR" sz="2400" dirty="0" smtClean="0"/>
              <a:t>Emir</a:t>
            </a:r>
            <a:r>
              <a:rPr lang="tr-TR" sz="2400" dirty="0"/>
              <a:t>, kişiye verilen emri, yükümlülüğü </a:t>
            </a:r>
            <a:r>
              <a:rPr lang="tr-TR" sz="2400" dirty="0" smtClean="0"/>
              <a:t>gösterir. </a:t>
            </a:r>
            <a:r>
              <a:rPr lang="tr-TR" sz="800" dirty="0" smtClean="0"/>
              <a:t>(Bilgili ve Demirkapı, 2012, 28)</a:t>
            </a:r>
          </a:p>
          <a:p>
            <a:pPr algn="just"/>
            <a:endParaRPr lang="tr-TR" sz="1000" dirty="0" smtClean="0"/>
          </a:p>
          <a:p>
            <a:pPr algn="just"/>
            <a:r>
              <a:rPr lang="tr-TR" sz="2400" dirty="0" smtClean="0"/>
              <a:t>Hukuk </a:t>
            </a:r>
            <a:r>
              <a:rPr lang="tr-TR" sz="2400" dirty="0"/>
              <a:t>kuralının yapılmasını emrettiği veya yasakladığı husus, hukuk kuralının emir unsurunu oluşturmaktadır. </a:t>
            </a:r>
          </a:p>
        </p:txBody>
      </p:sp>
    </p:spTree>
    <p:extLst>
      <p:ext uri="{BB962C8B-B14F-4D97-AF65-F5344CB8AC3E}">
        <p14:creationId xmlns:p14="http://schemas.microsoft.com/office/powerpoint/2010/main" val="352040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899591" y="1166843"/>
            <a:ext cx="7534117" cy="4124206"/>
          </a:xfrm>
          <a:prstGeom prst="rect">
            <a:avLst/>
          </a:prstGeom>
        </p:spPr>
        <p:txBody>
          <a:bodyPr wrap="square">
            <a:spAutoFit/>
          </a:bodyPr>
          <a:lstStyle/>
          <a:p>
            <a:pPr algn="ctr"/>
            <a:r>
              <a:rPr lang="tr-TR" sz="4000" b="1" dirty="0" smtClean="0"/>
              <a:t>YAPTIRIM</a:t>
            </a:r>
          </a:p>
          <a:p>
            <a:pPr algn="ctr"/>
            <a:endParaRPr lang="tr-TR" sz="1000" dirty="0"/>
          </a:p>
          <a:p>
            <a:pPr algn="just"/>
            <a:r>
              <a:rPr lang="tr-TR" sz="2400" dirty="0"/>
              <a:t>Hukuk kuralının 3. unsuru </a:t>
            </a:r>
            <a:r>
              <a:rPr lang="tr-TR" sz="2400" i="1" dirty="0"/>
              <a:t>emre aykırılık </a:t>
            </a:r>
            <a:r>
              <a:rPr lang="tr-TR" sz="2400" i="1" dirty="0" smtClean="0"/>
              <a:t>durumunda </a:t>
            </a:r>
            <a:r>
              <a:rPr lang="tr-TR" sz="2400" dirty="0" smtClean="0"/>
              <a:t>ortaya çıkan ve </a:t>
            </a:r>
            <a:r>
              <a:rPr lang="tr-TR" sz="2400" i="1" dirty="0"/>
              <a:t>devlet </a:t>
            </a:r>
            <a:r>
              <a:rPr lang="tr-TR" sz="2400" i="1" dirty="0" smtClean="0"/>
              <a:t>gücüyle desteklenen</a:t>
            </a:r>
            <a:r>
              <a:rPr lang="tr-TR" sz="2400" dirty="0" smtClean="0"/>
              <a:t> </a:t>
            </a:r>
            <a:r>
              <a:rPr lang="tr-TR" sz="2400" b="1" dirty="0"/>
              <a:t>yaptırım</a:t>
            </a:r>
            <a:r>
              <a:rPr lang="tr-TR" sz="2400" dirty="0"/>
              <a:t>dır</a:t>
            </a:r>
            <a:r>
              <a:rPr lang="tr-TR" sz="2400" dirty="0" smtClean="0"/>
              <a:t>.</a:t>
            </a:r>
          </a:p>
          <a:p>
            <a:pPr algn="just"/>
            <a:endParaRPr lang="tr-TR" sz="1000" dirty="0"/>
          </a:p>
          <a:p>
            <a:pPr algn="just"/>
            <a:r>
              <a:rPr lang="tr-TR" sz="2400" u="sng" dirty="0"/>
              <a:t>Hukuk kuralları,</a:t>
            </a:r>
            <a:r>
              <a:rPr lang="tr-TR" sz="2400" dirty="0"/>
              <a:t> toplum içindeki davranışlarını düzenleyen ve uyulması devlet gücü ile (yaptırım, müeyyide) sağlanmış bulunan toplumsal düzen </a:t>
            </a:r>
            <a:r>
              <a:rPr lang="tr-TR" sz="2400" dirty="0" smtClean="0"/>
              <a:t>kurallarıdır.</a:t>
            </a:r>
          </a:p>
          <a:p>
            <a:pPr algn="just"/>
            <a:endParaRPr lang="tr-TR" sz="1000" u="sng" dirty="0" smtClean="0"/>
          </a:p>
          <a:p>
            <a:pPr algn="just"/>
            <a:r>
              <a:rPr lang="tr-TR" sz="2400" u="sng" dirty="0" smtClean="0"/>
              <a:t>Hukuk </a:t>
            </a:r>
            <a:r>
              <a:rPr lang="tr-TR" sz="2400" u="sng" dirty="0"/>
              <a:t>kurallarını diğer toplumsal düzen kurallarından </a:t>
            </a:r>
            <a:r>
              <a:rPr lang="tr-TR" sz="2400" u="sng" dirty="0" smtClean="0"/>
              <a:t>ayıran,</a:t>
            </a:r>
            <a:r>
              <a:rPr lang="tr-TR" sz="2400" dirty="0" smtClean="0"/>
              <a:t> hukuk </a:t>
            </a:r>
            <a:r>
              <a:rPr lang="tr-TR" sz="2400" dirty="0"/>
              <a:t>kurallarına aykırılık halinde </a:t>
            </a:r>
            <a:r>
              <a:rPr lang="tr-TR" sz="2400" i="1" dirty="0"/>
              <a:t>devlet </a:t>
            </a:r>
            <a:r>
              <a:rPr lang="tr-TR" sz="2400" i="1" dirty="0" smtClean="0"/>
              <a:t>yaptırımı</a:t>
            </a:r>
            <a:r>
              <a:rPr lang="tr-TR" sz="2400" dirty="0" smtClean="0"/>
              <a:t>dır.</a:t>
            </a:r>
            <a:endParaRPr lang="tr-TR" sz="2400" dirty="0"/>
          </a:p>
        </p:txBody>
      </p:sp>
      <p:sp>
        <p:nvSpPr>
          <p:cNvPr id="6" name="Dikdörtgen 5"/>
          <p:cNvSpPr/>
          <p:nvPr/>
        </p:nvSpPr>
        <p:spPr>
          <a:xfrm>
            <a:off x="6816525" y="5274947"/>
            <a:ext cx="1454244" cy="246221"/>
          </a:xfrm>
          <a:prstGeom prst="rect">
            <a:avLst/>
          </a:prstGeom>
        </p:spPr>
        <p:txBody>
          <a:bodyPr wrap="none">
            <a:spAutoFit/>
          </a:bodyPr>
          <a:lstStyle/>
          <a:p>
            <a:pPr algn="just"/>
            <a:r>
              <a:rPr lang="tr-TR" sz="1000" dirty="0"/>
              <a:t>(</a:t>
            </a:r>
            <a:r>
              <a:rPr lang="tr-TR" sz="800" dirty="0"/>
              <a:t>Bilgili ve Demirkapı, 2012, 28)</a:t>
            </a:r>
          </a:p>
        </p:txBody>
      </p:sp>
    </p:spTree>
    <p:extLst>
      <p:ext uri="{BB962C8B-B14F-4D97-AF65-F5344CB8AC3E}">
        <p14:creationId xmlns:p14="http://schemas.microsoft.com/office/powerpoint/2010/main" val="352040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1100" b="1" i="1" dirty="0" smtClean="0"/>
          </a:p>
          <a:p>
            <a:pPr marL="0" indent="0" algn="ctr">
              <a:buNone/>
            </a:pPr>
            <a:endParaRPr lang="tr-TR" sz="800" b="1" i="1" dirty="0" smtClean="0"/>
          </a:p>
          <a:p>
            <a:pPr marL="0" indent="0">
              <a:buNone/>
            </a:pPr>
            <a:endParaRPr lang="tr-TR" dirty="0"/>
          </a:p>
        </p:txBody>
      </p:sp>
      <p:sp>
        <p:nvSpPr>
          <p:cNvPr id="5" name="Dikdörtgen 4"/>
          <p:cNvSpPr/>
          <p:nvPr/>
        </p:nvSpPr>
        <p:spPr>
          <a:xfrm>
            <a:off x="1115616" y="908720"/>
            <a:ext cx="7200800" cy="4616648"/>
          </a:xfrm>
          <a:prstGeom prst="rect">
            <a:avLst/>
          </a:prstGeom>
        </p:spPr>
        <p:txBody>
          <a:bodyPr wrap="square">
            <a:spAutoFit/>
          </a:bodyPr>
          <a:lstStyle/>
          <a:p>
            <a:pPr algn="just"/>
            <a:r>
              <a:rPr lang="tr-TR" sz="2400" b="1" u="sng" dirty="0"/>
              <a:t>Yaptırım çok çeşitli şekillerde ortaya çıkabilir</a:t>
            </a:r>
            <a:r>
              <a:rPr lang="tr-TR" sz="2400" b="1" u="sng" dirty="0" smtClean="0"/>
              <a:t>:</a:t>
            </a:r>
          </a:p>
          <a:p>
            <a:pPr algn="just"/>
            <a:endParaRPr lang="tr-TR" sz="1000" b="1" dirty="0"/>
          </a:p>
          <a:p>
            <a:pPr algn="just"/>
            <a:r>
              <a:rPr lang="tr-TR" sz="2400" dirty="0" smtClean="0"/>
              <a:t>a)Borçlunun </a:t>
            </a:r>
            <a:r>
              <a:rPr lang="tr-TR" sz="2400" dirty="0"/>
              <a:t>borcunu yerine </a:t>
            </a:r>
            <a:r>
              <a:rPr lang="tr-TR" sz="2400" dirty="0" smtClean="0"/>
              <a:t>getirmediğinde devlet </a:t>
            </a:r>
            <a:r>
              <a:rPr lang="tr-TR" sz="2400" dirty="0"/>
              <a:t>organları </a:t>
            </a:r>
            <a:r>
              <a:rPr lang="tr-TR" sz="2400" dirty="0" smtClean="0"/>
              <a:t>tarafından borcunu yerine getirmeye </a:t>
            </a:r>
            <a:r>
              <a:rPr lang="tr-TR" sz="2400" dirty="0"/>
              <a:t>zorlanmasına </a:t>
            </a:r>
            <a:r>
              <a:rPr lang="tr-TR" sz="2400" b="1" dirty="0"/>
              <a:t>cebri icra</a:t>
            </a:r>
            <a:r>
              <a:rPr lang="tr-TR" sz="2400" dirty="0"/>
              <a:t> denir</a:t>
            </a:r>
            <a:r>
              <a:rPr lang="tr-TR" sz="2400" dirty="0" smtClean="0"/>
              <a:t>.</a:t>
            </a:r>
          </a:p>
          <a:p>
            <a:pPr algn="just"/>
            <a:endParaRPr lang="tr-TR" sz="1000" dirty="0"/>
          </a:p>
          <a:p>
            <a:pPr algn="just"/>
            <a:r>
              <a:rPr lang="tr-TR" sz="2400" dirty="0"/>
              <a:t>b) </a:t>
            </a:r>
            <a:r>
              <a:rPr lang="tr-TR" sz="2400" dirty="0" smtClean="0"/>
              <a:t>Yaptırımın </a:t>
            </a:r>
            <a:r>
              <a:rPr lang="tr-TR" sz="2400" dirty="0"/>
              <a:t>tarafların gerçekleştirmek istedikleri hukuki işlemin hukuk sistemi tarafından kabul edilmemesi şeklinde ortaya </a:t>
            </a:r>
            <a:r>
              <a:rPr lang="tr-TR" sz="2400" dirty="0" smtClean="0"/>
              <a:t>çıkmasına, </a:t>
            </a:r>
            <a:r>
              <a:rPr lang="tr-TR" sz="2400" b="1" dirty="0" smtClean="0"/>
              <a:t>geçersizlik </a:t>
            </a:r>
            <a:r>
              <a:rPr lang="tr-TR" sz="2400" dirty="0" smtClean="0"/>
              <a:t>denir.</a:t>
            </a:r>
          </a:p>
          <a:p>
            <a:pPr algn="just"/>
            <a:endParaRPr lang="tr-TR" sz="1000" dirty="0"/>
          </a:p>
          <a:p>
            <a:pPr algn="just"/>
            <a:r>
              <a:rPr lang="tr-TR" sz="2400" dirty="0" smtClean="0"/>
              <a:t>c)Kişinin </a:t>
            </a:r>
            <a:r>
              <a:rPr lang="tr-TR" sz="2400" dirty="0"/>
              <a:t>verdiği zararı tazmin etmek zorunda </a:t>
            </a:r>
            <a:r>
              <a:rPr lang="tr-TR" sz="2400" dirty="0" smtClean="0"/>
              <a:t>tutulması </a:t>
            </a:r>
            <a:r>
              <a:rPr lang="tr-TR" sz="2400" b="1" dirty="0" smtClean="0"/>
              <a:t>tazminat</a:t>
            </a:r>
            <a:r>
              <a:rPr lang="tr-TR" sz="2400" dirty="0" smtClean="0"/>
              <a:t> yaptırımıdır. </a:t>
            </a:r>
            <a:endParaRPr lang="tr-TR" sz="1000" dirty="0"/>
          </a:p>
          <a:p>
            <a:pPr algn="just"/>
            <a:r>
              <a:rPr lang="tr-TR" sz="2400" dirty="0"/>
              <a:t>d) İ</a:t>
            </a:r>
            <a:r>
              <a:rPr lang="tr-TR" sz="2400" dirty="0" smtClean="0"/>
              <a:t>hlal </a:t>
            </a:r>
            <a:r>
              <a:rPr lang="tr-TR" sz="2400" dirty="0"/>
              <a:t>edilen kural ceza hukuku kuralıysa, yaptırım faile </a:t>
            </a:r>
            <a:r>
              <a:rPr lang="tr-TR" sz="2400" b="1" dirty="0"/>
              <a:t>ceza </a:t>
            </a:r>
            <a:r>
              <a:rPr lang="tr-TR" sz="2400" dirty="0" smtClean="0"/>
              <a:t>verilmesidir.  </a:t>
            </a:r>
            <a:r>
              <a:rPr lang="tr-TR" sz="800" dirty="0" smtClean="0"/>
              <a:t>(Bilgili ve Demirkapı, 2012, 28)</a:t>
            </a:r>
            <a:endParaRPr lang="tr-TR" sz="800" dirty="0"/>
          </a:p>
        </p:txBody>
      </p:sp>
    </p:spTree>
    <p:extLst>
      <p:ext uri="{BB962C8B-B14F-4D97-AF65-F5344CB8AC3E}">
        <p14:creationId xmlns:p14="http://schemas.microsoft.com/office/powerpoint/2010/main" val="110064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908720"/>
            <a:ext cx="7941568" cy="5400600"/>
          </a:xfrm>
        </p:spPr>
        <p:txBody>
          <a:bodyPr>
            <a:normAutofit fontScale="85000" lnSpcReduction="20000"/>
          </a:bodyPr>
          <a:lstStyle/>
          <a:p>
            <a:pPr marL="0" indent="0" algn="just">
              <a:buNone/>
            </a:pPr>
            <a:endParaRPr lang="tr-TR" sz="1100" b="1" i="1" dirty="0" smtClean="0"/>
          </a:p>
          <a:p>
            <a:pPr marL="0" indent="0" algn="just">
              <a:buNone/>
            </a:pPr>
            <a:endParaRPr lang="tr-TR" sz="800" b="1" i="1" dirty="0" smtClean="0"/>
          </a:p>
          <a:p>
            <a:pPr marL="0" indent="0" algn="just">
              <a:buNone/>
            </a:pPr>
            <a:endParaRPr lang="tr-TR" b="1" dirty="0" smtClean="0"/>
          </a:p>
          <a:p>
            <a:pPr marL="0" indent="0" algn="just">
              <a:buNone/>
            </a:pPr>
            <a:r>
              <a:rPr lang="tr-TR" b="1" dirty="0" smtClean="0"/>
              <a:t>e) </a:t>
            </a:r>
            <a:r>
              <a:rPr lang="tr-TR" dirty="0"/>
              <a:t>S</a:t>
            </a:r>
            <a:r>
              <a:rPr lang="tr-TR" dirty="0" smtClean="0"/>
              <a:t>uç </a:t>
            </a:r>
            <a:r>
              <a:rPr lang="tr-TR" dirty="0"/>
              <a:t>işlenmesiyle ilişkisi olan eşyanın, suç işlenmesinde kullanılan ya da bu amaçla hazırlanan veya suçtan dolayı ortaya çıkan suç ürünü olan eşyanın mahkeme kararıyla devlet hazinesine mal </a:t>
            </a:r>
            <a:r>
              <a:rPr lang="tr-TR" dirty="0" smtClean="0"/>
              <a:t>edilmesi</a:t>
            </a:r>
            <a:r>
              <a:rPr lang="tr-TR" b="1" dirty="0"/>
              <a:t> </a:t>
            </a:r>
            <a:r>
              <a:rPr lang="tr-TR" b="1" dirty="0" smtClean="0"/>
              <a:t>zoralım </a:t>
            </a:r>
            <a:r>
              <a:rPr lang="tr-TR" dirty="0" smtClean="0"/>
              <a:t>yaptırımıdır.</a:t>
            </a:r>
          </a:p>
          <a:p>
            <a:pPr marL="0" indent="0" algn="just">
              <a:buNone/>
            </a:pPr>
            <a:endParaRPr lang="tr-TR" dirty="0"/>
          </a:p>
          <a:p>
            <a:pPr marL="0" indent="0" algn="just">
              <a:buNone/>
            </a:pPr>
            <a:r>
              <a:rPr lang="tr-TR" b="1" dirty="0" smtClean="0"/>
              <a:t>f) </a:t>
            </a:r>
            <a:r>
              <a:rPr lang="tr-TR" dirty="0" smtClean="0"/>
              <a:t>hukuk </a:t>
            </a:r>
            <a:r>
              <a:rPr lang="tr-TR" dirty="0"/>
              <a:t>kurallarına aykırı olarak yapılmış bir idari işlem, bu yüzden menfaatleri zedelenen kişilerin talep etmesiyle görevli yargı makamlarınca ortadan </a:t>
            </a:r>
            <a:r>
              <a:rPr lang="tr-TR" dirty="0" smtClean="0"/>
              <a:t>kaldırılması </a:t>
            </a:r>
            <a:r>
              <a:rPr lang="tr-TR" b="1" dirty="0"/>
              <a:t>i</a:t>
            </a:r>
            <a:r>
              <a:rPr lang="tr-TR" b="1" dirty="0" smtClean="0"/>
              <a:t>dari </a:t>
            </a:r>
            <a:r>
              <a:rPr lang="tr-TR" b="1" dirty="0"/>
              <a:t>işlemlerin iptali </a:t>
            </a:r>
            <a:r>
              <a:rPr lang="tr-TR" dirty="0" smtClean="0"/>
              <a:t>yaptırımıdır.</a:t>
            </a:r>
            <a:r>
              <a:rPr lang="tr-TR" b="1" dirty="0"/>
              <a:t> </a:t>
            </a:r>
            <a:r>
              <a:rPr lang="tr-TR" dirty="0" smtClean="0"/>
              <a:t>İdarenin eylemleri nedeniyle bireylerin zarara uğraması durumunda </a:t>
            </a:r>
            <a:r>
              <a:rPr lang="tr-TR" b="1" dirty="0" smtClean="0"/>
              <a:t>tazminat yaptırımı </a:t>
            </a:r>
            <a:r>
              <a:rPr lang="tr-TR" dirty="0" smtClean="0"/>
              <a:t>söz konusu olur.</a:t>
            </a:r>
            <a:endParaRPr lang="tr-TR" dirty="0"/>
          </a:p>
        </p:txBody>
      </p:sp>
      <p:sp>
        <p:nvSpPr>
          <p:cNvPr id="5" name="Dikdörtgen 4"/>
          <p:cNvSpPr/>
          <p:nvPr/>
        </p:nvSpPr>
        <p:spPr>
          <a:xfrm>
            <a:off x="1115616" y="908720"/>
            <a:ext cx="7200800" cy="615553"/>
          </a:xfrm>
          <a:prstGeom prst="rect">
            <a:avLst/>
          </a:prstGeom>
        </p:spPr>
        <p:txBody>
          <a:bodyPr wrap="square">
            <a:spAutoFit/>
          </a:bodyPr>
          <a:lstStyle/>
          <a:p>
            <a:pPr algn="just"/>
            <a:r>
              <a:rPr lang="tr-TR" sz="2400" b="1" u="sng" dirty="0"/>
              <a:t>Yaptırım çok çeşitli şekillerde ortaya çıkabilir</a:t>
            </a:r>
            <a:r>
              <a:rPr lang="tr-TR" sz="2400" b="1" u="sng" dirty="0" smtClean="0"/>
              <a:t>:</a:t>
            </a:r>
          </a:p>
          <a:p>
            <a:pPr algn="just"/>
            <a:endParaRPr lang="tr-TR" sz="1000" b="1" dirty="0"/>
          </a:p>
        </p:txBody>
      </p:sp>
    </p:spTree>
    <p:extLst>
      <p:ext uri="{BB962C8B-B14F-4D97-AF65-F5344CB8AC3E}">
        <p14:creationId xmlns:p14="http://schemas.microsoft.com/office/powerpoint/2010/main" val="319661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620688"/>
            <a:ext cx="8229600" cy="504056"/>
          </a:xfrm>
        </p:spPr>
        <p:txBody>
          <a:bodyPr>
            <a:normAutofit fontScale="92500" lnSpcReduction="10000"/>
          </a:bodyPr>
          <a:lstStyle/>
          <a:p>
            <a:pPr marL="0" indent="0" algn="ctr">
              <a:buNone/>
            </a:pPr>
            <a:r>
              <a:rPr lang="tr-TR" b="1" dirty="0" smtClean="0"/>
              <a:t>HUKUK </a:t>
            </a:r>
            <a:r>
              <a:rPr lang="tr-TR" b="1" dirty="0"/>
              <a:t>KURALLARININ SINIFLANDIRILMASI</a:t>
            </a:r>
            <a:endParaRPr lang="tr-TR" dirty="0"/>
          </a:p>
          <a:p>
            <a:pPr marL="0" indent="0" algn="ctr">
              <a:buNone/>
            </a:pPr>
            <a:endParaRPr lang="tr-TR" dirty="0"/>
          </a:p>
        </p:txBody>
      </p:sp>
      <p:pic>
        <p:nvPicPr>
          <p:cNvPr id="1026" name="Picture 2" descr="M:\TEMEL HUKUK DERS NOTLARI\Slaytlar\Advokat,_Engelsk_advokatdräkt,_Nordisk_familjebo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057000"/>
            <a:ext cx="3491880" cy="5584451"/>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611560" y="1099404"/>
            <a:ext cx="2771784" cy="369332"/>
          </a:xfrm>
          <a:prstGeom prst="rect">
            <a:avLst/>
          </a:prstGeom>
        </p:spPr>
        <p:txBody>
          <a:bodyPr wrap="none">
            <a:spAutoFit/>
          </a:bodyPr>
          <a:lstStyle/>
          <a:p>
            <a:r>
              <a:rPr lang="tr-TR" b="1" dirty="0"/>
              <a:t>1.Emredici Hukuk Kuralları:</a:t>
            </a:r>
            <a:endParaRPr lang="tr-TR" dirty="0"/>
          </a:p>
        </p:txBody>
      </p:sp>
      <p:sp>
        <p:nvSpPr>
          <p:cNvPr id="6" name="Dikdörtgen 5"/>
          <p:cNvSpPr/>
          <p:nvPr/>
        </p:nvSpPr>
        <p:spPr>
          <a:xfrm>
            <a:off x="1187624" y="1628800"/>
            <a:ext cx="4572000" cy="646331"/>
          </a:xfrm>
          <a:prstGeom prst="rect">
            <a:avLst/>
          </a:prstGeom>
        </p:spPr>
        <p:txBody>
          <a:bodyPr>
            <a:spAutoFit/>
          </a:bodyPr>
          <a:lstStyle/>
          <a:p>
            <a:pPr algn="just"/>
            <a:r>
              <a:rPr lang="tr-TR" dirty="0"/>
              <a:t>Bu tür kurallar, hukukun temel niteliklerinden birisi olan </a:t>
            </a:r>
            <a:r>
              <a:rPr lang="tr-TR" i="1" dirty="0"/>
              <a:t>emir </a:t>
            </a:r>
            <a:r>
              <a:rPr lang="tr-TR" dirty="0"/>
              <a:t>unsurunu içerir. </a:t>
            </a:r>
          </a:p>
        </p:txBody>
      </p:sp>
      <p:sp>
        <p:nvSpPr>
          <p:cNvPr id="8" name="Dikdörtgen 7"/>
          <p:cNvSpPr/>
          <p:nvPr/>
        </p:nvSpPr>
        <p:spPr>
          <a:xfrm>
            <a:off x="755576" y="2385754"/>
            <a:ext cx="4572000" cy="923330"/>
          </a:xfrm>
          <a:prstGeom prst="rect">
            <a:avLst/>
          </a:prstGeom>
        </p:spPr>
        <p:txBody>
          <a:bodyPr>
            <a:spAutoFit/>
          </a:bodyPr>
          <a:lstStyle/>
          <a:p>
            <a:pPr algn="just"/>
            <a:r>
              <a:rPr lang="tr-TR" dirty="0" smtClean="0"/>
              <a:t>1)Söz konusu emir, belli bir davranışın yerine getirilmesi, bir şeyin yapılması şeklinde açık bir buyruk olabilir. </a:t>
            </a:r>
            <a:endParaRPr lang="tr-TR" dirty="0"/>
          </a:p>
        </p:txBody>
      </p:sp>
      <p:sp>
        <p:nvSpPr>
          <p:cNvPr id="9" name="Dikdörtgen 8"/>
          <p:cNvSpPr/>
          <p:nvPr/>
        </p:nvSpPr>
        <p:spPr>
          <a:xfrm>
            <a:off x="1062716" y="3309084"/>
            <a:ext cx="4572000" cy="1200329"/>
          </a:xfrm>
          <a:prstGeom prst="rect">
            <a:avLst/>
          </a:prstGeom>
        </p:spPr>
        <p:txBody>
          <a:bodyPr>
            <a:spAutoFit/>
          </a:bodyPr>
          <a:lstStyle/>
          <a:p>
            <a:pPr algn="just"/>
            <a:r>
              <a:rPr lang="tr-TR" dirty="0" smtClean="0"/>
              <a:t>Örneğin, askerlik ödevi, vergi vermek yükümlülüğü, karı kocanın birbirleriyle yardımlaşma yükümlülüğü, yakın akrabalar arasındaki yardım yükümlülüğü gibi.</a:t>
            </a:r>
            <a:endParaRPr lang="tr-TR" dirty="0"/>
          </a:p>
        </p:txBody>
      </p:sp>
      <p:sp>
        <p:nvSpPr>
          <p:cNvPr id="7" name="Dikdörtgen 6"/>
          <p:cNvSpPr/>
          <p:nvPr/>
        </p:nvSpPr>
        <p:spPr>
          <a:xfrm>
            <a:off x="4143476" y="4646076"/>
            <a:ext cx="1616148" cy="215444"/>
          </a:xfrm>
          <a:prstGeom prst="rect">
            <a:avLst/>
          </a:prstGeom>
        </p:spPr>
        <p:txBody>
          <a:bodyPr wrap="none">
            <a:spAutoFit/>
          </a:bodyPr>
          <a:lstStyle/>
          <a:p>
            <a:pPr algn="just"/>
            <a:r>
              <a:rPr lang="tr-TR" sz="800" dirty="0" smtClean="0"/>
              <a:t>(Aral, 2012,58; </a:t>
            </a:r>
            <a:r>
              <a:rPr lang="tr-TR" sz="800" dirty="0" err="1" smtClean="0"/>
              <a:t>Güriz</a:t>
            </a:r>
            <a:r>
              <a:rPr lang="tr-TR" sz="800" dirty="0" smtClean="0"/>
              <a:t>, 2011, 20 vd.)</a:t>
            </a:r>
            <a:endParaRPr lang="tr-TR" sz="800" dirty="0"/>
          </a:p>
        </p:txBody>
      </p:sp>
    </p:spTree>
    <p:extLst>
      <p:ext uri="{BB962C8B-B14F-4D97-AF65-F5344CB8AC3E}">
        <p14:creationId xmlns:p14="http://schemas.microsoft.com/office/powerpoint/2010/main" val="151590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8" grpId="0"/>
      <p:bldP spid="9" grpId="0"/>
      <p:bldP spid="7"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826</TotalTime>
  <Words>1096</Words>
  <Application>Microsoft Office PowerPoint</Application>
  <PresentationFormat>Ekran Gösterisi (4:3)</PresentationFormat>
  <Paragraphs>137</Paragraphs>
  <Slides>18</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Wingdings</vt:lpstr>
      <vt:lpstr>Ofis Teması</vt:lpstr>
      <vt:lpstr>EĞİTİM HUKUKU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 SUNUMDA YARARLANILAN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48</cp:revision>
  <dcterms:created xsi:type="dcterms:W3CDTF">2014-09-12T11:07:49Z</dcterms:created>
  <dcterms:modified xsi:type="dcterms:W3CDTF">2020-01-31T06:38:53Z</dcterms:modified>
</cp:coreProperties>
</file>