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491" r:id="rId3"/>
    <p:sldId id="492" r:id="rId4"/>
    <p:sldId id="493" r:id="rId5"/>
    <p:sldId id="495" r:id="rId6"/>
    <p:sldId id="494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364" r:id="rId18"/>
    <p:sldId id="432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436" r:id="rId28"/>
    <p:sldId id="514" r:id="rId29"/>
    <p:sldId id="438" r:id="rId30"/>
    <p:sldId id="323" r:id="rId31"/>
    <p:sldId id="488" r:id="rId32"/>
    <p:sldId id="443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717" autoAdjust="0"/>
  </p:normalViewPr>
  <p:slideViewPr>
    <p:cSldViewPr>
      <p:cViewPr varScale="1">
        <p:scale>
          <a:sx n="69" d="100"/>
          <a:sy n="69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248E3-755E-4887-8E16-C19F50F59896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1DBC-8122-4E9C-A1CB-5FDB7DAD73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29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/>
              <a:t>Case-detection tests.</a:t>
            </a:r>
          </a:p>
          <a:p>
            <a:pPr fontAlgn="base"/>
            <a:r>
              <a:rPr lang="en-US" dirty="0" smtClean="0"/>
              <a:t>The initial screening tests include measuring blood levels of </a:t>
            </a:r>
            <a:r>
              <a:rPr lang="en-US" dirty="0" err="1" smtClean="0"/>
              <a:t>androstenedione</a:t>
            </a:r>
            <a:r>
              <a:rPr lang="en-US" dirty="0" smtClean="0"/>
              <a:t>, testosterone, DHEA-S, 17-hydroxyprogesterone, </a:t>
            </a:r>
            <a:r>
              <a:rPr lang="en-US" dirty="0" err="1" smtClean="0"/>
              <a:t>aldosterone</a:t>
            </a:r>
            <a:r>
              <a:rPr lang="en-US" dirty="0" smtClean="0"/>
              <a:t>, and </a:t>
            </a:r>
            <a:r>
              <a:rPr lang="en-US" dirty="0" err="1" smtClean="0"/>
              <a:t>cortisol</a:t>
            </a:r>
            <a:r>
              <a:rPr lang="en-US" dirty="0" smtClean="0"/>
              <a:t>—all of which should be either low or at the lower quartile of their respective references ranges. The plasma concentrations of DOC and </a:t>
            </a:r>
            <a:r>
              <a:rPr lang="en-US" dirty="0" err="1" smtClean="0"/>
              <a:t>corticosterone</a:t>
            </a:r>
            <a:r>
              <a:rPr lang="en-US" dirty="0" smtClean="0"/>
              <a:t> should be above the upper limit of their respective reference ranges (Table 4). If levels of these hormones are above their reference ranges in patients with hypertension and </a:t>
            </a:r>
            <a:r>
              <a:rPr lang="en-US" dirty="0" err="1" smtClean="0"/>
              <a:t>hypokalemia</a:t>
            </a:r>
            <a:r>
              <a:rPr lang="en-US" dirty="0" smtClean="0"/>
              <a:t>, clinicians should pursue confirmatory testing, including </a:t>
            </a:r>
            <a:r>
              <a:rPr lang="en-US" dirty="0" err="1" smtClean="0"/>
              <a:t>germline</a:t>
            </a:r>
            <a:r>
              <a:rPr lang="en-US" dirty="0" smtClean="0"/>
              <a:t> mutation testing.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1DBC-8122-4E9C-A1CB-5FDB7DAD73CA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934700" y="-7510463"/>
            <a:ext cx="21870988" cy="164036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2840"/>
            <a:ext cx="5478463" cy="4114427"/>
          </a:xfrm>
          <a:noFill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7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67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2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23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40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34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16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86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5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70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46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A29F-97F4-4D46-901C-D80EB7DFAD7D}" type="datetimeFigureOut">
              <a:rPr lang="tr-TR" smtClean="0"/>
              <a:pPr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C0DB-E74A-4A42-AA4B-29B3BEAAAA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0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> </a:t>
            </a:r>
            <a:r>
              <a:rPr lang="tr-TR" sz="6000" b="1" dirty="0" err="1" smtClean="0">
                <a:solidFill>
                  <a:srgbClr val="FF0000"/>
                </a:solidFill>
              </a:rPr>
              <a:t>Sekonder</a:t>
            </a:r>
            <a:r>
              <a:rPr lang="tr-TR" sz="6000" b="1" dirty="0" smtClean="0">
                <a:solidFill>
                  <a:srgbClr val="FF0000"/>
                </a:solidFill>
              </a:rPr>
              <a:t> Hipertansiyon</a:t>
            </a:r>
            <a:br>
              <a:rPr lang="tr-TR" sz="6000" b="1" dirty="0" smtClean="0">
                <a:solidFill>
                  <a:srgbClr val="FF0000"/>
                </a:solidFill>
              </a:rPr>
            </a:br>
            <a:r>
              <a:rPr lang="tr-TR" sz="6000" b="1" dirty="0" smtClean="0">
                <a:solidFill>
                  <a:srgbClr val="FF0000"/>
                </a:solidFill>
              </a:rPr>
              <a:t>Endokrin Hipertansiyon</a:t>
            </a:r>
            <a:r>
              <a:rPr lang="tr-TR" sz="4900" dirty="0" smtClean="0">
                <a:solidFill>
                  <a:srgbClr val="FF0000"/>
                </a:solidFill>
              </a:rPr>
              <a:t>            </a:t>
            </a:r>
            <a:br>
              <a:rPr lang="tr-TR" sz="4900" dirty="0" smtClean="0">
                <a:solidFill>
                  <a:srgbClr val="FF0000"/>
                </a:solidFill>
              </a:rPr>
            </a:br>
            <a:r>
              <a:rPr lang="tr-TR" sz="4900" dirty="0" smtClean="0">
                <a:solidFill>
                  <a:srgbClr val="FF0000"/>
                </a:solidFill>
              </a:rPr>
              <a:t/>
            </a:r>
            <a:br>
              <a:rPr lang="tr-TR" sz="4900" dirty="0" smtClean="0">
                <a:solidFill>
                  <a:srgbClr val="FF0000"/>
                </a:solidFill>
              </a:rPr>
            </a:br>
            <a:endParaRPr lang="tr-TR" sz="49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Doç</a:t>
            </a:r>
            <a:r>
              <a:rPr lang="en-US" dirty="0" smtClean="0">
                <a:solidFill>
                  <a:srgbClr val="000090"/>
                </a:solidFill>
              </a:rPr>
              <a:t>. Dr. </a:t>
            </a:r>
            <a:r>
              <a:rPr lang="en-US" dirty="0" err="1" smtClean="0">
                <a:solidFill>
                  <a:srgbClr val="000090"/>
                </a:solidFill>
              </a:rPr>
              <a:t>Özgür</a:t>
            </a:r>
            <a:r>
              <a:rPr lang="en-US" dirty="0" smtClean="0">
                <a:solidFill>
                  <a:srgbClr val="000090"/>
                </a:solidFill>
              </a:rPr>
              <a:t> Demir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Risk faktörleri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r-TR" dirty="0" smtClean="0"/>
              <a:t>Hipertansiyon </a:t>
            </a:r>
            <a:r>
              <a:rPr lang="tr-TR" dirty="0"/>
              <a:t>ve KVH aile ve kişisel öykü</a:t>
            </a:r>
            <a:endParaRPr lang="en-US" dirty="0"/>
          </a:p>
          <a:p>
            <a:pPr lvl="0"/>
            <a:r>
              <a:rPr lang="tr-TR" dirty="0" err="1"/>
              <a:t>Dislipidemi</a:t>
            </a:r>
            <a:r>
              <a:rPr lang="tr-TR" dirty="0"/>
              <a:t> aile ve kişisel öykü </a:t>
            </a:r>
            <a:endParaRPr lang="en-US" dirty="0"/>
          </a:p>
          <a:p>
            <a:pPr lvl="0"/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aile ve kişisel öykü </a:t>
            </a:r>
            <a:endParaRPr lang="en-US" dirty="0"/>
          </a:p>
          <a:p>
            <a:pPr lvl="0"/>
            <a:r>
              <a:rPr lang="tr-TR" dirty="0"/>
              <a:t>Sigara alışkanlığı </a:t>
            </a:r>
            <a:endParaRPr lang="en-US" dirty="0"/>
          </a:p>
          <a:p>
            <a:pPr lvl="0"/>
            <a:r>
              <a:rPr lang="tr-TR" dirty="0"/>
              <a:t>Diyet alışkanlıkları </a:t>
            </a:r>
            <a:endParaRPr lang="en-US" dirty="0"/>
          </a:p>
          <a:p>
            <a:pPr lvl="0"/>
            <a:r>
              <a:rPr lang="tr-TR" dirty="0" err="1"/>
              <a:t>Obezite</a:t>
            </a:r>
            <a:r>
              <a:rPr lang="tr-TR" dirty="0"/>
              <a:t>, fiziksel egzersiz durumu </a:t>
            </a:r>
            <a:endParaRPr lang="en-US" dirty="0"/>
          </a:p>
          <a:p>
            <a:pPr lvl="0"/>
            <a:r>
              <a:rPr lang="tr-TR" dirty="0"/>
              <a:t>Horlama; uyku-</a:t>
            </a:r>
            <a:r>
              <a:rPr lang="tr-TR" dirty="0" err="1"/>
              <a:t>apne</a:t>
            </a:r>
            <a:r>
              <a:rPr lang="tr-TR" dirty="0"/>
              <a:t> (partnere danışılması) </a:t>
            </a:r>
            <a:endParaRPr lang="en-US" dirty="0"/>
          </a:p>
          <a:p>
            <a:r>
              <a:rPr lang="tr-TR" dirty="0"/>
              <a:t>Kişilik yapısı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3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Organ hasarı semptomları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Beyin </a:t>
            </a:r>
            <a:r>
              <a:rPr lang="tr-TR" dirty="0"/>
              <a:t>ve göz; </a:t>
            </a:r>
            <a:r>
              <a:rPr lang="tr-TR" dirty="0" err="1"/>
              <a:t>başağrısı</a:t>
            </a:r>
            <a:r>
              <a:rPr lang="tr-TR" dirty="0"/>
              <a:t>, </a:t>
            </a:r>
            <a:r>
              <a:rPr lang="tr-TR" dirty="0" err="1"/>
              <a:t>vertigo</a:t>
            </a:r>
            <a:r>
              <a:rPr lang="tr-TR" dirty="0"/>
              <a:t>, görme zayıflığı, geçici </a:t>
            </a:r>
            <a:r>
              <a:rPr lang="tr-TR" dirty="0" err="1"/>
              <a:t>iskemik</a:t>
            </a:r>
            <a:r>
              <a:rPr lang="tr-TR" dirty="0"/>
              <a:t> atak, duyusal ya da motor </a:t>
            </a:r>
            <a:r>
              <a:rPr lang="tr-TR" dirty="0" err="1"/>
              <a:t>defisit</a:t>
            </a:r>
            <a:r>
              <a:rPr lang="tr-TR" dirty="0"/>
              <a:t>, hafızada zayıflık. </a:t>
            </a:r>
            <a:endParaRPr lang="en-US" dirty="0"/>
          </a:p>
          <a:p>
            <a:pPr lvl="0"/>
            <a:r>
              <a:rPr lang="tr-TR" dirty="0"/>
              <a:t>Kalp; çarpıntı, göğüs ağrısı, kesik solunum, ayak bileğinde şişlik </a:t>
            </a:r>
            <a:endParaRPr lang="en-US" dirty="0"/>
          </a:p>
          <a:p>
            <a:pPr lvl="0"/>
            <a:r>
              <a:rPr lang="tr-TR" dirty="0"/>
              <a:t>Böbrek; susama, </a:t>
            </a:r>
            <a:r>
              <a:rPr lang="tr-TR" dirty="0" err="1"/>
              <a:t>poliüri</a:t>
            </a:r>
            <a:r>
              <a:rPr lang="tr-TR" dirty="0"/>
              <a:t>, </a:t>
            </a:r>
            <a:r>
              <a:rPr lang="tr-TR" dirty="0" err="1"/>
              <a:t>noktüri</a:t>
            </a:r>
            <a:r>
              <a:rPr lang="tr-TR" dirty="0"/>
              <a:t>, </a:t>
            </a:r>
            <a:r>
              <a:rPr lang="tr-TR" dirty="0" err="1"/>
              <a:t>hematüri</a:t>
            </a:r>
            <a:r>
              <a:rPr lang="tr-TR" dirty="0"/>
              <a:t> </a:t>
            </a:r>
            <a:endParaRPr lang="en-US" dirty="0"/>
          </a:p>
          <a:p>
            <a:r>
              <a:rPr lang="tr-TR" dirty="0" err="1"/>
              <a:t>Periferik</a:t>
            </a:r>
            <a:r>
              <a:rPr lang="tr-TR" dirty="0"/>
              <a:t> arterler; soğuk </a:t>
            </a:r>
            <a:r>
              <a:rPr lang="tr-TR" dirty="0" err="1"/>
              <a:t>ekstremite</a:t>
            </a:r>
            <a:r>
              <a:rPr lang="tr-TR" dirty="0"/>
              <a:t>, kaslarda kramp oluşması, </a:t>
            </a:r>
            <a:r>
              <a:rPr lang="tr-TR" dirty="0" err="1"/>
              <a:t>erektil</a:t>
            </a:r>
            <a:r>
              <a:rPr lang="tr-TR" dirty="0"/>
              <a:t> </a:t>
            </a:r>
            <a:r>
              <a:rPr lang="tr-TR" dirty="0" err="1"/>
              <a:t>disfonksiyon</a:t>
            </a:r>
            <a:r>
              <a:rPr lang="tr-TR" dirty="0"/>
              <a:t>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Fizik </a:t>
            </a:r>
            <a:r>
              <a:rPr lang="tr-TR" sz="2800" dirty="0">
                <a:solidFill>
                  <a:srgbClr val="FF0000"/>
                </a:solidFill>
              </a:rPr>
              <a:t>muayenede </a:t>
            </a:r>
            <a:r>
              <a:rPr lang="tr-TR" sz="2800" dirty="0" err="1">
                <a:solidFill>
                  <a:srgbClr val="FF0000"/>
                </a:solidFill>
              </a:rPr>
              <a:t>sekonder</a:t>
            </a:r>
            <a:r>
              <a:rPr lang="tr-TR" sz="2800" dirty="0">
                <a:solidFill>
                  <a:srgbClr val="FF0000"/>
                </a:solidFill>
              </a:rPr>
              <a:t> hipertansiyon etiyolojisine ve hedef organ hasarının tespitine yönelik dikkat edilmesi gereken noktalar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Genel görünüm: </a:t>
            </a:r>
            <a:endParaRPr lang="en-US" dirty="0"/>
          </a:p>
          <a:p>
            <a:pPr lvl="1"/>
            <a:r>
              <a:rPr lang="tr-TR" dirty="0" err="1"/>
              <a:t>Cushing</a:t>
            </a:r>
            <a:r>
              <a:rPr lang="tr-TR" dirty="0"/>
              <a:t> sendromu bulguları </a:t>
            </a:r>
            <a:endParaRPr lang="en-US" dirty="0"/>
          </a:p>
          <a:p>
            <a:pPr lvl="1"/>
            <a:r>
              <a:rPr lang="tr-TR" dirty="0"/>
              <a:t>Yağ dağılımı</a:t>
            </a:r>
            <a:endParaRPr lang="en-US" dirty="0"/>
          </a:p>
          <a:p>
            <a:pPr lvl="1"/>
            <a:r>
              <a:rPr lang="tr-TR" dirty="0"/>
              <a:t>Cilt lezyonları </a:t>
            </a:r>
            <a:endParaRPr lang="en-US" dirty="0"/>
          </a:p>
          <a:p>
            <a:r>
              <a:rPr lang="tr-TR" dirty="0"/>
              <a:t>Göz dibi: </a:t>
            </a:r>
            <a:endParaRPr lang="en-US" dirty="0"/>
          </a:p>
          <a:p>
            <a:pPr lvl="1"/>
            <a:r>
              <a:rPr lang="tr-TR" dirty="0" err="1" smtClean="0"/>
              <a:t>Retinopati</a:t>
            </a:r>
            <a:r>
              <a:rPr lang="tr-TR" dirty="0" smtClean="0"/>
              <a:t> </a:t>
            </a:r>
            <a:endParaRPr lang="en-US" dirty="0"/>
          </a:p>
          <a:p>
            <a:r>
              <a:rPr lang="tr-TR" dirty="0"/>
              <a:t>Baş-Boyun: </a:t>
            </a:r>
            <a:endParaRPr lang="en-US" dirty="0"/>
          </a:p>
          <a:p>
            <a:pPr lvl="1"/>
            <a:r>
              <a:rPr lang="tr-TR" dirty="0" err="1"/>
              <a:t>Karotis</a:t>
            </a:r>
            <a:r>
              <a:rPr lang="tr-TR" dirty="0"/>
              <a:t> üfürümü </a:t>
            </a:r>
            <a:endParaRPr lang="en-US" dirty="0"/>
          </a:p>
          <a:p>
            <a:pPr lvl="1"/>
            <a:r>
              <a:rPr lang="tr-TR" dirty="0"/>
              <a:t>Boyun </a:t>
            </a:r>
            <a:r>
              <a:rPr lang="tr-TR" dirty="0" err="1"/>
              <a:t>venöz</a:t>
            </a:r>
            <a:r>
              <a:rPr lang="tr-TR" dirty="0"/>
              <a:t> dolgunluğu</a:t>
            </a:r>
            <a:endParaRPr lang="en-US" dirty="0"/>
          </a:p>
          <a:p>
            <a:pPr lvl="1"/>
            <a:r>
              <a:rPr lang="tr-TR" dirty="0" err="1"/>
              <a:t>Tiroidde</a:t>
            </a:r>
            <a:r>
              <a:rPr lang="tr-TR" dirty="0"/>
              <a:t> büyüme, nodül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Fizik muayenede </a:t>
            </a:r>
            <a:r>
              <a:rPr lang="tr-TR" sz="2800" dirty="0" err="1" smtClean="0">
                <a:solidFill>
                  <a:srgbClr val="FF0000"/>
                </a:solidFill>
              </a:rPr>
              <a:t>sekonder</a:t>
            </a:r>
            <a:r>
              <a:rPr lang="tr-TR" sz="2800" dirty="0" smtClean="0">
                <a:solidFill>
                  <a:srgbClr val="FF0000"/>
                </a:solidFill>
              </a:rPr>
              <a:t> hipertansiyon etiyolojisine ve hedef organ hasarının tespitine yönelik dikkat edilmesi gereken noktalar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Kalp: </a:t>
            </a:r>
            <a:endParaRPr lang="en-US" dirty="0"/>
          </a:p>
          <a:p>
            <a:pPr lvl="1"/>
            <a:r>
              <a:rPr lang="tr-TR" dirty="0" err="1"/>
              <a:t>Kardiyomegali</a:t>
            </a:r>
            <a:endParaRPr lang="en-US" dirty="0"/>
          </a:p>
          <a:p>
            <a:pPr lvl="1"/>
            <a:r>
              <a:rPr lang="tr-TR" dirty="0" err="1"/>
              <a:t>Ritm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/>
              <a:t>Kalp sesleri</a:t>
            </a:r>
            <a:endParaRPr lang="en-US" dirty="0"/>
          </a:p>
          <a:p>
            <a:pPr lvl="1"/>
            <a:r>
              <a:rPr lang="tr-TR" dirty="0"/>
              <a:t>Üfürümler </a:t>
            </a:r>
            <a:endParaRPr lang="en-US" dirty="0"/>
          </a:p>
          <a:p>
            <a:r>
              <a:rPr lang="tr-TR" dirty="0"/>
              <a:t>Solunum: </a:t>
            </a:r>
            <a:endParaRPr lang="en-US" dirty="0" smtClean="0"/>
          </a:p>
          <a:p>
            <a:pPr lvl="1"/>
            <a:r>
              <a:rPr lang="tr-TR" dirty="0" err="1" smtClean="0"/>
              <a:t>Ral</a:t>
            </a:r>
            <a:r>
              <a:rPr lang="tr-TR" dirty="0" err="1"/>
              <a:t>-ronküsler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Fizik muayenede </a:t>
            </a:r>
            <a:r>
              <a:rPr lang="tr-TR" sz="2800" dirty="0" err="1" smtClean="0">
                <a:solidFill>
                  <a:srgbClr val="FF0000"/>
                </a:solidFill>
              </a:rPr>
              <a:t>sekonder</a:t>
            </a:r>
            <a:r>
              <a:rPr lang="tr-TR" sz="2800" dirty="0" smtClean="0">
                <a:solidFill>
                  <a:srgbClr val="FF0000"/>
                </a:solidFill>
              </a:rPr>
              <a:t> hipertansiyon etiyolojisine ve hedef organ hasarının tespitine yönelik dikkat edilmesi gereken noktalar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Karın: </a:t>
            </a:r>
            <a:endParaRPr lang="en-US" dirty="0"/>
          </a:p>
          <a:p>
            <a:pPr lvl="1"/>
            <a:r>
              <a:rPr lang="tr-TR" dirty="0"/>
              <a:t>Bel çevresi</a:t>
            </a:r>
            <a:endParaRPr lang="en-US" dirty="0"/>
          </a:p>
          <a:p>
            <a:pPr lvl="1"/>
            <a:r>
              <a:rPr lang="tr-TR" dirty="0"/>
              <a:t>Üfürümler</a:t>
            </a:r>
            <a:endParaRPr lang="en-US" dirty="0"/>
          </a:p>
          <a:p>
            <a:pPr lvl="1"/>
            <a:r>
              <a:rPr lang="tr-TR" dirty="0"/>
              <a:t>Büyümüş böbrekler </a:t>
            </a:r>
            <a:endParaRPr lang="en-US" dirty="0"/>
          </a:p>
          <a:p>
            <a:pPr lvl="1"/>
            <a:r>
              <a:rPr lang="tr-TR" dirty="0" err="1"/>
              <a:t>Renal</a:t>
            </a:r>
            <a:r>
              <a:rPr lang="tr-TR" dirty="0"/>
              <a:t> kitle </a:t>
            </a:r>
            <a:endParaRPr lang="en-US" dirty="0"/>
          </a:p>
          <a:p>
            <a:pPr lvl="1"/>
            <a:r>
              <a:rPr lang="tr-TR" dirty="0"/>
              <a:t>Pembe-Mor </a:t>
            </a:r>
            <a:r>
              <a:rPr lang="tr-TR" dirty="0" err="1"/>
              <a:t>strialar</a:t>
            </a:r>
            <a:r>
              <a:rPr lang="tr-TR" dirty="0"/>
              <a:t> </a:t>
            </a:r>
            <a:endParaRPr lang="en-US" dirty="0"/>
          </a:p>
          <a:p>
            <a:r>
              <a:rPr lang="tr-TR" dirty="0" err="1"/>
              <a:t>Ekstremiteler</a:t>
            </a:r>
            <a:r>
              <a:rPr lang="tr-TR" dirty="0"/>
              <a:t>: </a:t>
            </a:r>
            <a:endParaRPr lang="en-US" dirty="0"/>
          </a:p>
          <a:p>
            <a:pPr lvl="1"/>
            <a:r>
              <a:rPr lang="tr-TR" dirty="0" err="1"/>
              <a:t>Periferik</a:t>
            </a:r>
            <a:r>
              <a:rPr lang="tr-TR" dirty="0"/>
              <a:t> nabızlar </a:t>
            </a:r>
            <a:endParaRPr lang="en-US" dirty="0"/>
          </a:p>
          <a:p>
            <a:pPr lvl="1"/>
            <a:r>
              <a:rPr lang="tr-TR" dirty="0"/>
              <a:t>Ödem </a:t>
            </a:r>
            <a:endParaRPr lang="en-US" dirty="0"/>
          </a:p>
          <a:p>
            <a:r>
              <a:rPr lang="tr-TR" dirty="0"/>
              <a:t>Nörolojik değerlendirme: </a:t>
            </a:r>
            <a:endParaRPr lang="en-US" dirty="0"/>
          </a:p>
          <a:p>
            <a:pPr lvl="1"/>
            <a:r>
              <a:rPr lang="tr-TR" dirty="0" smtClean="0"/>
              <a:t>Kas </a:t>
            </a:r>
            <a:r>
              <a:rPr lang="tr-TR" dirty="0"/>
              <a:t>güçsüzlüğü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8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err="1">
                <a:solidFill>
                  <a:srgbClr val="FF0000"/>
                </a:solidFill>
              </a:rPr>
              <a:t>Hipertansif</a:t>
            </a:r>
            <a:r>
              <a:rPr lang="tr-TR" sz="4000" dirty="0">
                <a:solidFill>
                  <a:srgbClr val="FF0000"/>
                </a:solidFill>
              </a:rPr>
              <a:t> hastalarda laboratuvar incelemeleri</a:t>
            </a:r>
            <a:r>
              <a:rPr lang="en-US" sz="4000" dirty="0" smtClean="0">
                <a:solidFill>
                  <a:srgbClr val="FF0000"/>
                </a:solidFill>
                <a:effectLst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Başlangıç Testleri </a:t>
            </a:r>
            <a:endParaRPr lang="en-US" dirty="0"/>
          </a:p>
          <a:p>
            <a:pPr lvl="1"/>
            <a:r>
              <a:rPr lang="tr-TR" dirty="0"/>
              <a:t>Açlık kan şekeri </a:t>
            </a:r>
            <a:endParaRPr lang="en-US" dirty="0"/>
          </a:p>
          <a:p>
            <a:pPr lvl="1"/>
            <a:r>
              <a:rPr lang="tr-TR" dirty="0" err="1"/>
              <a:t>Lipid</a:t>
            </a:r>
            <a:r>
              <a:rPr lang="tr-TR" dirty="0"/>
              <a:t> profili </a:t>
            </a:r>
            <a:endParaRPr lang="en-US" dirty="0"/>
          </a:p>
          <a:p>
            <a:pPr lvl="1"/>
            <a:r>
              <a:rPr lang="tr-TR" dirty="0"/>
              <a:t>Serum potasyum </a:t>
            </a:r>
            <a:endParaRPr lang="en-US" dirty="0"/>
          </a:p>
          <a:p>
            <a:pPr lvl="1"/>
            <a:r>
              <a:rPr lang="tr-TR" dirty="0"/>
              <a:t>Serum ürik </a:t>
            </a:r>
            <a:r>
              <a:rPr lang="tr-TR" dirty="0" err="1"/>
              <a:t>asid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/>
              <a:t>Serum </a:t>
            </a:r>
            <a:r>
              <a:rPr lang="tr-TR" dirty="0" err="1"/>
              <a:t>kreatinin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 err="1"/>
              <a:t>Kreatinin</a:t>
            </a:r>
            <a:r>
              <a:rPr lang="tr-TR" dirty="0"/>
              <a:t> </a:t>
            </a:r>
            <a:r>
              <a:rPr lang="tr-TR" dirty="0" err="1"/>
              <a:t>klirens</a:t>
            </a:r>
            <a:r>
              <a:rPr lang="tr-TR" dirty="0"/>
              <a:t> ölçümü ya da </a:t>
            </a:r>
            <a:r>
              <a:rPr lang="tr-TR" dirty="0" err="1"/>
              <a:t>glomerüler</a:t>
            </a:r>
            <a:r>
              <a:rPr lang="tr-TR" dirty="0"/>
              <a:t> </a:t>
            </a:r>
            <a:r>
              <a:rPr lang="tr-TR" dirty="0" err="1"/>
              <a:t>filtrasyon</a:t>
            </a:r>
            <a:r>
              <a:rPr lang="tr-TR" dirty="0"/>
              <a:t> hızı </a:t>
            </a:r>
            <a:endParaRPr lang="en-US" dirty="0"/>
          </a:p>
          <a:p>
            <a:pPr lvl="1"/>
            <a:r>
              <a:rPr lang="tr-TR" dirty="0"/>
              <a:t>Hemoglobin ve </a:t>
            </a:r>
            <a:r>
              <a:rPr lang="tr-TR" dirty="0" err="1"/>
              <a:t>hematokrit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/>
              <a:t>Tam idrar tahlili </a:t>
            </a:r>
            <a:endParaRPr lang="en-US" dirty="0"/>
          </a:p>
          <a:p>
            <a:pPr lvl="1"/>
            <a:r>
              <a:rPr lang="tr-TR" dirty="0"/>
              <a:t>EKG </a:t>
            </a:r>
            <a:endParaRPr lang="en-US" dirty="0"/>
          </a:p>
          <a:p>
            <a:pPr lvl="1"/>
            <a:r>
              <a:rPr lang="tr-TR" dirty="0"/>
              <a:t>TSH </a:t>
            </a:r>
            <a:endParaRPr lang="en-US" dirty="0"/>
          </a:p>
          <a:p>
            <a:pPr lvl="1"/>
            <a:r>
              <a:rPr lang="tr-TR" dirty="0"/>
              <a:t>Serum kalsiyum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4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Hipertansif</a:t>
            </a:r>
            <a:r>
              <a:rPr lang="tr-TR" dirty="0" smtClean="0">
                <a:solidFill>
                  <a:srgbClr val="FF0000"/>
                </a:solidFill>
              </a:rPr>
              <a:t> hastalarda laboratuvar incelemeleri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Önerilen Testler (</a:t>
            </a:r>
            <a:r>
              <a:rPr lang="tr-TR" dirty="0" err="1"/>
              <a:t>Tesbit</a:t>
            </a:r>
            <a:r>
              <a:rPr lang="tr-TR" dirty="0"/>
              <a:t> edilen belirti ve bulgulara göre eklenebilir) </a:t>
            </a:r>
            <a:endParaRPr lang="en-US" dirty="0"/>
          </a:p>
          <a:p>
            <a:pPr lvl="1"/>
            <a:r>
              <a:rPr lang="tr-TR" dirty="0"/>
              <a:t>Ekokardiyografi </a:t>
            </a:r>
            <a:endParaRPr lang="en-US" dirty="0"/>
          </a:p>
          <a:p>
            <a:pPr lvl="1"/>
            <a:r>
              <a:rPr lang="tr-TR" dirty="0" err="1"/>
              <a:t>Karotis</a:t>
            </a:r>
            <a:r>
              <a:rPr lang="tr-TR" dirty="0"/>
              <a:t> </a:t>
            </a:r>
            <a:r>
              <a:rPr lang="tr-TR" dirty="0" err="1"/>
              <a:t>doppler</a:t>
            </a:r>
            <a:r>
              <a:rPr lang="tr-TR" dirty="0"/>
              <a:t> ultrasonografisi</a:t>
            </a:r>
            <a:endParaRPr lang="en-US" dirty="0"/>
          </a:p>
          <a:p>
            <a:pPr lvl="1"/>
            <a:r>
              <a:rPr lang="tr-TR" dirty="0"/>
              <a:t>Kantitatif </a:t>
            </a:r>
            <a:r>
              <a:rPr lang="tr-TR" dirty="0" err="1" smtClean="0"/>
              <a:t>proteinüri</a:t>
            </a:r>
            <a:r>
              <a:rPr lang="tr-TR" dirty="0" smtClean="0"/>
              <a:t> (</a:t>
            </a:r>
            <a:r>
              <a:rPr lang="tr-TR" dirty="0" err="1" smtClean="0"/>
              <a:t>Alb</a:t>
            </a:r>
            <a:r>
              <a:rPr lang="tr-TR" dirty="0" smtClean="0"/>
              <a:t>/</a:t>
            </a:r>
            <a:r>
              <a:rPr lang="tr-TR" dirty="0" err="1" smtClean="0"/>
              <a:t>Kr</a:t>
            </a:r>
            <a:r>
              <a:rPr lang="tr-TR" dirty="0" smtClean="0"/>
              <a:t>)</a:t>
            </a:r>
            <a:endParaRPr lang="en-US" dirty="0"/>
          </a:p>
          <a:p>
            <a:pPr lvl="1"/>
            <a:r>
              <a:rPr lang="tr-TR" dirty="0" err="1" smtClean="0"/>
              <a:t>Fundoskopi</a:t>
            </a:r>
            <a:r>
              <a:rPr lang="tr-TR" dirty="0" smtClean="0"/>
              <a:t> </a:t>
            </a:r>
            <a:endParaRPr lang="en-US" dirty="0"/>
          </a:p>
          <a:p>
            <a:pPr lvl="1"/>
            <a:r>
              <a:rPr lang="tr-TR" dirty="0" err="1"/>
              <a:t>Glukoz</a:t>
            </a:r>
            <a:r>
              <a:rPr lang="tr-TR" dirty="0"/>
              <a:t> tolerans testi (açlık kan şekeri &gt;100 mg/</a:t>
            </a:r>
            <a:r>
              <a:rPr lang="tr-TR" dirty="0" err="1"/>
              <a:t>dL</a:t>
            </a:r>
            <a:r>
              <a:rPr lang="tr-TR" dirty="0"/>
              <a:t> ise) </a:t>
            </a:r>
            <a:endParaRPr lang="en-US" dirty="0"/>
          </a:p>
          <a:p>
            <a:pPr lvl="1"/>
            <a:r>
              <a:rPr lang="tr-TR" dirty="0"/>
              <a:t>Evde ve 24 saatlik </a:t>
            </a:r>
            <a:r>
              <a:rPr lang="tr-TR" dirty="0" err="1"/>
              <a:t>ambulatuvar</a:t>
            </a:r>
            <a:r>
              <a:rPr lang="tr-TR" dirty="0"/>
              <a:t> KB ölçümü (mümkün olan yerde)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9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>
                <a:solidFill>
                  <a:srgbClr val="FF0000"/>
                </a:solidFill>
              </a:rPr>
              <a:t>Endokrin hipertansiyon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nedenlerden sonra </a:t>
            </a:r>
            <a:r>
              <a:rPr lang="tr-TR" dirty="0" err="1" smtClean="0"/>
              <a:t>sekonder</a:t>
            </a:r>
            <a:r>
              <a:rPr lang="tr-TR" dirty="0" smtClean="0"/>
              <a:t>  </a:t>
            </a:r>
            <a:r>
              <a:rPr lang="tr-TR" dirty="0" err="1" smtClean="0"/>
              <a:t>HT’un</a:t>
            </a:r>
            <a:r>
              <a:rPr lang="tr-TR" dirty="0" smtClean="0"/>
              <a:t> ikinci en sık nedenidir </a:t>
            </a:r>
          </a:p>
          <a:p>
            <a:r>
              <a:rPr lang="tr-TR" dirty="0" smtClean="0"/>
              <a:t>Dirençli HT için </a:t>
            </a:r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etyolojik</a:t>
            </a:r>
            <a:r>
              <a:rPr lang="tr-TR" dirty="0" smtClean="0"/>
              <a:t> faktör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>
                <a:solidFill>
                  <a:srgbClr val="FF0000"/>
                </a:solidFill>
              </a:rPr>
              <a:t>Endokrin hipertansiyon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Hipertansiyonu olan bir hastada zaman zaman laboratuvar testlerinin  tekrarı, endokrin HT  tanısını artırabilmektedir</a:t>
            </a:r>
          </a:p>
          <a:p>
            <a:pPr lvl="1"/>
            <a:r>
              <a:rPr lang="tr-TR" dirty="0" err="1"/>
              <a:t>M</a:t>
            </a:r>
            <a:r>
              <a:rPr lang="tr-TR" dirty="0" err="1" smtClean="0"/>
              <a:t>ineralokortikoid</a:t>
            </a:r>
            <a:r>
              <a:rPr lang="tr-TR" dirty="0" smtClean="0"/>
              <a:t> fazlalığında </a:t>
            </a:r>
            <a:r>
              <a:rPr lang="tr-TR" dirty="0" err="1" smtClean="0"/>
              <a:t>hipokalemi</a:t>
            </a:r>
            <a:r>
              <a:rPr lang="tr-TR" dirty="0" smtClean="0"/>
              <a:t> gibi</a:t>
            </a:r>
          </a:p>
          <a:p>
            <a:r>
              <a:rPr lang="tr-TR" dirty="0"/>
              <a:t>H</a:t>
            </a:r>
            <a:r>
              <a:rPr lang="tr-TR" dirty="0" smtClean="0"/>
              <a:t>astaların büyük bir bölümünde endokrin neden belirgin olmayabilir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HT şüphesi olan tüm hastalar, başlangıç ​​klinik ve </a:t>
            </a:r>
            <a:r>
              <a:rPr lang="tr-TR" dirty="0" err="1" smtClean="0"/>
              <a:t>laboratuar</a:t>
            </a:r>
            <a:r>
              <a:rPr lang="tr-TR" dirty="0" smtClean="0"/>
              <a:t> özellikleri  yol gösterici değilse endokrin neden için  izlenmelidir. 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aldosteronizm</a:t>
            </a:r>
            <a:r>
              <a:rPr lang="tr-TR" dirty="0" smtClean="0"/>
              <a:t> (PA), </a:t>
            </a:r>
            <a:r>
              <a:rPr lang="tr-TR" dirty="0" err="1" smtClean="0"/>
              <a:t>klinisyenlerin</a:t>
            </a:r>
            <a:r>
              <a:rPr lang="tr-TR" dirty="0" smtClean="0"/>
              <a:t> HT ile gelen olan birçok hastada düşünmesi gereken bir bozukluktur 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Primer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Hiperaldosteronizm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Hipertansif</a:t>
            </a:r>
            <a:r>
              <a:rPr lang="tr-TR" dirty="0"/>
              <a:t> hastalarda görülme sıklığı %5-</a:t>
            </a:r>
            <a:r>
              <a:rPr lang="tr-TR" dirty="0" smtClean="0"/>
              <a:t>13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tr-TR" dirty="0"/>
              <a:t>Klinik </a:t>
            </a:r>
            <a:r>
              <a:rPr lang="tr-TR" dirty="0" smtClean="0"/>
              <a:t>ve LAB Bulgular </a:t>
            </a:r>
          </a:p>
          <a:p>
            <a:pPr lvl="1"/>
            <a:r>
              <a:rPr lang="tr-TR" dirty="0" smtClean="0"/>
              <a:t>Hipertansiyon</a:t>
            </a:r>
          </a:p>
          <a:p>
            <a:pPr lvl="1"/>
            <a:r>
              <a:rPr lang="tr-TR" dirty="0" err="1" smtClean="0"/>
              <a:t>Hipopotasemi</a:t>
            </a:r>
            <a:r>
              <a:rPr lang="tr-TR" dirty="0" smtClean="0"/>
              <a:t> (hastaların %60’ında normal potasyum)</a:t>
            </a:r>
          </a:p>
          <a:p>
            <a:pPr lvl="1"/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 err="1" smtClean="0"/>
              <a:t>alkalozis</a:t>
            </a:r>
            <a:endParaRPr lang="tr-TR" dirty="0" smtClean="0"/>
          </a:p>
          <a:p>
            <a:pPr lvl="1"/>
            <a:r>
              <a:rPr lang="tr-TR" dirty="0" smtClean="0"/>
              <a:t>Hafif </a:t>
            </a:r>
            <a:r>
              <a:rPr lang="tr-TR" dirty="0" err="1" smtClean="0"/>
              <a:t>hipernatremi</a:t>
            </a:r>
            <a:endParaRPr lang="tr-TR" dirty="0" smtClean="0"/>
          </a:p>
          <a:p>
            <a:pPr lvl="1"/>
            <a:r>
              <a:rPr lang="tr-TR" dirty="0" err="1" smtClean="0"/>
              <a:t>Hipomagnesemi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Ödem </a:t>
            </a:r>
            <a:r>
              <a:rPr lang="tr-TR" dirty="0" err="1" smtClean="0"/>
              <a:t>yokluğu</a:t>
            </a:r>
            <a:endParaRPr lang="tr-TR" dirty="0" smtClean="0"/>
          </a:p>
          <a:p>
            <a:pPr lvl="1"/>
            <a:r>
              <a:rPr lang="tr-TR" dirty="0" smtClean="0"/>
              <a:t>Kas </a:t>
            </a:r>
            <a:r>
              <a:rPr lang="tr-TR" dirty="0" err="1" smtClean="0"/>
              <a:t>zayıflığı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262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Hipertansiyon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Altta </a:t>
            </a:r>
            <a:r>
              <a:rPr lang="tr-TR" dirty="0"/>
              <a:t>yatan kesin bir nedene bağlı olarak gelişen kan basıncı yüksekliğini tarif eder. </a:t>
            </a:r>
          </a:p>
          <a:p>
            <a:pPr lvl="1"/>
            <a:r>
              <a:rPr lang="tr-TR" dirty="0"/>
              <a:t>Y</a:t>
            </a:r>
            <a:r>
              <a:rPr lang="tr-TR" dirty="0" smtClean="0"/>
              <a:t>etişkin </a:t>
            </a:r>
            <a:r>
              <a:rPr lang="tr-TR" dirty="0" err="1"/>
              <a:t>hipertansif</a:t>
            </a:r>
            <a:r>
              <a:rPr lang="tr-TR" dirty="0"/>
              <a:t> hastaların %10-20’sinde </a:t>
            </a:r>
            <a:endParaRPr lang="tr-TR" dirty="0" smtClean="0"/>
          </a:p>
          <a:p>
            <a:pPr lvl="1"/>
            <a:r>
              <a:rPr lang="tr-TR" dirty="0" smtClean="0"/>
              <a:t>Altta </a:t>
            </a:r>
            <a:r>
              <a:rPr lang="tr-TR" dirty="0"/>
              <a:t>yatan nedene yönelik özgül tedavilerle tamamen ortadan kaldırılabilmesi ve bu sayede çoğu hastada uzun dönem medikal tedavinin, buna ait risklerin ve ekonomik yükün giderilmesi mümkündür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1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Primer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Hiperaldosteronizm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Hastalarda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/>
              <a:t>morbidite</a:t>
            </a:r>
            <a:r>
              <a:rPr lang="tr-TR" dirty="0"/>
              <a:t> artışına neden olan en önemli faktör </a:t>
            </a:r>
            <a:r>
              <a:rPr lang="tr-TR" dirty="0" err="1"/>
              <a:t>kardiyovasküler</a:t>
            </a:r>
            <a:r>
              <a:rPr lang="tr-TR" dirty="0"/>
              <a:t> etkilerdir. </a:t>
            </a:r>
            <a:endParaRPr lang="tr-TR" dirty="0" smtClean="0"/>
          </a:p>
          <a:p>
            <a:pPr lvl="1"/>
            <a:r>
              <a:rPr lang="tr-TR" dirty="0" smtClean="0"/>
              <a:t>Sol </a:t>
            </a:r>
            <a:r>
              <a:rPr lang="tr-TR" dirty="0" err="1"/>
              <a:t>ventrikül</a:t>
            </a:r>
            <a:r>
              <a:rPr lang="tr-TR" dirty="0"/>
              <a:t> kitlesinde artış, </a:t>
            </a:r>
            <a:endParaRPr lang="tr-TR" dirty="0" smtClean="0"/>
          </a:p>
          <a:p>
            <a:pPr lvl="1"/>
            <a:r>
              <a:rPr lang="tr-TR" dirty="0" err="1"/>
              <a:t>S</a:t>
            </a:r>
            <a:r>
              <a:rPr lang="tr-TR" dirty="0" err="1" smtClean="0"/>
              <a:t>troke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err="1" smtClean="0"/>
              <a:t>Fatal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non-fatal</a:t>
            </a:r>
            <a:r>
              <a:rPr lang="tr-TR" dirty="0"/>
              <a:t> MI ve </a:t>
            </a:r>
            <a:endParaRPr lang="tr-TR" dirty="0" smtClean="0"/>
          </a:p>
          <a:p>
            <a:pPr lvl="1"/>
            <a:r>
              <a:rPr lang="tr-TR" dirty="0" err="1"/>
              <a:t>A</a:t>
            </a:r>
            <a:r>
              <a:rPr lang="tr-TR" dirty="0" err="1" smtClean="0"/>
              <a:t>trial</a:t>
            </a:r>
            <a:r>
              <a:rPr lang="tr-TR" dirty="0" smtClean="0"/>
              <a:t> </a:t>
            </a:r>
            <a:r>
              <a:rPr lang="tr-TR" dirty="0" err="1"/>
              <a:t>fibrilasyon</a:t>
            </a:r>
            <a:r>
              <a:rPr lang="tr-TR" dirty="0"/>
              <a:t> sıklığı </a:t>
            </a:r>
            <a:r>
              <a:rPr lang="tr-TR" dirty="0" err="1"/>
              <a:t>esansiyel</a:t>
            </a:r>
            <a:r>
              <a:rPr lang="tr-TR" dirty="0"/>
              <a:t> hipertansiyonlu hastalara göre daha fazladır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1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Kimlerde </a:t>
            </a:r>
            <a:r>
              <a:rPr lang="tr-TR" dirty="0" err="1">
                <a:solidFill>
                  <a:srgbClr val="FF0000"/>
                </a:solidFill>
              </a:rPr>
              <a:t>Primer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Hiperaldosteronizm</a:t>
            </a:r>
            <a:r>
              <a:rPr lang="tr-TR" dirty="0">
                <a:solidFill>
                  <a:srgbClr val="FF0000"/>
                </a:solidFill>
              </a:rPr>
              <a:t> Düşünülüp Araştırılmalıdır?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Hipertansiyon ile birlikte </a:t>
            </a:r>
            <a:r>
              <a:rPr lang="tr-TR" dirty="0" err="1"/>
              <a:t>hipokalemi</a:t>
            </a:r>
            <a:r>
              <a:rPr lang="tr-TR" dirty="0"/>
              <a:t> varlığı</a:t>
            </a:r>
            <a:endParaRPr lang="en-US" dirty="0"/>
          </a:p>
          <a:p>
            <a:pPr lvl="0"/>
            <a:r>
              <a:rPr lang="tr-TR" dirty="0"/>
              <a:t>Ciddi ya da dirençli hipertansiyon </a:t>
            </a:r>
            <a:endParaRPr lang="en-US" dirty="0"/>
          </a:p>
          <a:p>
            <a:pPr lvl="0"/>
            <a:r>
              <a:rPr lang="tr-TR" dirty="0"/>
              <a:t>Adrenal </a:t>
            </a:r>
            <a:r>
              <a:rPr lang="tr-TR" dirty="0" err="1"/>
              <a:t>insidentaloması</a:t>
            </a:r>
            <a:r>
              <a:rPr lang="tr-TR" dirty="0"/>
              <a:t> olan vakalar </a:t>
            </a:r>
            <a:endParaRPr lang="en-US" dirty="0"/>
          </a:p>
          <a:p>
            <a:pPr lvl="0"/>
            <a:r>
              <a:rPr lang="tr-TR" dirty="0"/>
              <a:t>Ailesinde 40 yaş öncesinde hipertansiyon ya da </a:t>
            </a:r>
            <a:r>
              <a:rPr lang="tr-TR" dirty="0" err="1"/>
              <a:t>serebrovasküler</a:t>
            </a:r>
            <a:r>
              <a:rPr lang="tr-TR" dirty="0"/>
              <a:t> olay öyküsü olan </a:t>
            </a:r>
            <a:r>
              <a:rPr lang="tr-TR" dirty="0" err="1"/>
              <a:t>hipertansif</a:t>
            </a:r>
            <a:r>
              <a:rPr lang="tr-TR" dirty="0"/>
              <a:t> bireyler </a:t>
            </a:r>
            <a:endParaRPr lang="en-US" dirty="0"/>
          </a:p>
          <a:p>
            <a:pPr lvl="0"/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hiperaldosteronizmli</a:t>
            </a:r>
            <a:r>
              <a:rPr lang="tr-TR" dirty="0"/>
              <a:t> bireylerin birinci derece yakınları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7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Tarama Testleri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Plazma </a:t>
            </a:r>
            <a:r>
              <a:rPr lang="tr-TR" dirty="0" err="1"/>
              <a:t>aldosteron</a:t>
            </a:r>
            <a:r>
              <a:rPr lang="tr-TR" dirty="0"/>
              <a:t> düzeyi (</a:t>
            </a:r>
            <a:r>
              <a:rPr lang="tr-TR" dirty="0" err="1"/>
              <a:t>ng</a:t>
            </a:r>
            <a:r>
              <a:rPr lang="tr-TR" dirty="0"/>
              <a:t>/dl) ve plazma renin </a:t>
            </a:r>
            <a:r>
              <a:rPr lang="tr-TR" dirty="0" smtClean="0"/>
              <a:t>aktivitesi </a:t>
            </a:r>
            <a:r>
              <a:rPr lang="tr-TR" dirty="0"/>
              <a:t>(</a:t>
            </a:r>
            <a:r>
              <a:rPr lang="tr-TR" dirty="0" err="1"/>
              <a:t>ng</a:t>
            </a:r>
            <a:r>
              <a:rPr lang="tr-TR" dirty="0"/>
              <a:t>/ml/saat) ölçülerek </a:t>
            </a:r>
            <a:endParaRPr lang="tr-TR" dirty="0" smtClean="0"/>
          </a:p>
          <a:p>
            <a:pPr lvl="1"/>
            <a:r>
              <a:rPr lang="tr-TR" dirty="0" err="1" smtClean="0"/>
              <a:t>Aldosteron</a:t>
            </a:r>
            <a:r>
              <a:rPr lang="tr-TR" dirty="0" smtClean="0"/>
              <a:t> </a:t>
            </a:r>
            <a:r>
              <a:rPr lang="tr-TR" dirty="0"/>
              <a:t>/</a:t>
            </a:r>
            <a:r>
              <a:rPr lang="tr-TR" dirty="0" smtClean="0"/>
              <a:t>PRA </a:t>
            </a:r>
            <a:r>
              <a:rPr lang="tr-TR" dirty="0"/>
              <a:t>&gt;20 olması ileri inceleme gerektirir. </a:t>
            </a:r>
            <a:endParaRPr lang="tr-TR" dirty="0" smtClean="0"/>
          </a:p>
          <a:p>
            <a:pPr lvl="1"/>
            <a:r>
              <a:rPr lang="tr-TR" dirty="0" smtClean="0"/>
              <a:t>Testin </a:t>
            </a:r>
            <a:r>
              <a:rPr lang="tr-TR" dirty="0"/>
              <a:t>yapılması sırasında RAA sistemini etkileyebilecek ilaçlar </a:t>
            </a:r>
            <a:r>
              <a:rPr lang="tr-TR" dirty="0" smtClean="0"/>
              <a:t>(</a:t>
            </a:r>
            <a:r>
              <a:rPr lang="tr-TR" dirty="0" err="1" smtClean="0"/>
              <a:t>ACEi</a:t>
            </a:r>
            <a:r>
              <a:rPr lang="tr-TR" dirty="0" smtClean="0"/>
              <a:t>, ARB, </a:t>
            </a:r>
            <a:r>
              <a:rPr lang="tr-TR" dirty="0" err="1" smtClean="0"/>
              <a:t>aldosteron</a:t>
            </a:r>
            <a:r>
              <a:rPr lang="tr-TR" dirty="0" smtClean="0"/>
              <a:t> antagonistleri ve B </a:t>
            </a:r>
            <a:r>
              <a:rPr lang="tr-TR" dirty="0" err="1" smtClean="0"/>
              <a:t>blokerler</a:t>
            </a:r>
            <a:r>
              <a:rPr lang="tr-TR" dirty="0" smtClean="0"/>
              <a:t>) en </a:t>
            </a:r>
            <a:r>
              <a:rPr lang="tr-TR" dirty="0"/>
              <a:t>az 6 hafta öncesinden </a:t>
            </a:r>
            <a:r>
              <a:rPr lang="tr-TR" dirty="0" smtClean="0"/>
              <a:t>mümkünse </a:t>
            </a:r>
            <a:r>
              <a:rPr lang="tr-TR" dirty="0"/>
              <a:t>kesilmelidir. Ancak bu ilaçların kullanımı altında çıkacak pozitif sonuç daha da anlamlı olacaktır.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20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Doğrulama Testleri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Oral </a:t>
            </a:r>
            <a:r>
              <a:rPr lang="tr-TR" dirty="0"/>
              <a:t>sodyum yükleme </a:t>
            </a:r>
            <a:r>
              <a:rPr lang="tr-TR" dirty="0" smtClean="0"/>
              <a:t>testi</a:t>
            </a:r>
          </a:p>
          <a:p>
            <a:r>
              <a:rPr lang="tr-TR" dirty="0" err="1"/>
              <a:t>S</a:t>
            </a:r>
            <a:r>
              <a:rPr lang="tr-TR" dirty="0" err="1" smtClean="0"/>
              <a:t>alin</a:t>
            </a:r>
            <a:r>
              <a:rPr lang="tr-TR" dirty="0" smtClean="0"/>
              <a:t> </a:t>
            </a:r>
            <a:r>
              <a:rPr lang="tr-TR" dirty="0" err="1"/>
              <a:t>infüzyon</a:t>
            </a:r>
            <a:r>
              <a:rPr lang="tr-TR" dirty="0"/>
              <a:t> </a:t>
            </a:r>
            <a:r>
              <a:rPr lang="tr-TR" dirty="0" smtClean="0"/>
              <a:t>testi</a:t>
            </a:r>
          </a:p>
          <a:p>
            <a:r>
              <a:rPr lang="tr-TR" dirty="0" err="1" smtClean="0"/>
              <a:t>Fludrokortizon</a:t>
            </a:r>
            <a:r>
              <a:rPr lang="tr-TR" dirty="0" smtClean="0"/>
              <a:t> </a:t>
            </a:r>
            <a:r>
              <a:rPr lang="tr-TR" dirty="0"/>
              <a:t>baskılama </a:t>
            </a:r>
            <a:r>
              <a:rPr lang="tr-TR" dirty="0" smtClean="0"/>
              <a:t>testi</a:t>
            </a:r>
          </a:p>
          <a:p>
            <a:r>
              <a:rPr lang="tr-TR" dirty="0" err="1"/>
              <a:t>K</a:t>
            </a:r>
            <a:r>
              <a:rPr lang="tr-TR" dirty="0" err="1" smtClean="0"/>
              <a:t>aptopril</a:t>
            </a:r>
            <a:r>
              <a:rPr lang="tr-TR" dirty="0" smtClean="0"/>
              <a:t> testi</a:t>
            </a:r>
          </a:p>
          <a:p>
            <a:r>
              <a:rPr lang="tr-TR" dirty="0"/>
              <a:t>G</a:t>
            </a:r>
            <a:r>
              <a:rPr lang="tr-TR" dirty="0" smtClean="0"/>
              <a:t>erekli </a:t>
            </a:r>
            <a:r>
              <a:rPr lang="tr-TR" dirty="0"/>
              <a:t>vakalarda adrenal </a:t>
            </a:r>
            <a:r>
              <a:rPr lang="tr-TR" dirty="0" err="1"/>
              <a:t>venöz</a:t>
            </a:r>
            <a:r>
              <a:rPr lang="tr-TR" dirty="0"/>
              <a:t> örnekleme </a:t>
            </a:r>
            <a:endParaRPr lang="tr-TR" dirty="0" smtClean="0"/>
          </a:p>
          <a:p>
            <a:r>
              <a:rPr lang="tr-TR" dirty="0" smtClean="0"/>
              <a:t>Görüntülemede </a:t>
            </a:r>
            <a:r>
              <a:rPr lang="tr-TR" dirty="0"/>
              <a:t>tercih edilen </a:t>
            </a:r>
            <a:r>
              <a:rPr lang="tr-TR" dirty="0" err="1" smtClean="0"/>
              <a:t>sürrenal</a:t>
            </a:r>
            <a:r>
              <a:rPr lang="tr-TR" dirty="0" smtClean="0"/>
              <a:t> BT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8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Feokromositoma</a:t>
            </a:r>
            <a:r>
              <a:rPr lang="tr-T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Kromafin</a:t>
            </a:r>
            <a:r>
              <a:rPr lang="tr-TR" dirty="0" smtClean="0"/>
              <a:t> </a:t>
            </a:r>
            <a:r>
              <a:rPr lang="tr-TR" dirty="0"/>
              <a:t>dokudan köken alan </a:t>
            </a:r>
            <a:r>
              <a:rPr lang="tr-TR" dirty="0" err="1"/>
              <a:t>nöroendokrin</a:t>
            </a:r>
            <a:r>
              <a:rPr lang="tr-TR" dirty="0"/>
              <a:t> tümörlerdendir. </a:t>
            </a:r>
            <a:endParaRPr lang="tr-TR" dirty="0" smtClean="0"/>
          </a:p>
          <a:p>
            <a:r>
              <a:rPr lang="tr-TR" dirty="0" smtClean="0"/>
              <a:t>Hipertansiyon </a:t>
            </a:r>
            <a:r>
              <a:rPr lang="tr-TR" dirty="0" err="1" smtClean="0"/>
              <a:t>etyolojisinin</a:t>
            </a:r>
            <a:r>
              <a:rPr lang="tr-TR" dirty="0" smtClean="0"/>
              <a:t> %0.1-0.6’dan sorumlu</a:t>
            </a:r>
          </a:p>
          <a:p>
            <a:r>
              <a:rPr lang="tr-TR" dirty="0" err="1" smtClean="0"/>
              <a:t>İnsidans</a:t>
            </a:r>
            <a:r>
              <a:rPr lang="tr-TR" dirty="0" smtClean="0"/>
              <a:t> milyonda 2-8 </a:t>
            </a:r>
          </a:p>
          <a:p>
            <a:r>
              <a:rPr lang="tr-TR" dirty="0" smtClean="0"/>
              <a:t>Erkek ve kadında </a:t>
            </a:r>
            <a:r>
              <a:rPr lang="tr-TR" dirty="0" err="1" smtClean="0"/>
              <a:t>görülme</a:t>
            </a:r>
            <a:r>
              <a:rPr lang="tr-TR" dirty="0" smtClean="0"/>
              <a:t> sıklıkları </a:t>
            </a:r>
            <a:r>
              <a:rPr lang="tr-TR" dirty="0" err="1" smtClean="0"/>
              <a:t>eşit</a:t>
            </a:r>
            <a:endParaRPr lang="tr-TR" dirty="0" smtClean="0"/>
          </a:p>
          <a:p>
            <a:r>
              <a:rPr lang="tr-TR" dirty="0" smtClean="0"/>
              <a:t>En </a:t>
            </a:r>
            <a:r>
              <a:rPr lang="tr-TR" dirty="0" err="1" smtClean="0"/>
              <a:t>çok</a:t>
            </a:r>
            <a:r>
              <a:rPr lang="tr-TR" dirty="0" smtClean="0"/>
              <a:t> 4. ve 5. </a:t>
            </a:r>
            <a:r>
              <a:rPr lang="tr-TR" dirty="0" err="1" smtClean="0"/>
              <a:t>dekatlarda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5811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Kimlerde </a:t>
            </a:r>
            <a:r>
              <a:rPr lang="tr-TR" dirty="0" err="1">
                <a:solidFill>
                  <a:srgbClr val="FF0000"/>
                </a:solidFill>
              </a:rPr>
              <a:t>Feokromositoma</a:t>
            </a:r>
            <a:r>
              <a:rPr lang="tr-TR" dirty="0">
                <a:solidFill>
                  <a:srgbClr val="FF0000"/>
                </a:solidFill>
              </a:rPr>
              <a:t> Düşünülüp Araştırılmalıdır?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r-TR" dirty="0"/>
              <a:t>Tedaviye dirençli </a:t>
            </a:r>
            <a:r>
              <a:rPr lang="tr-TR" dirty="0" err="1"/>
              <a:t>paroksismal</a:t>
            </a:r>
            <a:r>
              <a:rPr lang="tr-TR" dirty="0"/>
              <a:t> ya da şiddetli (≥180/110 </a:t>
            </a:r>
            <a:r>
              <a:rPr lang="tr-TR" dirty="0" err="1"/>
              <a:t>mmHg</a:t>
            </a:r>
            <a:r>
              <a:rPr lang="tr-TR" dirty="0"/>
              <a:t>) hipertansiyon varlığında </a:t>
            </a:r>
            <a:endParaRPr lang="en-US" dirty="0"/>
          </a:p>
          <a:p>
            <a:pPr lvl="0"/>
            <a:r>
              <a:rPr lang="tr-TR" dirty="0"/>
              <a:t>Hipertansiyon ile birlikte </a:t>
            </a:r>
            <a:r>
              <a:rPr lang="tr-TR" dirty="0" err="1"/>
              <a:t>katekolamin</a:t>
            </a:r>
            <a:r>
              <a:rPr lang="tr-TR" dirty="0"/>
              <a:t> fazlalığını düşündüren baş ağrısı, çarpıntı, terleme vb. bulgular varsa</a:t>
            </a:r>
            <a:endParaRPr lang="en-US" dirty="0"/>
          </a:p>
          <a:p>
            <a:pPr lvl="0"/>
            <a:r>
              <a:rPr lang="tr-TR" dirty="0"/>
              <a:t>Beta-</a:t>
            </a:r>
            <a:r>
              <a:rPr lang="tr-TR" dirty="0" err="1"/>
              <a:t>blokerler</a:t>
            </a:r>
            <a:r>
              <a:rPr lang="tr-TR" dirty="0"/>
              <a:t> ve </a:t>
            </a:r>
            <a:r>
              <a:rPr lang="tr-TR" dirty="0" err="1"/>
              <a:t>monoaminooksidaz</a:t>
            </a:r>
            <a:r>
              <a:rPr lang="tr-TR" dirty="0"/>
              <a:t> inhibitörleri kullanıldığında ya da karın içi basıncının arttığı durumlarda (</a:t>
            </a:r>
            <a:r>
              <a:rPr lang="tr-TR" dirty="0" err="1"/>
              <a:t>miksiyon</a:t>
            </a:r>
            <a:r>
              <a:rPr lang="tr-TR" dirty="0"/>
              <a:t>, </a:t>
            </a:r>
            <a:r>
              <a:rPr lang="tr-TR" dirty="0" err="1"/>
              <a:t>defekasyon</a:t>
            </a:r>
            <a:r>
              <a:rPr lang="tr-TR" dirty="0"/>
              <a:t>,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palpasyon</a:t>
            </a:r>
            <a:r>
              <a:rPr lang="tr-TR" dirty="0"/>
              <a:t> vb.) kan basıncı yükseliyorsa</a:t>
            </a:r>
            <a:endParaRPr lang="en-US" dirty="0"/>
          </a:p>
          <a:p>
            <a:pPr lvl="0"/>
            <a:r>
              <a:rPr lang="tr-TR" dirty="0" err="1"/>
              <a:t>İnsidental</a:t>
            </a:r>
            <a:r>
              <a:rPr lang="tr-TR" dirty="0"/>
              <a:t> olarak tespit edilen </a:t>
            </a:r>
            <a:r>
              <a:rPr lang="tr-TR" dirty="0" err="1"/>
              <a:t>sürrenal</a:t>
            </a:r>
            <a:r>
              <a:rPr lang="tr-TR" dirty="0"/>
              <a:t> kitlesi ve </a:t>
            </a:r>
            <a:r>
              <a:rPr lang="tr-TR" dirty="0" err="1"/>
              <a:t>multipl</a:t>
            </a:r>
            <a:r>
              <a:rPr lang="tr-TR" dirty="0"/>
              <a:t> endokrin </a:t>
            </a:r>
            <a:r>
              <a:rPr lang="tr-TR" dirty="0" err="1"/>
              <a:t>neoplazisi</a:t>
            </a:r>
            <a:r>
              <a:rPr lang="tr-TR" dirty="0"/>
              <a:t> olanlarda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94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Feokromositoma</a:t>
            </a:r>
            <a:r>
              <a:rPr lang="tr-TR" dirty="0">
                <a:solidFill>
                  <a:srgbClr val="FF0000"/>
                </a:solidFill>
              </a:rPr>
              <a:t> Düşünülen Hastada Hangi Testler İstenmelidir?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24 saat idrarda </a:t>
            </a:r>
            <a:r>
              <a:rPr lang="tr-TR" dirty="0" err="1"/>
              <a:t>metanefrin</a:t>
            </a:r>
            <a:r>
              <a:rPr lang="tr-TR" dirty="0"/>
              <a:t>, </a:t>
            </a:r>
            <a:r>
              <a:rPr lang="tr-TR" dirty="0" err="1"/>
              <a:t>normetanefrin</a:t>
            </a:r>
            <a:r>
              <a:rPr lang="tr-TR" dirty="0"/>
              <a:t>, VMA düzeyleri ölçülebilir veya </a:t>
            </a: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metanefrin</a:t>
            </a:r>
            <a:r>
              <a:rPr lang="tr-TR" dirty="0"/>
              <a:t>/</a:t>
            </a:r>
            <a:r>
              <a:rPr lang="tr-TR" dirty="0" err="1"/>
              <a:t>kreatinin</a:t>
            </a:r>
            <a:r>
              <a:rPr lang="tr-TR" dirty="0"/>
              <a:t> oranı hesaplanabilir.  </a:t>
            </a:r>
            <a:endParaRPr lang="en-US" dirty="0"/>
          </a:p>
          <a:p>
            <a:pPr lvl="0"/>
            <a:r>
              <a:rPr lang="tr-TR" dirty="0"/>
              <a:t>Lokalizasyonu belirlemede (Tarama testleri pozitif olanlarda) </a:t>
            </a:r>
            <a:r>
              <a:rPr lang="tr-TR" dirty="0" err="1" smtClean="0"/>
              <a:t>sürrenal</a:t>
            </a:r>
            <a:r>
              <a:rPr lang="tr-TR" dirty="0" smtClean="0"/>
              <a:t> MRG </a:t>
            </a:r>
            <a:r>
              <a:rPr lang="tr-TR" dirty="0"/>
              <a:t>tercih edilir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9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</a:rPr>
              <a:t>Konjenital</a:t>
            </a:r>
            <a:r>
              <a:rPr lang="tr-TR" sz="3600" dirty="0" smtClean="0">
                <a:solidFill>
                  <a:srgbClr val="FF0000"/>
                </a:solidFill>
              </a:rPr>
              <a:t> adrenal </a:t>
            </a:r>
            <a:r>
              <a:rPr lang="tr-TR" sz="3600" dirty="0" err="1" smtClean="0">
                <a:solidFill>
                  <a:srgbClr val="FF0000"/>
                </a:solidFill>
              </a:rPr>
              <a:t>hiperplazi</a:t>
            </a:r>
            <a:r>
              <a:rPr lang="tr-TR" sz="3600" dirty="0" smtClean="0">
                <a:solidFill>
                  <a:srgbClr val="FF0000"/>
                </a:solidFill>
              </a:rPr>
              <a:t> (KAH)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Adrenal </a:t>
            </a:r>
            <a:r>
              <a:rPr lang="tr-TR" dirty="0" err="1" smtClean="0"/>
              <a:t>steroidogenezideki</a:t>
            </a:r>
            <a:r>
              <a:rPr lang="tr-TR" dirty="0" smtClean="0"/>
              <a:t> </a:t>
            </a:r>
            <a:r>
              <a:rPr lang="tr-TR" dirty="0" err="1" smtClean="0"/>
              <a:t>enzimatik</a:t>
            </a:r>
            <a:r>
              <a:rPr lang="tr-TR" dirty="0" smtClean="0"/>
              <a:t> kusurların neden olduğu, </a:t>
            </a:r>
            <a:r>
              <a:rPr lang="tr-TR" dirty="0" err="1" smtClean="0"/>
              <a:t>kortizolün</a:t>
            </a:r>
            <a:r>
              <a:rPr lang="tr-TR" dirty="0" smtClean="0"/>
              <a:t> yetersiz </a:t>
            </a:r>
            <a:r>
              <a:rPr lang="tr-TR" dirty="0" err="1" smtClean="0"/>
              <a:t>sekresyonuna</a:t>
            </a:r>
            <a:r>
              <a:rPr lang="tr-TR" dirty="0" smtClean="0"/>
              <a:t> neden olan bir grup OR bozukluktur . </a:t>
            </a:r>
          </a:p>
          <a:p>
            <a:r>
              <a:rPr lang="tr-TR" b="1" dirty="0" smtClean="0"/>
              <a:t>11</a:t>
            </a:r>
            <a:r>
              <a:rPr lang="el-GR" b="1" dirty="0" smtClean="0"/>
              <a:t>β-</a:t>
            </a:r>
            <a:r>
              <a:rPr lang="tr-TR" b="1" dirty="0" err="1" smtClean="0"/>
              <a:t>hidroksilaz</a:t>
            </a:r>
            <a:r>
              <a:rPr lang="tr-TR" dirty="0" smtClean="0"/>
              <a:t> veya</a:t>
            </a:r>
            <a:r>
              <a:rPr lang="tr-TR" b="1" dirty="0" smtClean="0"/>
              <a:t>17</a:t>
            </a:r>
            <a:r>
              <a:rPr lang="el-GR" b="1" dirty="0" smtClean="0"/>
              <a:t>α-</a:t>
            </a:r>
            <a:r>
              <a:rPr lang="tr-TR" b="1" dirty="0" err="1" smtClean="0"/>
              <a:t>Hidroksilaz</a:t>
            </a:r>
            <a:r>
              <a:rPr lang="tr-TR" b="1" dirty="0" smtClean="0"/>
              <a:t> </a:t>
            </a:r>
            <a:r>
              <a:rPr lang="tr-TR" dirty="0" smtClean="0"/>
              <a:t>eksiklikleri </a:t>
            </a:r>
          </a:p>
          <a:p>
            <a:pPr lvl="1"/>
            <a:r>
              <a:rPr lang="tr-TR" dirty="0" err="1"/>
              <a:t>M</a:t>
            </a:r>
            <a:r>
              <a:rPr lang="tr-TR" dirty="0" err="1" smtClean="0"/>
              <a:t>ineralokortikoid</a:t>
            </a:r>
            <a:r>
              <a:rPr lang="tr-TR" dirty="0" smtClean="0"/>
              <a:t> DOC '</a:t>
            </a:r>
            <a:r>
              <a:rPr lang="tr-TR" dirty="0" err="1" smtClean="0"/>
              <a:t>nun</a:t>
            </a:r>
            <a:r>
              <a:rPr lang="tr-TR" dirty="0" smtClean="0"/>
              <a:t> </a:t>
            </a:r>
            <a:r>
              <a:rPr lang="tr-TR" dirty="0" err="1" smtClean="0"/>
              <a:t>hipersekresyonu</a:t>
            </a:r>
            <a:r>
              <a:rPr lang="tr-TR" dirty="0" smtClean="0"/>
              <a:t> nedeniyle hipertansiyona ve </a:t>
            </a:r>
            <a:r>
              <a:rPr lang="tr-TR" dirty="0" err="1" smtClean="0"/>
              <a:t>hipokalemiye</a:t>
            </a:r>
            <a:r>
              <a:rPr lang="tr-TR" dirty="0" smtClean="0"/>
              <a:t> neden olur.  </a:t>
            </a:r>
          </a:p>
          <a:p>
            <a:pPr lvl="1"/>
            <a:r>
              <a:rPr lang="tr-TR" dirty="0" err="1" smtClean="0"/>
              <a:t>DOC'nin</a:t>
            </a:r>
            <a:r>
              <a:rPr lang="tr-TR" dirty="0" smtClean="0"/>
              <a:t> dolaşımdaki düzeylerinin artmasının </a:t>
            </a:r>
            <a:r>
              <a:rPr lang="tr-TR" dirty="0" err="1" smtClean="0"/>
              <a:t>mineralokortikoid</a:t>
            </a:r>
            <a:r>
              <a:rPr lang="tr-TR" dirty="0" smtClean="0"/>
              <a:t> etkisi renin ve </a:t>
            </a:r>
            <a:r>
              <a:rPr lang="tr-TR" dirty="0" err="1" smtClean="0"/>
              <a:t>aldosteron</a:t>
            </a:r>
            <a:r>
              <a:rPr lang="tr-TR" dirty="0" smtClean="0"/>
              <a:t> salınımını da baskılar. </a:t>
            </a:r>
          </a:p>
          <a:p>
            <a:r>
              <a:rPr lang="tr-TR" dirty="0" smtClean="0"/>
              <a:t>Bu mutasyonlar kalıtım </a:t>
            </a:r>
            <a:r>
              <a:rPr lang="tr-TR" dirty="0" err="1" smtClean="0"/>
              <a:t>otozomal</a:t>
            </a:r>
            <a:r>
              <a:rPr lang="tr-TR" dirty="0" smtClean="0"/>
              <a:t> resesif geçişlidir ve tipik olarak çocuklukta teşhis edilir.</a:t>
            </a:r>
          </a:p>
          <a:p>
            <a:r>
              <a:rPr lang="tr-TR" dirty="0" smtClean="0"/>
              <a:t>Bununla birlikte, kısmi </a:t>
            </a:r>
            <a:r>
              <a:rPr lang="tr-TR" dirty="0" err="1" smtClean="0"/>
              <a:t>enzimatik</a:t>
            </a:r>
            <a:r>
              <a:rPr lang="tr-TR" dirty="0" smtClean="0"/>
              <a:t> </a:t>
            </a:r>
            <a:r>
              <a:rPr lang="tr-TR" dirty="0" err="1" smtClean="0"/>
              <a:t>defektlerin</a:t>
            </a:r>
            <a:r>
              <a:rPr lang="tr-TR" dirty="0" smtClean="0"/>
              <a:t> yetişkinlerde hipertansiyona neden olduğu gösterilmiştir</a:t>
            </a:r>
          </a:p>
          <a:p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0"/>
            <a:ext cx="5876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T</a:t>
            </a:r>
            <a:r>
              <a:rPr lang="tr-TR" dirty="0" smtClean="0"/>
              <a:t>üm KAH vakalarının yaklaşık % 5'inden  sorumludur</a:t>
            </a:r>
          </a:p>
          <a:p>
            <a:pPr lvl="1"/>
            <a:r>
              <a:rPr lang="tr-TR" dirty="0" smtClean="0"/>
              <a:t>Beyaz ırkta 1:100.000</a:t>
            </a:r>
          </a:p>
          <a:p>
            <a:r>
              <a:rPr lang="tr-TR" dirty="0" smtClean="0"/>
              <a:t>Klinik</a:t>
            </a:r>
          </a:p>
          <a:p>
            <a:pPr lvl="1"/>
            <a:r>
              <a:rPr lang="tr-TR" dirty="0"/>
              <a:t>H</a:t>
            </a:r>
            <a:r>
              <a:rPr lang="tr-TR" dirty="0" smtClean="0"/>
              <a:t>ipertansiyon, </a:t>
            </a:r>
          </a:p>
          <a:p>
            <a:pPr lvl="1"/>
            <a:r>
              <a:rPr lang="tr-TR" dirty="0" err="1"/>
              <a:t>S</a:t>
            </a:r>
            <a:r>
              <a:rPr lang="tr-TR" dirty="0" err="1" smtClean="0"/>
              <a:t>pontan</a:t>
            </a:r>
            <a:r>
              <a:rPr lang="tr-TR" dirty="0" smtClean="0"/>
              <a:t> </a:t>
            </a:r>
            <a:r>
              <a:rPr lang="tr-TR" dirty="0" err="1" smtClean="0"/>
              <a:t>hipokalemi</a:t>
            </a:r>
            <a:r>
              <a:rPr lang="tr-TR" dirty="0" smtClean="0"/>
              <a:t>  </a:t>
            </a:r>
          </a:p>
          <a:p>
            <a:pPr lvl="1"/>
            <a:r>
              <a:rPr lang="tr-TR" dirty="0"/>
              <a:t>D</a:t>
            </a:r>
            <a:r>
              <a:rPr lang="tr-TR" dirty="0" smtClean="0"/>
              <a:t>üşük </a:t>
            </a:r>
            <a:r>
              <a:rPr lang="tr-TR" dirty="0" err="1" smtClean="0"/>
              <a:t>aldosteron</a:t>
            </a:r>
            <a:r>
              <a:rPr lang="tr-TR" dirty="0" smtClean="0"/>
              <a:t> ve renin seviyeleri </a:t>
            </a:r>
          </a:p>
          <a:p>
            <a:pPr lvl="1"/>
            <a:r>
              <a:rPr lang="tr-TR" dirty="0" err="1"/>
              <a:t>V</a:t>
            </a:r>
            <a:r>
              <a:rPr lang="tr-TR" dirty="0" err="1" smtClean="0"/>
              <a:t>irilizasyonu</a:t>
            </a:r>
            <a:r>
              <a:rPr lang="tr-TR" dirty="0" smtClean="0"/>
              <a:t> olan kızlarda ve </a:t>
            </a:r>
            <a:r>
              <a:rPr lang="tr-TR" dirty="0" err="1" smtClean="0"/>
              <a:t>puberte</a:t>
            </a:r>
            <a:r>
              <a:rPr lang="tr-TR" dirty="0" smtClean="0"/>
              <a:t>  </a:t>
            </a:r>
            <a:r>
              <a:rPr lang="tr-TR" dirty="0" err="1" smtClean="0"/>
              <a:t>psödoprekoks‘lu</a:t>
            </a:r>
            <a:r>
              <a:rPr lang="tr-TR" dirty="0" smtClean="0"/>
              <a:t> erkek çocuklarda en yüksek şüphe</a:t>
            </a:r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11β-</a:t>
            </a:r>
            <a:r>
              <a:rPr lang="tr-TR" dirty="0" err="1" smtClean="0">
                <a:solidFill>
                  <a:srgbClr val="FF0000"/>
                </a:solidFill>
              </a:rPr>
              <a:t>Hidroksilaz</a:t>
            </a:r>
            <a:r>
              <a:rPr lang="tr-TR" dirty="0" smtClean="0">
                <a:solidFill>
                  <a:srgbClr val="FF0000"/>
                </a:solidFill>
              </a:rPr>
              <a:t> eksikliği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hipertansiyon nedenleri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0090"/>
                </a:solidFill>
              </a:rPr>
              <a:t>Renal</a:t>
            </a:r>
            <a:r>
              <a:rPr lang="tr-TR" dirty="0" smtClean="0">
                <a:solidFill>
                  <a:srgbClr val="000090"/>
                </a:solidFill>
              </a:rPr>
              <a:t> </a:t>
            </a:r>
            <a:r>
              <a:rPr lang="tr-TR" dirty="0">
                <a:solidFill>
                  <a:srgbClr val="000090"/>
                </a:solidFill>
              </a:rPr>
              <a:t>nedenler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Parankimal</a:t>
            </a:r>
            <a:r>
              <a:rPr lang="tr-TR" dirty="0"/>
              <a:t> Hastalıklara Bağlı Hipertansiyon</a:t>
            </a:r>
            <a:endParaRPr lang="en-US" dirty="0"/>
          </a:p>
          <a:p>
            <a:pPr lvl="1"/>
            <a:r>
              <a:rPr lang="tr-TR" dirty="0" err="1"/>
              <a:t>Renovasküler</a:t>
            </a:r>
            <a:r>
              <a:rPr lang="tr-TR" dirty="0"/>
              <a:t> Hipertansiyon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77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17α-H</a:t>
            </a:r>
            <a:r>
              <a:rPr lang="tr-TR" dirty="0" smtClean="0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dro</a:t>
            </a:r>
            <a:r>
              <a:rPr lang="tr-TR" dirty="0" err="1" smtClean="0">
                <a:solidFill>
                  <a:srgbClr val="FF0000"/>
                </a:solidFill>
              </a:rPr>
              <a:t>ksi</a:t>
            </a:r>
            <a:r>
              <a:rPr lang="en-US" dirty="0" err="1" smtClean="0">
                <a:solidFill>
                  <a:srgbClr val="FF0000"/>
                </a:solidFill>
              </a:rPr>
              <a:t>laz</a:t>
            </a:r>
            <a:r>
              <a:rPr lang="tr-TR" dirty="0" smtClean="0">
                <a:solidFill>
                  <a:srgbClr val="FF0000"/>
                </a:solidFill>
              </a:rPr>
              <a:t> eksikliği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tr-TR" dirty="0" err="1" smtClean="0"/>
              <a:t>KAH’nin</a:t>
            </a:r>
            <a:r>
              <a:rPr lang="tr-TR" dirty="0" smtClean="0"/>
              <a:t> nadir bir nedeni</a:t>
            </a:r>
            <a:endParaRPr lang="en-US" dirty="0"/>
          </a:p>
          <a:p>
            <a:pPr lvl="1" fontAlgn="base"/>
            <a:r>
              <a:rPr lang="tr-TR" dirty="0" smtClean="0"/>
              <a:t>1:</a:t>
            </a:r>
            <a:r>
              <a:rPr lang="en-US" dirty="0" smtClean="0"/>
              <a:t>1,000,000 </a:t>
            </a:r>
            <a:r>
              <a:rPr lang="tr-TR" dirty="0" smtClean="0"/>
              <a:t>canlı doğum</a:t>
            </a:r>
            <a:endParaRPr lang="en-US" dirty="0" smtClean="0"/>
          </a:p>
          <a:p>
            <a:r>
              <a:rPr lang="tr-TR" dirty="0" err="1"/>
              <a:t>K</a:t>
            </a:r>
            <a:r>
              <a:rPr lang="tr-TR" dirty="0" err="1" smtClean="0"/>
              <a:t>ortizol</a:t>
            </a:r>
            <a:r>
              <a:rPr lang="tr-TR" dirty="0" smtClean="0"/>
              <a:t> ve </a:t>
            </a:r>
            <a:r>
              <a:rPr lang="tr-TR" dirty="0" err="1" smtClean="0"/>
              <a:t>gonad</a:t>
            </a:r>
            <a:r>
              <a:rPr lang="tr-TR" dirty="0" smtClean="0"/>
              <a:t> </a:t>
            </a:r>
            <a:r>
              <a:rPr lang="tr-TR" dirty="0" err="1" smtClean="0"/>
              <a:t>steroid</a:t>
            </a:r>
            <a:r>
              <a:rPr lang="tr-TR" dirty="0" smtClean="0"/>
              <a:t> üretiminin azalması</a:t>
            </a:r>
          </a:p>
          <a:p>
            <a:r>
              <a:rPr lang="tr-TR" dirty="0" smtClean="0"/>
              <a:t>46 XY erkek hasta </a:t>
            </a:r>
            <a:r>
              <a:rPr lang="tr-TR" dirty="0" err="1" smtClean="0"/>
              <a:t>psödohermafroditizm</a:t>
            </a:r>
            <a:r>
              <a:rPr lang="tr-TR" dirty="0" smtClean="0"/>
              <a:t> veya </a:t>
            </a:r>
            <a:r>
              <a:rPr lang="tr-TR" dirty="0" err="1" smtClean="0"/>
              <a:t>fenotipik</a:t>
            </a:r>
            <a:r>
              <a:rPr lang="tr-TR" dirty="0" smtClean="0"/>
              <a:t> olarak kadın </a:t>
            </a:r>
          </a:p>
          <a:p>
            <a:r>
              <a:rPr lang="tr-TR" dirty="0" smtClean="0"/>
              <a:t>46, XX kadın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amenore</a:t>
            </a:r>
            <a:endParaRPr lang="tr-TR" dirty="0" smtClean="0"/>
          </a:p>
          <a:p>
            <a:r>
              <a:rPr lang="tr-TR" dirty="0" smtClean="0"/>
              <a:t>Klinik</a:t>
            </a:r>
          </a:p>
          <a:p>
            <a:pPr lvl="1"/>
            <a:r>
              <a:rPr lang="tr-TR" dirty="0"/>
              <a:t>H</a:t>
            </a:r>
            <a:r>
              <a:rPr lang="tr-TR" dirty="0" smtClean="0"/>
              <a:t>ipertansiyon ve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hipokalemi</a:t>
            </a:r>
            <a:r>
              <a:rPr lang="tr-TR" dirty="0" smtClean="0"/>
              <a:t> ve düşük </a:t>
            </a:r>
            <a:r>
              <a:rPr lang="tr-TR" dirty="0" err="1" smtClean="0"/>
              <a:t>aldosteron</a:t>
            </a:r>
            <a:r>
              <a:rPr lang="tr-TR" dirty="0" smtClean="0"/>
              <a:t> ve renin seviyeleri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Tip 1’ </a:t>
            </a:r>
            <a:r>
              <a:rPr lang="en-GB" dirty="0" err="1"/>
              <a:t>lerin</a:t>
            </a:r>
            <a:r>
              <a:rPr lang="en-GB" dirty="0"/>
              <a:t> </a:t>
            </a:r>
            <a:r>
              <a:rPr lang="en-GB" dirty="0" err="1"/>
              <a:t>dörtte</a:t>
            </a:r>
            <a:r>
              <a:rPr lang="en-GB" dirty="0"/>
              <a:t> </a:t>
            </a:r>
            <a:r>
              <a:rPr lang="en-GB" dirty="0" err="1"/>
              <a:t>birinde</a:t>
            </a:r>
            <a:endParaRPr lang="en-GB" dirty="0"/>
          </a:p>
          <a:p>
            <a:pPr>
              <a:lnSpc>
                <a:spcPct val="71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  <a:p>
            <a:pPr>
              <a:lnSpc>
                <a:spcPct val="7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Tip 2’ </a:t>
            </a:r>
            <a:r>
              <a:rPr lang="en-GB" dirty="0" err="1"/>
              <a:t>lerin</a:t>
            </a:r>
            <a:r>
              <a:rPr lang="en-GB" dirty="0"/>
              <a:t> </a:t>
            </a:r>
            <a:r>
              <a:rPr lang="en-GB" dirty="0" err="1"/>
              <a:t>yarısında</a:t>
            </a:r>
            <a:r>
              <a:rPr lang="en-GB" dirty="0"/>
              <a:t> </a:t>
            </a:r>
            <a:r>
              <a:rPr lang="tr-TR" dirty="0"/>
              <a:t>HT </a:t>
            </a:r>
            <a:r>
              <a:rPr lang="en-GB" dirty="0"/>
              <a:t> </a:t>
            </a:r>
            <a:r>
              <a:rPr lang="en-GB" dirty="0" err="1"/>
              <a:t>var</a:t>
            </a:r>
            <a:endParaRPr lang="en-GB" dirty="0"/>
          </a:p>
          <a:p>
            <a:pPr>
              <a:lnSpc>
                <a:spcPct val="71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  <a:p>
            <a:pPr>
              <a:lnSpc>
                <a:spcPct val="7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/>
              <a:t>Diyabetik</a:t>
            </a:r>
            <a:r>
              <a:rPr lang="en-GB" dirty="0"/>
              <a:t> </a:t>
            </a:r>
            <a:r>
              <a:rPr lang="tr-TR" dirty="0"/>
              <a:t>nüfusta</a:t>
            </a:r>
            <a:r>
              <a:rPr lang="en-GB" dirty="0"/>
              <a:t> </a:t>
            </a:r>
            <a:r>
              <a:rPr lang="tr-TR" dirty="0"/>
              <a:t>HT</a:t>
            </a:r>
            <a:r>
              <a:rPr lang="en-GB" dirty="0"/>
              <a:t> 1.5-3 </a:t>
            </a:r>
            <a:r>
              <a:rPr lang="en-GB" dirty="0" err="1"/>
              <a:t>kat</a:t>
            </a:r>
            <a:r>
              <a:rPr lang="en-GB" dirty="0"/>
              <a:t> </a:t>
            </a:r>
            <a:r>
              <a:rPr lang="en-GB" dirty="0" err="1"/>
              <a:t>yüksek</a:t>
            </a:r>
            <a:endParaRPr lang="en-GB" dirty="0"/>
          </a:p>
          <a:p>
            <a:pPr>
              <a:lnSpc>
                <a:spcPct val="71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Diabetes Mellitus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HT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Obezite</a:t>
            </a:r>
            <a:r>
              <a:rPr lang="tr-TR" sz="4400" dirty="0" smtClean="0">
                <a:solidFill>
                  <a:srgbClr val="FF0000"/>
                </a:solidFill>
              </a:rPr>
              <a:t> ve HT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Epidemiyolojik çalışmalar, ‘ </a:t>
            </a:r>
            <a:r>
              <a:rPr lang="en-US" sz="2400" dirty="0" smtClean="0"/>
              <a:t>the Framingham Heart Study</a:t>
            </a:r>
            <a:r>
              <a:rPr lang="tr-TR" sz="2400" dirty="0" smtClean="0"/>
              <a:t>’</a:t>
            </a:r>
            <a:r>
              <a:rPr lang="en-US" sz="2400" dirty="0" smtClean="0"/>
              <a:t> </a:t>
            </a:r>
            <a:r>
              <a:rPr lang="tr-TR" sz="2400" dirty="0" smtClean="0"/>
              <a:t>ve ‘</a:t>
            </a:r>
            <a:r>
              <a:rPr lang="en-US" sz="2400" dirty="0" smtClean="0"/>
              <a:t>the Nurses’ Health Study</a:t>
            </a:r>
            <a:r>
              <a:rPr lang="tr-TR" sz="2400" dirty="0" smtClean="0"/>
              <a:t>’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lvl="1"/>
            <a:r>
              <a:rPr lang="tr-TR" sz="2000" dirty="0" smtClean="0"/>
              <a:t>BKI ve KB arasında  neredeyse doğrusal bir ilişki. </a:t>
            </a:r>
          </a:p>
          <a:p>
            <a:pPr lvl="1"/>
            <a:r>
              <a:rPr lang="tr-TR" sz="2000" dirty="0" smtClean="0"/>
              <a:t>Bel çevresi ve KB ilişkisi daha güçlü</a:t>
            </a:r>
          </a:p>
          <a:p>
            <a:r>
              <a:rPr lang="en-US" sz="2400" dirty="0" smtClean="0"/>
              <a:t>Nurses’ Health Study</a:t>
            </a:r>
            <a:r>
              <a:rPr lang="tr-TR" sz="2400" dirty="0" smtClean="0"/>
              <a:t>: </a:t>
            </a:r>
          </a:p>
          <a:p>
            <a:pPr lvl="1"/>
            <a:r>
              <a:rPr lang="en-US" sz="2000" dirty="0" err="1"/>
              <a:t>O</a:t>
            </a:r>
            <a:r>
              <a:rPr lang="en-US" sz="2000" dirty="0" err="1" smtClean="0"/>
              <a:t>be</a:t>
            </a:r>
            <a:r>
              <a:rPr lang="tr-TR" sz="2000" dirty="0" err="1" smtClean="0"/>
              <a:t>zite</a:t>
            </a:r>
            <a:r>
              <a:rPr lang="tr-TR" sz="2000" dirty="0" smtClean="0"/>
              <a:t>  </a:t>
            </a:r>
            <a:r>
              <a:rPr lang="tr-TR" sz="2000" dirty="0" err="1" smtClean="0"/>
              <a:t>HT’nin</a:t>
            </a:r>
            <a:r>
              <a:rPr lang="tr-TR" sz="2000" dirty="0" smtClean="0"/>
              <a:t>  %</a:t>
            </a:r>
            <a:r>
              <a:rPr lang="en-US" sz="2000" dirty="0" smtClean="0"/>
              <a:t>40</a:t>
            </a:r>
            <a:r>
              <a:rPr lang="tr-TR" sz="2000" dirty="0" smtClean="0"/>
              <a:t> ‘</a:t>
            </a:r>
            <a:r>
              <a:rPr lang="tr-TR" sz="2000" dirty="0" err="1" smtClean="0"/>
              <a:t>ından</a:t>
            </a:r>
            <a:r>
              <a:rPr lang="en-US" sz="2000" dirty="0" smtClean="0"/>
              <a:t> </a:t>
            </a:r>
            <a:r>
              <a:rPr lang="en-US" sz="2000" dirty="0" err="1" smtClean="0"/>
              <a:t>sorumlu</a:t>
            </a:r>
            <a:endParaRPr lang="en-US" sz="2000" dirty="0" smtClean="0"/>
          </a:p>
          <a:p>
            <a:r>
              <a:rPr lang="en-US" sz="2400" dirty="0" smtClean="0"/>
              <a:t>Framingham Offspring Study</a:t>
            </a:r>
            <a:r>
              <a:rPr lang="tr-TR" sz="2400" dirty="0" smtClean="0"/>
              <a:t>  </a:t>
            </a:r>
          </a:p>
          <a:p>
            <a:pPr lvl="1"/>
            <a:r>
              <a:rPr lang="tr-TR" sz="2000" dirty="0" err="1" smtClean="0"/>
              <a:t>HT’de</a:t>
            </a:r>
            <a:r>
              <a:rPr lang="tr-TR" sz="2000" dirty="0" smtClean="0"/>
              <a:t> erkeklerde %</a:t>
            </a:r>
            <a:r>
              <a:rPr lang="en-US" sz="2000" dirty="0" smtClean="0"/>
              <a:t>78</a:t>
            </a:r>
            <a:r>
              <a:rPr lang="tr-TR" sz="2000" dirty="0" smtClean="0"/>
              <a:t> ve kadınlarda %</a:t>
            </a:r>
            <a:r>
              <a:rPr lang="en-US" sz="2000" dirty="0" smtClean="0"/>
              <a:t>65</a:t>
            </a:r>
            <a:r>
              <a:rPr lang="tr-TR" sz="2000" dirty="0" smtClean="0"/>
              <a:t> </a:t>
            </a:r>
            <a:r>
              <a:rPr lang="tr-TR" sz="2000" dirty="0" err="1" smtClean="0"/>
              <a:t>obezite</a:t>
            </a:r>
            <a:r>
              <a:rPr lang="tr-TR" sz="2000" dirty="0" smtClean="0"/>
              <a:t> sorumlu</a:t>
            </a:r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hipertansiyon nedenleri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rgbClr val="000090"/>
                </a:solidFill>
              </a:rPr>
              <a:t>Endokrin nedenli hipertansiyon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tr-TR" dirty="0"/>
              <a:t>Akromegali</a:t>
            </a:r>
            <a:endParaRPr lang="en-US" dirty="0"/>
          </a:p>
          <a:p>
            <a:pPr lvl="1"/>
            <a:r>
              <a:rPr lang="tr-TR" dirty="0" err="1"/>
              <a:t>Hipotiroidizm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 err="1"/>
              <a:t>Hipertiroidizm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 err="1"/>
              <a:t>Hiperkalsemi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 err="1"/>
              <a:t>Cushing</a:t>
            </a:r>
            <a:r>
              <a:rPr lang="tr-TR" dirty="0"/>
              <a:t> hastalığı</a:t>
            </a:r>
            <a:endParaRPr lang="en-US" dirty="0"/>
          </a:p>
          <a:p>
            <a:pPr lvl="1"/>
            <a:r>
              <a:rPr lang="tr-TR" dirty="0" err="1"/>
              <a:t>Karsinoid</a:t>
            </a:r>
            <a:r>
              <a:rPr lang="tr-TR" dirty="0"/>
              <a:t> tümörler</a:t>
            </a:r>
            <a:endParaRPr lang="en-US" dirty="0"/>
          </a:p>
          <a:p>
            <a:pPr lvl="1"/>
            <a:r>
              <a:rPr lang="tr-TR" dirty="0" err="1"/>
              <a:t>Ekstraadrenal</a:t>
            </a:r>
            <a:r>
              <a:rPr lang="tr-TR" dirty="0"/>
              <a:t> </a:t>
            </a:r>
            <a:r>
              <a:rPr lang="tr-TR" dirty="0" err="1"/>
              <a:t>kromaffin</a:t>
            </a:r>
            <a:r>
              <a:rPr lang="tr-TR" dirty="0"/>
              <a:t>  hücre kökenli tümörler (</a:t>
            </a:r>
            <a:r>
              <a:rPr lang="tr-TR" dirty="0" err="1"/>
              <a:t>paraganglioma</a:t>
            </a:r>
            <a:r>
              <a:rPr lang="tr-TR" dirty="0"/>
              <a:t>)</a:t>
            </a:r>
            <a:endParaRPr lang="en-US" dirty="0"/>
          </a:p>
          <a:p>
            <a:pPr lvl="1"/>
            <a:r>
              <a:rPr lang="tr-TR" dirty="0"/>
              <a:t>Hipoglisemi</a:t>
            </a:r>
            <a:endParaRPr lang="en-US" dirty="0"/>
          </a:p>
          <a:p>
            <a:pPr lvl="1"/>
            <a:r>
              <a:rPr lang="tr-TR" dirty="0"/>
              <a:t>Adrenal </a:t>
            </a:r>
            <a:r>
              <a:rPr lang="tr-TR" dirty="0" smtClean="0"/>
              <a:t>patolojiler</a:t>
            </a:r>
            <a:endParaRPr lang="en-US" dirty="0" smtClean="0"/>
          </a:p>
          <a:p>
            <a:pPr lvl="2"/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hiperaldosteronizm</a:t>
            </a:r>
            <a:r>
              <a:rPr lang="tr-TR" dirty="0" smtClean="0"/>
              <a:t> </a:t>
            </a:r>
            <a:endParaRPr lang="en-US" dirty="0" smtClean="0"/>
          </a:p>
          <a:p>
            <a:pPr lvl="2"/>
            <a:r>
              <a:rPr lang="tr-TR" dirty="0" err="1" smtClean="0"/>
              <a:t>Feokromositoma</a:t>
            </a:r>
            <a:r>
              <a:rPr lang="tr-TR" dirty="0" smtClean="0"/>
              <a:t> </a:t>
            </a:r>
            <a:endParaRPr lang="en-US" dirty="0" smtClean="0"/>
          </a:p>
          <a:p>
            <a:pPr lvl="2"/>
            <a:r>
              <a:rPr lang="tr-TR" dirty="0" err="1" smtClean="0"/>
              <a:t>Cushing</a:t>
            </a:r>
            <a:r>
              <a:rPr lang="tr-TR" dirty="0" smtClean="0"/>
              <a:t> sendromu</a:t>
            </a:r>
            <a:endParaRPr lang="en-US" dirty="0" smtClean="0"/>
          </a:p>
          <a:p>
            <a:pPr lvl="2"/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/>
              <a:t>adrenal </a:t>
            </a:r>
            <a:r>
              <a:rPr lang="tr-TR" dirty="0" err="1"/>
              <a:t>hiperplazi</a:t>
            </a:r>
            <a:r>
              <a:rPr lang="tr-TR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1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hipertansiyon nedenleri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0090"/>
                </a:solidFill>
              </a:rPr>
              <a:t>Vasküler</a:t>
            </a:r>
            <a:r>
              <a:rPr lang="tr-TR" dirty="0">
                <a:solidFill>
                  <a:srgbClr val="000090"/>
                </a:solidFill>
              </a:rPr>
              <a:t> nedenler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tr-TR" dirty="0"/>
              <a:t>Aort </a:t>
            </a:r>
            <a:r>
              <a:rPr lang="tr-TR" dirty="0" err="1"/>
              <a:t>ko</a:t>
            </a:r>
            <a:r>
              <a:rPr lang="en-US" dirty="0" err="1"/>
              <a:t>ar</a:t>
            </a:r>
            <a:r>
              <a:rPr lang="tr-TR" dirty="0" err="1"/>
              <a:t>ktasyon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en-US" dirty="0"/>
              <a:t>Vas</a:t>
            </a:r>
            <a:r>
              <a:rPr lang="tr-TR" dirty="0" err="1"/>
              <a:t>külit</a:t>
            </a:r>
            <a:r>
              <a:rPr lang="tr-TR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Takayasu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Pol</a:t>
            </a:r>
            <a:r>
              <a:rPr lang="tr-TR" dirty="0" smtClean="0"/>
              <a:t>i</a:t>
            </a:r>
            <a:r>
              <a:rPr lang="en-US" dirty="0" smtClean="0"/>
              <a:t>arteritis </a:t>
            </a:r>
          </a:p>
          <a:p>
            <a:pPr lvl="2"/>
            <a:r>
              <a:rPr lang="en-US" dirty="0" smtClean="0"/>
              <a:t>S</a:t>
            </a:r>
            <a:r>
              <a:rPr lang="tr-TR" dirty="0" smtClean="0"/>
              <a:t>k</a:t>
            </a:r>
            <a:r>
              <a:rPr lang="en-US" dirty="0" err="1" smtClean="0"/>
              <a:t>leroderma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2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hipertansiyon nedenleri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>
                <a:solidFill>
                  <a:srgbClr val="000090"/>
                </a:solidFill>
              </a:rPr>
              <a:t>Ekzojen</a:t>
            </a:r>
            <a:r>
              <a:rPr lang="tr-TR" dirty="0">
                <a:solidFill>
                  <a:srgbClr val="000090"/>
                </a:solidFill>
              </a:rPr>
              <a:t> nedenlere bağlı (</a:t>
            </a:r>
            <a:r>
              <a:rPr lang="tr-TR" dirty="0" err="1">
                <a:solidFill>
                  <a:srgbClr val="000090"/>
                </a:solidFill>
              </a:rPr>
              <a:t>İyatrojenik</a:t>
            </a:r>
            <a:r>
              <a:rPr lang="tr-TR" dirty="0">
                <a:solidFill>
                  <a:srgbClr val="000090"/>
                </a:solidFill>
              </a:rPr>
              <a:t>/</a:t>
            </a:r>
            <a:r>
              <a:rPr lang="tr-TR" dirty="0" err="1">
                <a:solidFill>
                  <a:srgbClr val="000090"/>
                </a:solidFill>
              </a:rPr>
              <a:t>Toksik</a:t>
            </a:r>
            <a:r>
              <a:rPr lang="tr-TR" dirty="0">
                <a:solidFill>
                  <a:srgbClr val="000090"/>
                </a:solidFill>
              </a:rPr>
              <a:t>) hipertansiyon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tr-TR" dirty="0"/>
              <a:t>Oral </a:t>
            </a:r>
            <a:r>
              <a:rPr lang="tr-TR" dirty="0" err="1"/>
              <a:t>kontraseptifler</a:t>
            </a:r>
            <a:endParaRPr lang="en-US" dirty="0"/>
          </a:p>
          <a:p>
            <a:pPr lvl="1"/>
            <a:r>
              <a:rPr lang="tr-TR" dirty="0" err="1"/>
              <a:t>Glukokortikoidler</a:t>
            </a:r>
            <a:endParaRPr lang="en-US" dirty="0"/>
          </a:p>
          <a:p>
            <a:pPr lvl="1"/>
            <a:r>
              <a:rPr lang="tr-TR" dirty="0" err="1"/>
              <a:t>Mineralokortikoidler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 err="1"/>
              <a:t>Sempatomimetikler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 err="1"/>
              <a:t>Anabolik</a:t>
            </a:r>
            <a:r>
              <a:rPr lang="tr-TR" dirty="0"/>
              <a:t> </a:t>
            </a:r>
            <a:r>
              <a:rPr lang="tr-TR" dirty="0" err="1"/>
              <a:t>steroidler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 err="1"/>
              <a:t>Siklosiporin,Takrolimus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/>
              <a:t>MAO inhibitörleri  ile </a:t>
            </a:r>
            <a:r>
              <a:rPr lang="tr-TR" dirty="0" err="1"/>
              <a:t>tiraminli</a:t>
            </a:r>
            <a:r>
              <a:rPr lang="tr-TR" dirty="0"/>
              <a:t> gıdalar</a:t>
            </a:r>
            <a:endParaRPr lang="en-US" dirty="0"/>
          </a:p>
          <a:p>
            <a:pPr lvl="1"/>
            <a:r>
              <a:rPr lang="tr-TR" dirty="0" err="1"/>
              <a:t>Likoris</a:t>
            </a:r>
            <a:r>
              <a:rPr lang="tr-TR" dirty="0"/>
              <a:t> alımı</a:t>
            </a:r>
            <a:endParaRPr lang="en-US" dirty="0"/>
          </a:p>
          <a:p>
            <a:pPr lvl="1"/>
            <a:r>
              <a:rPr lang="tr-TR" dirty="0"/>
              <a:t>NSAİİ</a:t>
            </a:r>
            <a:endParaRPr lang="en-US" dirty="0"/>
          </a:p>
          <a:p>
            <a:pPr lvl="1"/>
            <a:r>
              <a:rPr lang="tr-TR" dirty="0"/>
              <a:t>Kafein</a:t>
            </a:r>
            <a:endParaRPr lang="en-US" dirty="0"/>
          </a:p>
          <a:p>
            <a:pPr lvl="1"/>
            <a:r>
              <a:rPr lang="tr-TR" dirty="0"/>
              <a:t>Kokain</a:t>
            </a:r>
            <a:endParaRPr lang="en-US" dirty="0"/>
          </a:p>
          <a:p>
            <a:pPr lvl="1"/>
            <a:r>
              <a:rPr lang="tr-TR" dirty="0"/>
              <a:t>Alkol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7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hipertansiyon nedenleri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000090"/>
                </a:solidFill>
              </a:rPr>
              <a:t>Nörolojik nedenlere bağlı hipertansiyon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tr-TR" dirty="0"/>
              <a:t>Artmış </a:t>
            </a:r>
            <a:r>
              <a:rPr lang="tr-TR" dirty="0" err="1"/>
              <a:t>intrakranial</a:t>
            </a:r>
            <a:r>
              <a:rPr lang="tr-TR" dirty="0"/>
              <a:t> basınç</a:t>
            </a:r>
            <a:endParaRPr lang="en-US" dirty="0"/>
          </a:p>
          <a:p>
            <a:pPr lvl="1"/>
            <a:r>
              <a:rPr lang="tr-TR" dirty="0" err="1"/>
              <a:t>Kuadropleji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/>
              <a:t>Akut </a:t>
            </a:r>
            <a:r>
              <a:rPr lang="tr-TR" dirty="0" err="1"/>
              <a:t>porfiria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 err="1"/>
              <a:t>Familyal</a:t>
            </a:r>
            <a:r>
              <a:rPr lang="tr-TR" dirty="0"/>
              <a:t> </a:t>
            </a:r>
            <a:r>
              <a:rPr lang="tr-TR" dirty="0" err="1"/>
              <a:t>disotonomi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tr-TR" dirty="0"/>
              <a:t>Kurşun zehirlenmesi</a:t>
            </a:r>
            <a:endParaRPr lang="en-US" dirty="0"/>
          </a:p>
          <a:p>
            <a:pPr lvl="1"/>
            <a:r>
              <a:rPr lang="tr-TR" dirty="0" err="1"/>
              <a:t>Guillan-Barre</a:t>
            </a:r>
            <a:r>
              <a:rPr lang="tr-TR" dirty="0"/>
              <a:t> sendromu</a:t>
            </a:r>
            <a:endParaRPr lang="en-US" dirty="0"/>
          </a:p>
          <a:p>
            <a:r>
              <a:rPr lang="tr-TR" dirty="0" err="1" smtClean="0">
                <a:solidFill>
                  <a:srgbClr val="000090"/>
                </a:solidFill>
              </a:rPr>
              <a:t>Obstrüktif</a:t>
            </a:r>
            <a:r>
              <a:rPr lang="tr-TR" dirty="0" smtClean="0">
                <a:solidFill>
                  <a:srgbClr val="000090"/>
                </a:solidFill>
              </a:rPr>
              <a:t>  </a:t>
            </a:r>
            <a:r>
              <a:rPr lang="tr-TR" dirty="0">
                <a:solidFill>
                  <a:srgbClr val="000090"/>
                </a:solidFill>
              </a:rPr>
              <a:t>Uyku </a:t>
            </a:r>
            <a:r>
              <a:rPr lang="tr-TR" dirty="0" err="1">
                <a:solidFill>
                  <a:srgbClr val="000090"/>
                </a:solidFill>
              </a:rPr>
              <a:t>Apne</a:t>
            </a:r>
            <a:r>
              <a:rPr lang="tr-TR" dirty="0">
                <a:solidFill>
                  <a:srgbClr val="000090"/>
                </a:solidFill>
              </a:rPr>
              <a:t> Sendromu (OSAS)</a:t>
            </a:r>
            <a:r>
              <a:rPr lang="tr-TR" dirty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4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Kimlerde </a:t>
            </a:r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Hipertansiyon Araştırılmalıdır?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dirty="0" smtClean="0"/>
              <a:t>Farklı </a:t>
            </a:r>
            <a:r>
              <a:rPr lang="tr-TR" dirty="0"/>
              <a:t>sınıf üç adet yeterli dozda </a:t>
            </a:r>
            <a:r>
              <a:rPr lang="tr-TR" dirty="0" err="1"/>
              <a:t>antihipertansif</a:t>
            </a:r>
            <a:r>
              <a:rPr lang="tr-TR" dirty="0"/>
              <a:t> (biri </a:t>
            </a:r>
            <a:r>
              <a:rPr lang="tr-TR" dirty="0" err="1"/>
              <a:t>diüretikler</a:t>
            </a:r>
            <a:r>
              <a:rPr lang="tr-TR" dirty="0"/>
              <a:t> olmak üzere) kullanımına rağmen kan basıncı </a:t>
            </a:r>
            <a:r>
              <a:rPr lang="tr-TR" dirty="0" err="1"/>
              <a:t>regüle</a:t>
            </a:r>
            <a:r>
              <a:rPr lang="tr-TR" dirty="0"/>
              <a:t> olmayan </a:t>
            </a:r>
            <a:r>
              <a:rPr lang="tr-TR" dirty="0" smtClean="0"/>
              <a:t>hastalar</a:t>
            </a:r>
            <a:endParaRPr lang="en-US" dirty="0"/>
          </a:p>
          <a:p>
            <a:pPr lvl="0"/>
            <a:r>
              <a:rPr lang="tr-TR" dirty="0"/>
              <a:t>Tedaviyle </a:t>
            </a:r>
            <a:r>
              <a:rPr lang="tr-TR" dirty="0" err="1"/>
              <a:t>regüle</a:t>
            </a:r>
            <a:r>
              <a:rPr lang="tr-TR" dirty="0"/>
              <a:t> seyreden kan basıncında ani yükselmeleri olan </a:t>
            </a:r>
            <a:r>
              <a:rPr lang="tr-TR" dirty="0" smtClean="0"/>
              <a:t>hastalar</a:t>
            </a:r>
            <a:endParaRPr lang="en-US" dirty="0"/>
          </a:p>
          <a:p>
            <a:pPr lvl="0"/>
            <a:r>
              <a:rPr lang="tr-TR" dirty="0"/>
              <a:t>Ailede hipertansiyon, </a:t>
            </a:r>
            <a:r>
              <a:rPr lang="tr-TR" dirty="0" err="1"/>
              <a:t>kardiyovasküler</a:t>
            </a:r>
            <a:r>
              <a:rPr lang="tr-TR" dirty="0"/>
              <a:t> hastalıklar gibi risk faktörleri ve </a:t>
            </a:r>
            <a:r>
              <a:rPr lang="tr-TR" dirty="0" err="1"/>
              <a:t>obezitesi</a:t>
            </a:r>
            <a:r>
              <a:rPr lang="tr-TR" dirty="0"/>
              <a:t> olmayıp 30 yaşından önce hipertansiyon çıkan </a:t>
            </a:r>
            <a:r>
              <a:rPr lang="tr-TR" dirty="0" smtClean="0"/>
              <a:t>hastalar </a:t>
            </a:r>
            <a:endParaRPr lang="en-US" dirty="0"/>
          </a:p>
          <a:p>
            <a:pPr lvl="0"/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/>
              <a:t>veya ciddi hipertansiyona eşlik eden </a:t>
            </a:r>
            <a:r>
              <a:rPr lang="tr-TR" dirty="0" err="1"/>
              <a:t>retinal</a:t>
            </a:r>
            <a:r>
              <a:rPr lang="tr-TR" dirty="0"/>
              <a:t> </a:t>
            </a:r>
            <a:r>
              <a:rPr lang="tr-TR" dirty="0" err="1"/>
              <a:t>hemoraji</a:t>
            </a:r>
            <a:r>
              <a:rPr lang="tr-TR" dirty="0"/>
              <a:t>, </a:t>
            </a:r>
            <a:r>
              <a:rPr lang="tr-TR" dirty="0" err="1"/>
              <a:t>papilödem</a:t>
            </a:r>
            <a:r>
              <a:rPr lang="tr-TR" dirty="0"/>
              <a:t>, kalp yetmezliği, nörolojik bozukluklar, akut böbrek yetmezliği gibi son organ hasarının olduğu </a:t>
            </a:r>
            <a:r>
              <a:rPr lang="tr-TR" dirty="0" smtClean="0"/>
              <a:t>hastalar</a:t>
            </a:r>
            <a:endParaRPr lang="en-US" dirty="0"/>
          </a:p>
          <a:p>
            <a:pPr lvl="0"/>
            <a:r>
              <a:rPr lang="tr-TR" dirty="0"/>
              <a:t>ACE inhibitörü veya ARB kullanımı sonrası </a:t>
            </a:r>
            <a:r>
              <a:rPr lang="tr-TR" dirty="0" err="1"/>
              <a:t>kreatinin</a:t>
            </a:r>
            <a:r>
              <a:rPr lang="tr-TR" dirty="0"/>
              <a:t> değerlerinde ciddi yükselme olan hastalar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8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Genel </a:t>
            </a:r>
            <a:r>
              <a:rPr lang="tr-TR" dirty="0" err="1" smtClean="0">
                <a:solidFill>
                  <a:srgbClr val="FF0000"/>
                </a:solidFill>
              </a:rPr>
              <a:t>anamneze</a:t>
            </a:r>
            <a:r>
              <a:rPr lang="tr-TR" dirty="0" smtClean="0">
                <a:solidFill>
                  <a:srgbClr val="FF0000"/>
                </a:solidFill>
              </a:rPr>
              <a:t> ek sorgulanması gereken</a:t>
            </a:r>
            <a:r>
              <a:rPr lang="en-US" dirty="0" err="1" smtClean="0">
                <a:solidFill>
                  <a:srgbClr val="FF0000"/>
                </a:solidFill>
              </a:rPr>
              <a:t>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 err="1"/>
              <a:t>Polikistik</a:t>
            </a:r>
            <a:r>
              <a:rPr lang="tr-TR" dirty="0"/>
              <a:t> böbrek hastalığı gibi </a:t>
            </a:r>
            <a:r>
              <a:rPr lang="tr-TR" dirty="0" err="1"/>
              <a:t>renal</a:t>
            </a:r>
            <a:r>
              <a:rPr lang="tr-TR" dirty="0"/>
              <a:t> hastalık öyküsü</a:t>
            </a:r>
            <a:endParaRPr lang="en-US" dirty="0"/>
          </a:p>
          <a:p>
            <a:pPr lvl="0"/>
            <a:r>
              <a:rPr lang="tr-TR" dirty="0" err="1"/>
              <a:t>Üriner</a:t>
            </a:r>
            <a:r>
              <a:rPr lang="tr-TR" dirty="0"/>
              <a:t> sistem enfeksiyonu, </a:t>
            </a:r>
            <a:r>
              <a:rPr lang="tr-TR" dirty="0" err="1" smtClean="0"/>
              <a:t>hematüri</a:t>
            </a:r>
            <a:endParaRPr lang="tr-TR" dirty="0" smtClean="0"/>
          </a:p>
          <a:p>
            <a:pPr lvl="0"/>
            <a:r>
              <a:rPr lang="tr-TR" dirty="0" smtClean="0"/>
              <a:t>İlaç </a:t>
            </a:r>
            <a:r>
              <a:rPr lang="tr-TR" dirty="0"/>
              <a:t>alımı: </a:t>
            </a:r>
            <a:endParaRPr lang="en-US" dirty="0"/>
          </a:p>
          <a:p>
            <a:pPr lvl="1"/>
            <a:r>
              <a:rPr lang="tr-TR" dirty="0"/>
              <a:t>Oral </a:t>
            </a:r>
            <a:r>
              <a:rPr lang="tr-TR" dirty="0" err="1"/>
              <a:t>kontraseptifler</a:t>
            </a:r>
            <a:r>
              <a:rPr lang="tr-TR" dirty="0"/>
              <a:t>, </a:t>
            </a:r>
            <a:r>
              <a:rPr lang="tr-TR" dirty="0" err="1"/>
              <a:t>liquorice</a:t>
            </a:r>
            <a:r>
              <a:rPr lang="tr-TR" dirty="0"/>
              <a:t>, </a:t>
            </a:r>
            <a:r>
              <a:rPr lang="tr-TR" dirty="0" err="1"/>
              <a:t>karbenoksolon</a:t>
            </a:r>
            <a:r>
              <a:rPr lang="tr-TR" dirty="0"/>
              <a:t>, burun damlası, kokain, amfetamin, </a:t>
            </a:r>
            <a:r>
              <a:rPr lang="tr-TR" dirty="0" err="1"/>
              <a:t>steroidler</a:t>
            </a:r>
            <a:r>
              <a:rPr lang="tr-TR" dirty="0"/>
              <a:t>, </a:t>
            </a:r>
            <a:r>
              <a:rPr lang="tr-TR" dirty="0" err="1"/>
              <a:t>nonsteroid</a:t>
            </a:r>
            <a:r>
              <a:rPr lang="tr-TR" dirty="0"/>
              <a:t> </a:t>
            </a:r>
            <a:r>
              <a:rPr lang="tr-TR" dirty="0" err="1"/>
              <a:t>antiinflamatuvarlar</a:t>
            </a:r>
            <a:r>
              <a:rPr lang="tr-TR" dirty="0"/>
              <a:t>, </a:t>
            </a:r>
            <a:r>
              <a:rPr lang="tr-TR" dirty="0" err="1"/>
              <a:t>eritropoetin</a:t>
            </a:r>
            <a:r>
              <a:rPr lang="tr-TR" dirty="0"/>
              <a:t>, </a:t>
            </a:r>
            <a:r>
              <a:rPr lang="tr-TR" dirty="0" err="1"/>
              <a:t>siklosporin</a:t>
            </a:r>
            <a:r>
              <a:rPr lang="tr-TR" dirty="0"/>
              <a:t>. </a:t>
            </a:r>
            <a:endParaRPr lang="en-US" dirty="0"/>
          </a:p>
          <a:p>
            <a:pPr lvl="0"/>
            <a:r>
              <a:rPr lang="tr-TR" dirty="0"/>
              <a:t>Terleme </a:t>
            </a:r>
            <a:r>
              <a:rPr lang="tr-TR" dirty="0" err="1"/>
              <a:t>epizodları</a:t>
            </a:r>
            <a:r>
              <a:rPr lang="tr-TR" dirty="0"/>
              <a:t>, baş ağrısı, </a:t>
            </a:r>
            <a:r>
              <a:rPr lang="tr-TR" dirty="0" err="1"/>
              <a:t>anksiyete</a:t>
            </a:r>
            <a:r>
              <a:rPr lang="tr-TR" dirty="0"/>
              <a:t>, çarpıntı gibi </a:t>
            </a:r>
            <a:r>
              <a:rPr lang="tr-TR" dirty="0" err="1"/>
              <a:t>feokromositoma</a:t>
            </a:r>
            <a:r>
              <a:rPr lang="tr-TR" dirty="0"/>
              <a:t> semptomları </a:t>
            </a:r>
            <a:endParaRPr lang="en-US" dirty="0"/>
          </a:p>
          <a:p>
            <a:pPr lvl="0"/>
            <a:r>
              <a:rPr lang="tr-TR" dirty="0"/>
              <a:t>Kas güçsüzlüğü gibi </a:t>
            </a:r>
            <a:r>
              <a:rPr lang="tr-TR" dirty="0" err="1"/>
              <a:t>hiperaldosteronizm</a:t>
            </a:r>
            <a:r>
              <a:rPr lang="tr-TR" dirty="0"/>
              <a:t> bulguları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3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6839</TotalTime>
  <Words>1369</Words>
  <Application>Microsoft Office PowerPoint</Application>
  <PresentationFormat>Ekran Gösterisi (4:3)</PresentationFormat>
  <Paragraphs>230</Paragraphs>
  <Slides>32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  Sekonder Hipertansiyon Endokrin Hipertansiyon              </vt:lpstr>
      <vt:lpstr>Sekonder Hipertansiyon</vt:lpstr>
      <vt:lpstr>Sekonder hipertansiyon nedenleri</vt:lpstr>
      <vt:lpstr>Sekonder hipertansiyon nedenleri</vt:lpstr>
      <vt:lpstr>Sekonder hipertansiyon nedenleri</vt:lpstr>
      <vt:lpstr>Sekonder hipertansiyon nedenleri</vt:lpstr>
      <vt:lpstr>Sekonder hipertansiyon nedenleri</vt:lpstr>
      <vt:lpstr>Kimlerde Sekonder Hipertansiyon Araştırılmalıdır? </vt:lpstr>
      <vt:lpstr>Genel anamneze ek sorgulanması gerekenler</vt:lpstr>
      <vt:lpstr>Risk faktörleri</vt:lpstr>
      <vt:lpstr>Organ hasarı semptomları </vt:lpstr>
      <vt:lpstr>Fizik muayenede sekonder hipertansiyon etiyolojisine ve hedef organ hasarının tespitine yönelik dikkat edilmesi gereken noktalar </vt:lpstr>
      <vt:lpstr>Fizik muayenede sekonder hipertansiyon etiyolojisine ve hedef organ hasarının tespitine yönelik dikkat edilmesi gereken noktalar </vt:lpstr>
      <vt:lpstr>Fizik muayenede sekonder hipertansiyon etiyolojisine ve hedef organ hasarının tespitine yönelik dikkat edilmesi gereken noktalar </vt:lpstr>
      <vt:lpstr>Hipertansif hastalarda laboratuvar incelemeleri </vt:lpstr>
      <vt:lpstr>Hipertansif hastalarda laboratuvar incelemeleri </vt:lpstr>
      <vt:lpstr>Endokrin hipertansiyon</vt:lpstr>
      <vt:lpstr>Endokrin hipertansiyon</vt:lpstr>
      <vt:lpstr>Primer Hiperaldosteronizm </vt:lpstr>
      <vt:lpstr>Primer Hiperaldosteronizm </vt:lpstr>
      <vt:lpstr>Kimlerde Primer Hiperaldosteronizm Düşünülüp Araştırılmalıdır? </vt:lpstr>
      <vt:lpstr>Tarama Testleri</vt:lpstr>
      <vt:lpstr>Doğrulama Testleri</vt:lpstr>
      <vt:lpstr>Feokromositoma </vt:lpstr>
      <vt:lpstr>Kimlerde Feokromositoma Düşünülüp Araştırılmalıdır? </vt:lpstr>
      <vt:lpstr>Feokromositoma Düşünülen Hastada Hangi Testler İstenmelidir? </vt:lpstr>
      <vt:lpstr>Konjenital adrenal hiperplazi (KAH)</vt:lpstr>
      <vt:lpstr>PowerPoint Sunusu</vt:lpstr>
      <vt:lpstr>11β-Hidroksilaz eksikliği</vt:lpstr>
      <vt:lpstr>17α-Hidroksilaz eksikliği</vt:lpstr>
      <vt:lpstr>Diabetes Mellitus ve HT</vt:lpstr>
      <vt:lpstr>Obezite ve 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</dc:title>
  <dc:creator>Samsung</dc:creator>
  <cp:lastModifiedBy>Windows Kullanıcısı</cp:lastModifiedBy>
  <cp:revision>807</cp:revision>
  <dcterms:created xsi:type="dcterms:W3CDTF">2018-01-17T15:21:27Z</dcterms:created>
  <dcterms:modified xsi:type="dcterms:W3CDTF">2020-03-24T13:28:55Z</dcterms:modified>
</cp:coreProperties>
</file>