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type="screen4x3" cy="6858000" cx="9144000"/>
  <p:notesSz cx="6858000" cy="9144000"/>
  <p:defaultTextStyle>
    <a:defPPr>
      <a:defRPr lang="tr-TR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4602" autoAdjust="0"/>
    <p:restoredTop sz="94660"/>
  </p:normalViewPr>
  <p:slideViewPr>
    <p:cSldViewPr>
      <p:cViewPr>
        <p:scale>
          <a:sx n="75" d="100"/>
          <a:sy n="75" d="100"/>
        </p:scale>
        <p:origin x="-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tableStyles" Target="tableStyles.xml"/><Relationship Id="rId36" Type="http://schemas.openxmlformats.org/officeDocument/2006/relationships/presProps" Target="presProps.xml"/><Relationship Id="rId37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Başlık Slaydı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00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1048601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02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03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Başlık, Dikey Metin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82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8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8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8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Dikey Başlık ve Metin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6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6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6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6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aşlık ve İçeri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82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8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58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58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Bölüm Üstbilgisi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77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7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7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8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İki İçerik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45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46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4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4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4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Karşılaştırma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51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52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53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54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55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56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57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Yalnızca Başlık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59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60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61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oş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6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69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Başlıklı İçerik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87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88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8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9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91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Başlıklı Resim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71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tr-TR"/>
          </a:p>
        </p:txBody>
      </p:sp>
      <p:sp>
        <p:nvSpPr>
          <p:cNvPr id="1048672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73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674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tr-TR"/>
          </a:p>
        </p:txBody>
      </p:sp>
      <p:sp>
        <p:nvSpPr>
          <p:cNvPr id="104867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77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78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822E-084A-4CA0-81A9-B370118135CB}" type="datetimeFigureOut">
              <a:rPr lang="tr-TR" smtClean="0"/>
            </a:fld>
            <a:endParaRPr dirty="0" lang="tr-TR"/>
          </a:p>
        </p:txBody>
      </p:sp>
      <p:sp>
        <p:nvSpPr>
          <p:cNvPr id="1048579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tr-TR"/>
          </a:p>
        </p:txBody>
      </p:sp>
      <p:sp>
        <p:nvSpPr>
          <p:cNvPr id="1048580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5023-CC5E-4330-8153-097E1F3896CA}" type="slidenum">
              <a:rPr lang="tr-TR" smtClean="0"/>
            </a:fld>
            <a:endParaRPr dirty="0" lang="tr-T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sağlıklı yaşam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441145" y="3595639"/>
            <a:ext cx="4876825" cy="2530524"/>
          </a:xfrm>
          <a:prstGeom prst="rect"/>
          <a:noFill/>
        </p:spPr>
      </p:pic>
      <p:sp>
        <p:nvSpPr>
          <p:cNvPr id="1048606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NEDİR?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07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tr-TR" smtClean="0"/>
              <a:t>       </a:t>
            </a:r>
            <a:r>
              <a:rPr dirty="0" lang="tr-TR" smtClean="0">
                <a:latin typeface="Comic Sans MS" pitchFamily="66" charset="0"/>
              </a:rPr>
              <a:t>Sadece hastalık veya sakatlığın olmaması değil, fiziksel, ruhsal ve sosyal yönden tam bir iyilik halidir.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HİZMETLERİNİN SINIFLANDIRILMASI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1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5680" lnSpcReduction="20000"/>
          </a:bodyPr>
          <a:p>
            <a:r>
              <a:rPr dirty="0" lang="tr-TR" smtClean="0">
                <a:latin typeface="Comic Sans MS" pitchFamily="66" charset="0"/>
              </a:rPr>
              <a:t>Koruyucu sağlık hizmetleri,</a:t>
            </a:r>
          </a:p>
          <a:p>
            <a:pPr>
              <a:buNone/>
            </a:pPr>
            <a:r>
              <a:rPr dirty="0" sz="2400" lang="tr-TR" smtClean="0">
                <a:latin typeface="Comic Sans MS" pitchFamily="66" charset="0"/>
                <a:cs typeface="Times New Roman" charset="0"/>
              </a:rPr>
              <a:t>		a) Kişiye yönelik koruyucu hizmetler</a:t>
            </a:r>
            <a:endParaRPr dirty="0" sz="2400" lang="tr-TR" smtClean="0">
              <a:latin typeface="Comic Sans MS" pitchFamily="66" charset="0"/>
            </a:endParaRPr>
          </a:p>
          <a:p>
            <a:pPr>
              <a:buNone/>
            </a:pPr>
            <a:r>
              <a:rPr dirty="0" sz="2400" lang="tr-TR" smtClean="0">
                <a:latin typeface="Comic Sans MS" pitchFamily="66" charset="0"/>
                <a:cs typeface="Times New Roman" charset="0"/>
              </a:rPr>
              <a:t>		b) Çevreye yönelik koruyucu hizmetler</a:t>
            </a:r>
          </a:p>
          <a:p>
            <a:r>
              <a:rPr dirty="0" lang="tr-TR" smtClean="0">
                <a:latin typeface="Comic Sans MS" pitchFamily="66" charset="0"/>
              </a:rPr>
              <a:t>Tedavi edici sağlık hizmetleri,</a:t>
            </a:r>
          </a:p>
          <a:p>
            <a:pPr>
              <a:buNone/>
            </a:pPr>
            <a:r>
              <a:rPr dirty="0" sz="2400" lang="tr-TR" smtClean="0">
                <a:latin typeface="Comic Sans MS" pitchFamily="66" charset="0"/>
                <a:cs typeface="Times New Roman" charset="0"/>
              </a:rPr>
              <a:t>		a) Birinci Basamak Sağlık Hizmetleri</a:t>
            </a:r>
          </a:p>
          <a:p>
            <a:pPr>
              <a:buNone/>
            </a:pPr>
            <a:r>
              <a:rPr dirty="0" sz="2400" lang="tr-TR" smtClean="0">
                <a:latin typeface="Comic Sans MS" pitchFamily="66" charset="0"/>
                <a:cs typeface="Times New Roman" charset="0"/>
              </a:rPr>
              <a:t>		b) İkinci Basamak Sağlık Hizmetleri</a:t>
            </a:r>
          </a:p>
          <a:p>
            <a:pPr>
              <a:buNone/>
            </a:pPr>
            <a:r>
              <a:rPr dirty="0" sz="2400" lang="tr-TR" smtClean="0">
                <a:latin typeface="Comic Sans MS" pitchFamily="66" charset="0"/>
                <a:cs typeface="Times New Roman" charset="0"/>
              </a:rPr>
              <a:t>		c) Üçüncü Basamak Sağlık Hizmetleri</a:t>
            </a:r>
          </a:p>
          <a:p>
            <a:r>
              <a:rPr dirty="0" lang="tr-TR" smtClean="0">
                <a:latin typeface="Comic Sans MS" pitchFamily="66" charset="0"/>
              </a:rPr>
              <a:t>Rehabilite edici sağlık </a:t>
            </a:r>
            <a:r>
              <a:rPr altLang="tr-TR" dirty="0" lang="en-US" smtClean="0">
                <a:latin typeface="Comic Sans MS" pitchFamily="66" charset="0"/>
              </a:rPr>
              <a:t>hizmetleri</a:t>
            </a:r>
            <a:r>
              <a:rPr altLang="tr-TR" dirty="0" lang="en-US" smtClean="0">
                <a:latin typeface="Comic Sans MS" pitchFamily="66" charset="0"/>
              </a:rPr>
              <a:t> </a:t>
            </a:r>
            <a:endParaRPr altLang="en-US" lang="zh-CN"/>
          </a:p>
          <a:p>
            <a:pPr indent="0" marL="0">
              <a:buNone/>
            </a:pPr>
            <a:r>
              <a:rPr altLang="zh-CN" dirty="0" lang="en-US" smtClean="0">
                <a:latin typeface="Comic Sans MS" pitchFamily="66" charset="0"/>
              </a:rPr>
              <a:t> </a:t>
            </a:r>
            <a:r>
              <a:rPr altLang="zh-CN" dirty="0" lang="en-US" smtClean="0">
                <a:latin typeface="Comic Sans MS" pitchFamily="66" charset="0"/>
              </a:rPr>
              <a:t> </a:t>
            </a:r>
            <a:r>
              <a:rPr altLang="zh-CN" dirty="0" lang="en-US" smtClean="0">
                <a:latin typeface="Comic Sans MS" pitchFamily="66" charset="0"/>
              </a:rPr>
              <a:t> </a:t>
            </a:r>
            <a:r>
              <a:rPr altLang="zh-CN" dirty="0" lang="en-US" smtClean="0">
                <a:latin typeface="Comic Sans MS" pitchFamily="66" charset="0"/>
              </a:rPr>
              <a:t> </a:t>
            </a:r>
            <a:r>
              <a:rPr altLang="zh-CN" dirty="0" lang="en-US" smtClean="0">
                <a:latin typeface="Comic Sans MS" pitchFamily="66" charset="0"/>
              </a:rPr>
              <a:t> </a:t>
            </a:r>
            <a:r>
              <a:rPr altLang="zh-CN" dirty="0" lang="en-US" smtClean="0">
                <a:latin typeface="Comic Sans MS" pitchFamily="66" charset="0"/>
              </a:rPr>
              <a:t> </a:t>
            </a:r>
            <a:r>
              <a:rPr altLang="zh-CN" dirty="0" lang="en-US" smtClean="0">
                <a:latin typeface="Comic Sans MS" pitchFamily="66" charset="0"/>
              </a:rPr>
              <a:t> </a:t>
            </a:r>
            <a:r>
              <a:rPr altLang="zh-CN" dirty="0" lang="en-US" smtClean="0">
                <a:latin typeface="Comic Sans MS" pitchFamily="66" charset="0"/>
              </a:rPr>
              <a:t> </a:t>
            </a:r>
            <a:r>
              <a:rPr altLang="zh-CN" dirty="0" sz="2708" lang="en-US" smtClean="0">
                <a:latin typeface="Comic Sans MS" pitchFamily="66" charset="0"/>
              </a:rPr>
              <a:t>a</a:t>
            </a:r>
            <a:r>
              <a:rPr altLang="zh-CN" dirty="0" sz="2708" lang="en-US" smtClean="0">
                <a:latin typeface="Comic Sans MS" pitchFamily="66" charset="0"/>
              </a:rPr>
              <a:t>)</a:t>
            </a:r>
            <a:r>
              <a:rPr altLang="zh-CN" dirty="0" sz="2708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S</a:t>
            </a:r>
            <a:r>
              <a:rPr altLang="zh-CN" b="0" dirty="0" sz="2315" lang="en-US" smtClean="0">
                <a:latin typeface="Comic Sans MS" pitchFamily="66" charset="0"/>
              </a:rPr>
              <a:t>osyal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Rehabilitasyon</a:t>
            </a:r>
            <a:endParaRPr altLang="en-US" b="0" sz="2315" lang="zh-CN"/>
          </a:p>
          <a:p>
            <a:pPr indent="0" marL="0">
              <a:buNone/>
            </a:pP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b</a:t>
            </a:r>
            <a:r>
              <a:rPr altLang="zh-CN" b="0" dirty="0" sz="2315" lang="en-US" smtClean="0">
                <a:latin typeface="Comic Sans MS" pitchFamily="66" charset="0"/>
              </a:rPr>
              <a:t>)</a:t>
            </a:r>
            <a:r>
              <a:rPr altLang="zh-CN" b="0" dirty="0" sz="2315" lang="en-US" smtClean="0">
                <a:latin typeface="Comic Sans MS" pitchFamily="66" charset="0"/>
              </a:rPr>
              <a:t>Tıbbi</a:t>
            </a:r>
            <a:r>
              <a:rPr altLang="zh-CN" b="0" dirty="0" sz="2315" lang="en-US" smtClean="0">
                <a:latin typeface="Comic Sans MS" pitchFamily="66" charset="0"/>
              </a:rPr>
              <a:t> </a:t>
            </a:r>
            <a:r>
              <a:rPr altLang="zh-CN" b="0" dirty="0" sz="2315" lang="en-US" smtClean="0">
                <a:latin typeface="Comic Sans MS" pitchFamily="66" charset="0"/>
              </a:rPr>
              <a:t>Rehabilitasyon</a:t>
            </a:r>
            <a:endParaRPr altLang="en-US" b="0" sz="2315" 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HİZMETLERİNDE TEMEL İLKELER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1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Sosyal eşitlik, 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Birinci basamak sağlık hizmeti, 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Sürekli hizmet anlayışı, 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Bütünleştirilmiş sağlık hizmeti, 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Kademeli sevk sistemi,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 • Ekip hizmeti,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p>
            <a:pPr>
              <a:buNone/>
            </a:pPr>
            <a:r>
              <a:rPr dirty="0" lang="tr-TR" smtClean="0"/>
              <a:t>• </a:t>
            </a:r>
            <a:r>
              <a:rPr dirty="0" lang="tr-TR" smtClean="0">
                <a:latin typeface="Comic Sans MS" pitchFamily="66" charset="0"/>
              </a:rPr>
              <a:t>Ana ve çocuk sağlığına öncelik verilmesi, 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Koruyucu hizmetlere öncelik verilmesi, 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Toplum katılımı,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 • Denetim ve hizmet içi eğitim, 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Esnek planlama, </a:t>
            </a:r>
          </a:p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• Sektörler arası işbirliğidir.</a:t>
            </a:r>
          </a:p>
          <a:p>
            <a:endParaRPr dirty="0"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4" descr="kalp ameliyatı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428992" y="3929066"/>
            <a:ext cx="5429244" cy="2714622"/>
          </a:xfrm>
          <a:prstGeom prst="rect"/>
          <a:noFill/>
        </p:spPr>
      </p:pic>
      <p:sp>
        <p:nvSpPr>
          <p:cNvPr id="1048615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İLKLER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16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p>
            <a:r>
              <a:rPr b="1" dirty="0" lang="tr-TR" smtClean="0">
                <a:latin typeface="Comic Sans MS" pitchFamily="66" charset="0"/>
              </a:rPr>
              <a:t> İlk kalp nakli </a:t>
            </a:r>
            <a:r>
              <a:rPr dirty="0" lang="tr-TR" smtClean="0">
                <a:latin typeface="Comic Sans MS" pitchFamily="66" charset="0"/>
              </a:rPr>
              <a:t>Christan Bernard tarafından yapılmıştır.</a:t>
            </a:r>
          </a:p>
          <a:p>
            <a:r>
              <a:rPr b="1" dirty="0" lang="tr-TR" smtClean="0">
                <a:latin typeface="Comic Sans MS" pitchFamily="66" charset="0"/>
              </a:rPr>
              <a:t>Türkiye'de ilk </a:t>
            </a:r>
            <a:r>
              <a:rPr b="1" dirty="0" lang="tr-TR" smtClean="0">
                <a:latin typeface="Comic Sans MS" pitchFamily="66" charset="0"/>
              </a:rPr>
              <a:t>kalp nakli </a:t>
            </a:r>
            <a:r>
              <a:rPr dirty="0" lang="tr-TR" smtClean="0">
                <a:latin typeface="Comic Sans MS" pitchFamily="66" charset="0"/>
              </a:rPr>
              <a:t>22 Kasım 1968 tarihinde Dr. Kemal Beyazıt tarafından gerçekleştirilmiştir.</a:t>
            </a:r>
            <a:endParaRPr dirty="0" lang="tr-TR" smtClean="0">
              <a:latin typeface="Comic Sans MS" pitchFamily="66" charset="0"/>
            </a:endParaRPr>
          </a:p>
          <a:p>
            <a:endParaRPr dirty="0" lang="tr-TR" smtClean="0">
              <a:latin typeface="Comic Sans MS" pitchFamily="66" charset="0"/>
            </a:endParaRPr>
          </a:p>
        </p:txBody>
      </p:sp>
      <p:sp>
        <p:nvSpPr>
          <p:cNvPr id="1048617" name="AutoShape 2" descr="kalp ameliyat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dirty="0"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p>
            <a:r>
              <a:rPr dirty="0" lang="tr-TR" smtClean="0">
                <a:latin typeface="Comic Sans MS" pitchFamily="66" charset="0"/>
              </a:rPr>
              <a:t>Op. Dr. Siyami Ersek 25 Kasım 1968’ de ikinci kalp ameliyatını yapmıştır</a:t>
            </a:r>
            <a:endParaRPr dirty="0" lang="tr-TR"/>
          </a:p>
        </p:txBody>
      </p:sp>
      <p:pic>
        <p:nvPicPr>
          <p:cNvPr id="2097159" name="Picture 2" descr="sağlık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14678" y="3000372"/>
            <a:ext cx="5429289" cy="3200727"/>
          </a:xfrm>
          <a:prstGeom prst="rect"/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p>
            <a:r>
              <a:rPr dirty="0" lang="tr-TR" smtClean="0">
                <a:latin typeface="Comic Sans MS" pitchFamily="66" charset="0"/>
              </a:rPr>
              <a:t>Dünyadaki </a:t>
            </a:r>
            <a:r>
              <a:rPr b="1" dirty="0" lang="tr-TR" smtClean="0">
                <a:latin typeface="Comic Sans MS" pitchFamily="66" charset="0"/>
              </a:rPr>
              <a:t>ilk ambulans </a:t>
            </a:r>
            <a:r>
              <a:rPr dirty="0" lang="tr-TR" smtClean="0">
                <a:latin typeface="Comic Sans MS" pitchFamily="66" charset="0"/>
              </a:rPr>
              <a:t>1792 yılında savaşta yaralananları daha az kayıpla kurtarmayı amaçlayarak, Napolyon'un özel cerrahı Baron Dominique Jean Larrey tarafından yapılmıştır. </a:t>
            </a:r>
          </a:p>
        </p:txBody>
      </p:sp>
      <p:pic>
        <p:nvPicPr>
          <p:cNvPr id="2097160" name="Picture 2" descr="1406379433_img2014072615403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71604" y="3071810"/>
            <a:ext cx="5286412" cy="3410451"/>
          </a:xfrm>
          <a:prstGeom prst="rect"/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2 İçerik Yer Tutucusu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3071834"/>
          </a:xfrm>
        </p:spPr>
        <p:txBody>
          <a:bodyPr>
            <a:normAutofit/>
          </a:bodyPr>
          <a:p>
            <a:r>
              <a:rPr b="1" dirty="0" lang="tr-TR" smtClean="0">
                <a:latin typeface="Comic Sans MS" pitchFamily="66" charset="0"/>
              </a:rPr>
              <a:t>İlk hastaneler</a:t>
            </a:r>
            <a:r>
              <a:rPr dirty="0" lang="tr-TR" smtClean="0">
                <a:latin typeface="Comic Sans MS" pitchFamily="66" charset="0"/>
              </a:rPr>
              <a:t> MÖ 4000 yıllarına dayanır.</a:t>
            </a:r>
          </a:p>
          <a:p>
            <a:r>
              <a:rPr b="1" dirty="0" lang="tr-TR" smtClean="0">
                <a:latin typeface="Comic Sans MS" pitchFamily="66" charset="0"/>
              </a:rPr>
              <a:t>Türkiye’de ilk hastaneler </a:t>
            </a:r>
            <a:r>
              <a:rPr dirty="0" lang="tr-TR" smtClean="0">
                <a:latin typeface="Comic Sans MS" pitchFamily="66" charset="0"/>
              </a:rPr>
              <a:t>Selçuklular döneminde başlamıştır.</a:t>
            </a:r>
          </a:p>
          <a:p>
            <a:endParaRPr dirty="0" lang="tr-TR"/>
          </a:p>
        </p:txBody>
      </p:sp>
      <p:pic>
        <p:nvPicPr>
          <p:cNvPr id="2097161" name="Picture 4" descr="ilk hastane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85918" y="3000372"/>
            <a:ext cx="4638675" cy="3057526"/>
          </a:xfrm>
          <a:prstGeom prst="rect"/>
          <a:noFill/>
        </p:spPr>
      </p:pic>
      <p:sp>
        <p:nvSpPr>
          <p:cNvPr id="1048621" name="5 Metin kutusu"/>
          <p:cNvSpPr txBox="1"/>
          <p:nvPr/>
        </p:nvSpPr>
        <p:spPr>
          <a:xfrm>
            <a:off x="1000100" y="6357958"/>
            <a:ext cx="6072230" cy="4089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tr-TR" smtClean="0">
                <a:latin typeface="Comic Sans MS" pitchFamily="66" charset="0"/>
              </a:rPr>
              <a:t>İstanbul da 5 Nisan 1899 ilk çocuk hastanesi açıldı.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şam darüşşifahane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643042" y="642918"/>
            <a:ext cx="5143536" cy="2643206"/>
          </a:xfrm>
          <a:prstGeom prst="rect"/>
          <a:noFill/>
        </p:spPr>
      </p:pic>
      <p:sp>
        <p:nvSpPr>
          <p:cNvPr id="1048622" name="4 Dikdörtgen"/>
          <p:cNvSpPr/>
          <p:nvPr/>
        </p:nvSpPr>
        <p:spPr>
          <a:xfrm>
            <a:off x="642910" y="3857628"/>
            <a:ext cx="7929618" cy="2631440"/>
          </a:xfrm>
          <a:prstGeom prst="rect"/>
        </p:spPr>
        <p:txBody>
          <a:bodyPr wrap="square">
            <a:spAutoFit/>
          </a:bodyPr>
          <a:p>
            <a:r>
              <a:rPr dirty="0" sz="3600" lang="tr-TR" smtClean="0">
                <a:latin typeface="Comic Sans MS" pitchFamily="66" charset="0"/>
              </a:rPr>
              <a:t>Günümüze değin ayakta kalan en eski Selçuklu hastanesi Nureddin Zengi’nin Şam’da kurduğu (1154) darüşşifadır.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sağlık bakanlığı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14480" y="1285860"/>
            <a:ext cx="5500726" cy="5150011"/>
          </a:xfrm>
          <a:prstGeom prst="rect"/>
          <a:noFill/>
        </p:spPr>
      </p:pic>
      <p:sp>
        <p:nvSpPr>
          <p:cNvPr id="1048623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BAKANLIĞI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24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pPr algn="just" eaLnBrk="0" hangingPunct="0"/>
            <a:r>
              <a:rPr dirty="0" lang="tr-TR" smtClean="0">
                <a:latin typeface="Comic Sans MS" pitchFamily="66" charset="0"/>
                <a:cs typeface="Times New Roman" charset="0"/>
              </a:rPr>
              <a:t>Sağlık Bakanlığı 3 Mayıs 1920 tarihinde, 3 sayılı </a:t>
            </a:r>
            <a:r>
              <a:rPr b="1" dirty="0" i="1" lang="tr-TR" smtClean="0">
                <a:latin typeface="Comic Sans MS" pitchFamily="66" charset="0"/>
                <a:cs typeface="Times New Roman" charset="0"/>
              </a:rPr>
              <a:t>“Sıhhat ve İçtimai Muavenet Vekaleti Yasası”</a:t>
            </a:r>
            <a:r>
              <a:rPr dirty="0" lang="tr-TR" smtClean="0">
                <a:latin typeface="Comic Sans MS" pitchFamily="66" charset="0"/>
                <a:cs typeface="Times New Roman" charset="0"/>
              </a:rPr>
              <a:t> ile kurulmuştur. </a:t>
            </a:r>
          </a:p>
          <a:p>
            <a:pPr algn="just" eaLnBrk="0" hangingPunct="0"/>
            <a:r>
              <a:rPr dirty="0" lang="tr-TR" smtClean="0">
                <a:latin typeface="Comic Sans MS" pitchFamily="66" charset="0"/>
                <a:cs typeface="Times New Roman" charset="0"/>
              </a:rPr>
              <a:t>3 Mayıs 1920’de yapılan ilk Bakanlar Kurulu toplantısına </a:t>
            </a:r>
            <a:r>
              <a:rPr b="1" dirty="0" lang="tr-TR" smtClean="0">
                <a:latin typeface="Comic Sans MS" pitchFamily="66" charset="0"/>
                <a:cs typeface="Times New Roman" charset="0"/>
              </a:rPr>
              <a:t>Dr. Adnan Adıvar ilk Sağlık Bakanı</a:t>
            </a:r>
            <a:r>
              <a:rPr dirty="0" lang="tr-TR" smtClean="0">
                <a:latin typeface="Comic Sans MS" pitchFamily="66" charset="0"/>
                <a:cs typeface="Times New Roman" charset="0"/>
              </a:rPr>
              <a:t> olarak katılmıştır.</a:t>
            </a:r>
          </a:p>
          <a:p>
            <a:endParaRPr dirty="0"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4" descr="sağlık bakanlığı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57290" y="785794"/>
            <a:ext cx="6072230" cy="5685076"/>
          </a:xfrm>
          <a:prstGeom prst="rect"/>
          <a:noFill/>
        </p:spPr>
      </p:pic>
      <p:sp>
        <p:nvSpPr>
          <p:cNvPr id="1048625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BAKANLIĞININ GÖREVLERİ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26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77"/>
          </a:xfrm>
        </p:spPr>
        <p:txBody>
          <a:bodyPr>
            <a:normAutofit fontScale="96875" lnSpcReduction="10000"/>
          </a:bodyPr>
          <a:p>
            <a:r>
              <a:rPr dirty="0" lang="tr-TR" smtClean="0">
                <a:latin typeface="Comic Sans MS" pitchFamily="66" charset="0"/>
              </a:rPr>
              <a:t>Sağlık Bakanlığı, tüm vatandaşların beden, ruh sağlığına ilişkin hizmetlerde bulunur. Sağlığa ilişkin gerekli teşkilatı hazırlar.</a:t>
            </a:r>
          </a:p>
          <a:p>
            <a:r>
              <a:rPr dirty="0" lang="tr-TR" smtClean="0">
                <a:latin typeface="Comic Sans MS" pitchFamily="66" charset="0"/>
              </a:rPr>
              <a:t>Bakanlık ülke çapında etkin olan bulaşıcı ve salgın hastalıklarla mücadele eder. Bunlara karşı koruyucu, tedavi edici hizmetler gerçekleştirir.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sağlık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721898" y="3006043"/>
            <a:ext cx="4964901" cy="3309934"/>
          </a:xfrm>
          <a:prstGeom prst="rect"/>
          <a:noFill/>
        </p:spPr>
      </p:pic>
      <p:sp>
        <p:nvSpPr>
          <p:cNvPr id="1048597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TİPLERİ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598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tr-TR" smtClean="0">
                <a:latin typeface="Comic Sans MS" pitchFamily="66" charset="0"/>
              </a:rPr>
              <a:t> Fiziksel sağlık</a:t>
            </a:r>
          </a:p>
          <a:p>
            <a:r>
              <a:rPr dirty="0" lang="tr-TR" smtClean="0">
                <a:latin typeface="Comic Sans MS" pitchFamily="66" charset="0"/>
              </a:rPr>
              <a:t>Ruhsal sağlık</a:t>
            </a:r>
          </a:p>
          <a:p>
            <a:r>
              <a:rPr dirty="0" lang="tr-TR" smtClean="0">
                <a:latin typeface="Comic Sans MS" pitchFamily="66" charset="0"/>
              </a:rPr>
              <a:t>Sosyal sağlık</a:t>
            </a:r>
          </a:p>
          <a:p>
            <a:endParaRPr dirty="0"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sağlık bakanlığı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28794" y="928670"/>
            <a:ext cx="5035967" cy="4714884"/>
          </a:xfrm>
          <a:prstGeom prst="rect"/>
          <a:noFill/>
        </p:spPr>
      </p:pic>
      <p:sp>
        <p:nvSpPr>
          <p:cNvPr id="1048627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p>
            <a:r>
              <a:rPr dirty="0" lang="tr-TR" smtClean="0">
                <a:latin typeface="Comic Sans MS" pitchFamily="66" charset="0"/>
              </a:rPr>
              <a:t>Ana ve çocuk sağlığının korunması ve aile planlaması hizmetlerini yürütür.</a:t>
            </a:r>
          </a:p>
          <a:p>
            <a:r>
              <a:rPr dirty="0" lang="tr-TR" smtClean="0">
                <a:latin typeface="Comic Sans MS" pitchFamily="66" charset="0"/>
              </a:rPr>
              <a:t>İlaç, uyuşturucu gibi maddelerin üretim ve tüketimini denetler.</a:t>
            </a:r>
          </a:p>
          <a:p>
            <a:r>
              <a:rPr dirty="0" lang="tr-TR" smtClean="0">
                <a:latin typeface="Comic Sans MS" pitchFamily="66" charset="0"/>
              </a:rPr>
              <a:t>Bulaşıcı ve salgın insan hastalıklarının ülkemize girişine engel olmak amacıyla kara hudut kapıları, deniz ve hava limanlarında koruyucu, önleyici sağlık tedbirlerini alır.</a:t>
            </a:r>
          </a:p>
          <a:p>
            <a:endParaRPr dirty="0" sz="360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sağlık bakanlığı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85786" y="500042"/>
            <a:ext cx="5890567" cy="5514996"/>
          </a:xfrm>
          <a:prstGeom prst="rect"/>
          <a:noFill/>
        </p:spPr>
      </p:pic>
      <p:sp>
        <p:nvSpPr>
          <p:cNvPr id="1048628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p>
            <a:r>
              <a:rPr dirty="0" lang="tr-TR" smtClean="0">
                <a:latin typeface="Comic Sans MS" pitchFamily="66" charset="0"/>
              </a:rPr>
              <a:t>Gıda maddelerinin ve bunları üreten yerlerin sağlık açısından kontrol hizmetlerini yürütür.</a:t>
            </a:r>
          </a:p>
          <a:p>
            <a:r>
              <a:rPr dirty="0" lang="tr-TR" smtClean="0">
                <a:latin typeface="Comic Sans MS" pitchFamily="66" charset="0"/>
              </a:rPr>
              <a:t>Çevre sağlığını ilgilendiren gerekli tedbirleri almak ve bunun için gerekenleri sağlar.</a:t>
            </a:r>
          </a:p>
          <a:p>
            <a:r>
              <a:rPr dirty="0" lang="tr-TR" smtClean="0">
                <a:latin typeface="Comic Sans MS" pitchFamily="66" charset="0"/>
              </a:rPr>
              <a:t>Gerekli aşı, serum, kan ürünleri ve ilaçların üretimini yapmak ve gerektiği durumlarda ithalini sağlar.</a:t>
            </a:r>
          </a:p>
          <a:p>
            <a:endParaRPr dirty="0" lang="tr-TR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sağlık bakanlığı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57290" y="428604"/>
            <a:ext cx="6348385" cy="5943624"/>
          </a:xfrm>
          <a:prstGeom prst="rect"/>
          <a:noFill/>
        </p:spPr>
      </p:pic>
      <p:sp>
        <p:nvSpPr>
          <p:cNvPr id="1048629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6875" lnSpcReduction="20000"/>
          </a:bodyPr>
          <a:p>
            <a:r>
              <a:rPr dirty="0" lang="tr-TR" smtClean="0">
                <a:latin typeface="Comic Sans MS" pitchFamily="66" charset="0"/>
              </a:rPr>
              <a:t> Kanser, verem ve sıtma gibi hastalıklarla mücadele için hizmetler verir.</a:t>
            </a:r>
          </a:p>
          <a:p>
            <a:r>
              <a:rPr dirty="0" lang="tr-TR" smtClean="0">
                <a:latin typeface="Comic Sans MS" pitchFamily="66" charset="0"/>
              </a:rPr>
              <a:t>Tüm bu görevlerini yerine getirmek amacıyla tesisleri kurar ve işletir. Aynı zamanda meslek personelini yetiştirmek,</a:t>
            </a:r>
          </a:p>
          <a:p>
            <a:r>
              <a:rPr dirty="0" lang="tr-TR" smtClean="0">
                <a:latin typeface="Comic Sans MS" pitchFamily="66" charset="0"/>
              </a:rPr>
              <a:t>Son olarak Sağlık bakanlığı sağlık hizmetleriyle ilgili olarak ulusta ve uluslararası alanda kurum ve kuruluşlarla işbirliğinde bulunur.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sağlık bakanlığı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285852" y="958874"/>
            <a:ext cx="5553094" cy="5199040"/>
          </a:xfrm>
          <a:prstGeom prst="rect"/>
          <a:noFill/>
        </p:spPr>
      </p:pic>
      <p:sp>
        <p:nvSpPr>
          <p:cNvPr id="1048630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BAKANLIĞI TEŞKİLATI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31" name="2 İçerik Yer Tutucusu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       Sağlık Bakanlığı teşkilatı, merkez teşkilatı ile taşra teşkilatı ve bağlı kuruluşlardan meydana gelir.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Merkez Teşkilatı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33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tr-TR" smtClean="0"/>
              <a:t>       </a:t>
            </a:r>
            <a:r>
              <a:rPr dirty="0" lang="tr-TR" smtClean="0">
                <a:latin typeface="Comic Sans MS" pitchFamily="66" charset="0"/>
              </a:rPr>
              <a:t>Bakanlık merkez teşkilatı, ana hizmet birimleri ile danışma ve denetim birimleri ve yardımcı birimlerden meydana gelir.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4" descr="bakanlik-teskilat-semas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Taşra Teşkilatı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3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      Sağlık Bakanlığı, bakanlıkların kuruluş ve görev esasları, bölge valiliği genel kadro ve usulü hakkında kanun hükmünde kararnameler ve il idaresi kanunu hükümlerine uygun olarak taşra teşkilatı kurmaya yetkilidir.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tr-TR">
                <a:latin typeface="Comic Sans MS" pitchFamily="66" charset="0"/>
              </a:rPr>
              <a:t> </a:t>
            </a:r>
            <a:r>
              <a:rPr dirty="0" lang="tr-TR" smtClean="0">
                <a:latin typeface="Comic Sans MS" pitchFamily="66" charset="0"/>
              </a:rPr>
              <a:t>      Sağlık Bakanlığı’nın taşra teşkilatı; il sağlık müdürlükleri, sağlık grup başkanlıkları, sağlık ocakları, sağlık evleri ile diğer taşra teşkilatlarından meydana gelir.</a:t>
            </a:r>
          </a:p>
          <a:p>
            <a:endParaRPr dirty="0"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Sağlık Bakanlığı il ve ilçe teşkilat şeması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14282" y="214290"/>
            <a:ext cx="8701118" cy="6643710"/>
          </a:xfrm>
          <a:prstGeom prst="rect"/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Sağlık Bakanlığına Bağlı Kuruluşlar 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38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     Sağlık Bakanlığı’na bağlı olup da özerk çalışan kuruluşlar mevcuttur. Bu kuruluşlar şunlardır: </a:t>
            </a:r>
          </a:p>
          <a:p>
            <a:r>
              <a:rPr dirty="0" lang="tr-TR" smtClean="0">
                <a:latin typeface="Comic Sans MS" pitchFamily="66" charset="0"/>
              </a:rPr>
              <a:t>Hudut ve Sahiller Sağlık Genel Müdürlüğü.</a:t>
            </a:r>
          </a:p>
          <a:p>
            <a:r>
              <a:rPr dirty="0" lang="tr-TR" smtClean="0">
                <a:latin typeface="Comic Sans MS" pitchFamily="66" charset="0"/>
              </a:rPr>
              <a:t>Refik Saydam Hıfzıssıhha Merkezi Başkanlığı</a:t>
            </a:r>
            <a:r>
              <a:rPr dirty="0" lang="tr-TR" smtClean="0"/>
              <a:t>. </a:t>
            </a:r>
            <a:endParaRPr dirty="0"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tr-TR" lang="en-US">
                <a:solidFill>
                  <a:srgbClr val="FF0000"/>
                </a:solidFill>
              </a:rPr>
              <a:t>SAĞLIK</a:t>
            </a:r>
            <a:r>
              <a:rPr altLang="tr-TR" lang="en-US">
                <a:solidFill>
                  <a:srgbClr val="FF0000"/>
                </a:solidFill>
              </a:rPr>
              <a:t> </a:t>
            </a:r>
            <a:r>
              <a:rPr altLang="tr-TR" lang="en-US">
                <a:solidFill>
                  <a:srgbClr val="FF0000"/>
                </a:solidFill>
              </a:rPr>
              <a:t>STATÜSÜNÜN</a:t>
            </a:r>
            <a:r>
              <a:rPr altLang="tr-TR" lang="en-US">
                <a:solidFill>
                  <a:srgbClr val="FF0000"/>
                </a:solidFill>
              </a:rPr>
              <a:t> </a:t>
            </a:r>
            <a:r>
              <a:rPr altLang="tr-TR" lang="en-US">
                <a:solidFill>
                  <a:srgbClr val="FF0000"/>
                </a:solidFill>
              </a:rPr>
              <a:t>BELİRLEYİCİLERİ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tr-TR"/>
              <a:t>Çevre</a:t>
            </a:r>
            <a:endParaRPr lang="tr-TR"/>
          </a:p>
          <a:p>
            <a:r>
              <a:rPr altLang="tr-TR" lang="en-US"/>
              <a:t>Yaşam</a:t>
            </a:r>
            <a:r>
              <a:rPr altLang="tr-TR" lang="en-US"/>
              <a:t> </a:t>
            </a:r>
            <a:r>
              <a:rPr altLang="tr-TR" lang="en-US"/>
              <a:t>tarzı</a:t>
            </a:r>
            <a:endParaRPr lang="tr-TR"/>
          </a:p>
          <a:p>
            <a:r>
              <a:rPr altLang="tr-TR" lang="en-US"/>
              <a:t>K</a:t>
            </a:r>
            <a:r>
              <a:rPr altLang="tr-TR" lang="en-US"/>
              <a:t>alıtım</a:t>
            </a:r>
            <a:endParaRPr lang="tr-TR"/>
          </a:p>
          <a:p>
            <a:r>
              <a:rPr altLang="tr-TR" lang="en-US"/>
              <a:t>Sağlık</a:t>
            </a:r>
            <a:r>
              <a:rPr altLang="tr-TR" lang="en-US"/>
              <a:t> </a:t>
            </a:r>
            <a:r>
              <a:rPr altLang="tr-TR" lang="en-US"/>
              <a:t>hizmetleri</a:t>
            </a:r>
            <a:r>
              <a:rPr altLang="tr-TR" lang="en-US"/>
              <a:t> </a:t>
            </a:r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BAKANLIĞI HİZMET BİRİMLERİ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40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tr-TR" smtClean="0">
                <a:latin typeface="Comic Sans MS" pitchFamily="66" charset="0"/>
              </a:rPr>
              <a:t>Sağlık Hizmetleri Genel Müdürlüğü</a:t>
            </a:r>
          </a:p>
          <a:p>
            <a:r>
              <a:rPr dirty="0" lang="tr-TR" smtClean="0">
                <a:latin typeface="Comic Sans MS" pitchFamily="66" charset="0"/>
              </a:rPr>
              <a:t>Sağlığın Geliştirilmesi Genel Müdürlüğü</a:t>
            </a:r>
          </a:p>
          <a:p>
            <a:r>
              <a:rPr dirty="0" lang="tr-TR" smtClean="0">
                <a:latin typeface="Comic Sans MS" pitchFamily="66" charset="0"/>
              </a:rPr>
              <a:t>Sağlık Bilgi Sistemleri Genel Müdürlüğü</a:t>
            </a:r>
          </a:p>
          <a:p>
            <a:r>
              <a:rPr dirty="0" lang="tr-TR" smtClean="0">
                <a:latin typeface="Comic Sans MS" pitchFamily="66" charset="0"/>
              </a:rPr>
              <a:t>Sağlık Araştırmaları Genel Müdürlüğü</a:t>
            </a:r>
          </a:p>
          <a:p>
            <a:r>
              <a:rPr dirty="0" lang="tr-TR" smtClean="0">
                <a:latin typeface="Comic Sans MS" pitchFamily="66" charset="0"/>
              </a:rPr>
              <a:t>Sağlık Yatırımları Genel Müdürlüğü</a:t>
            </a:r>
          </a:p>
          <a:p>
            <a:r>
              <a:rPr dirty="0" lang="tr-TR" smtClean="0">
                <a:latin typeface="Comic Sans MS" pitchFamily="66" charset="0"/>
              </a:rPr>
              <a:t>Acil Sağlık Hizmetleri Genel Müdürlüğü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p>
            <a:r>
              <a:rPr dirty="0" lang="tr-TR" smtClean="0">
                <a:latin typeface="Comic Sans MS" pitchFamily="66" charset="0"/>
              </a:rPr>
              <a:t>Dış İlişkiler ve Avrupa Birliği Genel Müdürlüğü</a:t>
            </a:r>
          </a:p>
          <a:p>
            <a:r>
              <a:rPr dirty="0" lang="tr-TR" smtClean="0">
                <a:latin typeface="Comic Sans MS" pitchFamily="66" charset="0"/>
              </a:rPr>
              <a:t>Yönetim Hizmetleri Genel Müdürlüğü</a:t>
            </a:r>
          </a:p>
          <a:p>
            <a:r>
              <a:rPr dirty="0" lang="tr-TR" smtClean="0">
                <a:latin typeface="Comic Sans MS" pitchFamily="66" charset="0"/>
              </a:rPr>
              <a:t>Strateji Geliştirme Başkanlığı </a:t>
            </a:r>
          </a:p>
          <a:p>
            <a:r>
              <a:rPr dirty="0" lang="tr-TR" smtClean="0">
                <a:latin typeface="Comic Sans MS" pitchFamily="66" charset="0"/>
              </a:rPr>
              <a:t>Denetim Hizmetleri Başkanlığı</a:t>
            </a:r>
          </a:p>
          <a:p>
            <a:r>
              <a:rPr dirty="0" lang="tr-TR" smtClean="0">
                <a:latin typeface="Comic Sans MS" pitchFamily="66" charset="0"/>
              </a:rPr>
              <a:t>Hukuk Müşavirliği</a:t>
            </a:r>
          </a:p>
          <a:p>
            <a:r>
              <a:rPr dirty="0" lang="tr-TR" smtClean="0">
                <a:latin typeface="Comic Sans MS" pitchFamily="66" charset="0"/>
              </a:rPr>
              <a:t>Özel Kalem Müdürlüğü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HİZMETLERİ GENEL MÜDÜRLÜĞÜ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43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tr-TR" smtClean="0">
                <a:latin typeface="Comic Sans MS" pitchFamily="66" charset="0"/>
              </a:rPr>
              <a:t>Sağlık </a:t>
            </a:r>
            <a:r>
              <a:rPr dirty="0" lang="tr-TR" smtClean="0">
                <a:latin typeface="Comic Sans MS" pitchFamily="66" charset="0"/>
              </a:rPr>
              <a:t>insan gücü planlaması yapmak</a:t>
            </a:r>
            <a:r>
              <a:rPr dirty="0" lang="tr-TR" smtClean="0">
                <a:latin typeface="Comic Sans MS" pitchFamily="66" charset="0"/>
              </a:rPr>
              <a:t>,</a:t>
            </a:r>
          </a:p>
          <a:p>
            <a:r>
              <a:rPr dirty="0" lang="tr-TR" smtClean="0">
                <a:latin typeface="Comic Sans MS" pitchFamily="66" charset="0"/>
              </a:rPr>
              <a:t>Sağlık </a:t>
            </a:r>
            <a:r>
              <a:rPr dirty="0" lang="tr-TR" smtClean="0">
                <a:latin typeface="Comic Sans MS" pitchFamily="66" charset="0"/>
              </a:rPr>
              <a:t>hizmetlerinin ücret tarifelerini belirlemek</a:t>
            </a:r>
            <a:r>
              <a:rPr dirty="0" lang="tr-TR" smtClean="0">
                <a:latin typeface="Comic Sans MS" pitchFamily="66" charset="0"/>
              </a:rPr>
              <a:t>,</a:t>
            </a:r>
          </a:p>
          <a:p>
            <a:r>
              <a:rPr dirty="0" lang="tr-TR" smtClean="0">
                <a:latin typeface="Comic Sans MS" pitchFamily="66" charset="0"/>
              </a:rPr>
              <a:t>Sağlık </a:t>
            </a:r>
            <a:r>
              <a:rPr dirty="0" lang="tr-TR" smtClean="0">
                <a:latin typeface="Comic Sans MS" pitchFamily="66" charset="0"/>
              </a:rPr>
              <a:t>meslek mensuplarının hizmet içi eğitimlerini </a:t>
            </a:r>
            <a:r>
              <a:rPr dirty="0" lang="tr-TR" smtClean="0">
                <a:latin typeface="Comic Sans MS" pitchFamily="66" charset="0"/>
              </a:rPr>
              <a:t>yapmak.</a:t>
            </a:r>
            <a:endParaRPr dirty="0" lang="tr-TR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>
                <a:solidFill>
                  <a:srgbClr val="FF0000"/>
                </a:solidFill>
              </a:rPr>
              <a:t>ÇEVRE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tr-TR" lang="en-US"/>
              <a:t>Biyolojik</a:t>
            </a:r>
            <a:r>
              <a:rPr altLang="tr-TR" lang="en-US"/>
              <a:t> </a:t>
            </a:r>
            <a:r>
              <a:rPr altLang="en-US" lang="tr-TR"/>
              <a:t>çevre</a:t>
            </a:r>
            <a:r>
              <a:rPr altLang="tr-TR" lang="en-US"/>
              <a:t> </a:t>
            </a:r>
            <a:endParaRPr lang="tr-TR"/>
          </a:p>
          <a:p>
            <a:r>
              <a:rPr altLang="tr-TR" lang="en-US"/>
              <a:t>Fiziki</a:t>
            </a:r>
            <a:r>
              <a:rPr altLang="tr-TR" lang="en-US"/>
              <a:t> </a:t>
            </a:r>
            <a:r>
              <a:rPr altLang="en-US" lang="tr-TR"/>
              <a:t>Çevre</a:t>
            </a:r>
            <a:endParaRPr lang="tr-TR"/>
          </a:p>
          <a:p>
            <a:r>
              <a:rPr altLang="tr-TR" lang="en-US"/>
              <a:t>Sosyal</a:t>
            </a:r>
            <a:r>
              <a:rPr altLang="tr-TR" lang="en-US"/>
              <a:t> </a:t>
            </a:r>
            <a:r>
              <a:rPr altLang="en-US" lang="tr-TR"/>
              <a:t>Çevre</a:t>
            </a:r>
            <a:r>
              <a:rPr altLang="tr-TR" lang="en-US"/>
              <a:t> </a:t>
            </a:r>
            <a:endParaRPr lang="tr-TR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9683" y="3712042"/>
            <a:ext cx="3986377" cy="241412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tr-TR" lang="en-US">
                <a:solidFill>
                  <a:srgbClr val="FF0000"/>
                </a:solidFill>
              </a:rPr>
              <a:t>YAŞAM</a:t>
            </a:r>
            <a:r>
              <a:rPr altLang="tr-TR" lang="en-US">
                <a:solidFill>
                  <a:srgbClr val="FF0000"/>
                </a:solidFill>
              </a:rPr>
              <a:t> </a:t>
            </a:r>
            <a:r>
              <a:rPr altLang="tr-TR" lang="en-US">
                <a:solidFill>
                  <a:srgbClr val="FF0000"/>
                </a:solidFill>
              </a:rPr>
              <a:t>TARZI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104858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tr-TR" lang="en-US"/>
              <a:t>Bireyin</a:t>
            </a:r>
            <a:r>
              <a:rPr altLang="tr-TR" lang="en-US"/>
              <a:t> </a:t>
            </a:r>
            <a:r>
              <a:rPr altLang="tr-TR" lang="en-US"/>
              <a:t>bakış</a:t>
            </a:r>
            <a:r>
              <a:rPr altLang="tr-TR" lang="en-US"/>
              <a:t> </a:t>
            </a:r>
            <a:r>
              <a:rPr altLang="tr-TR" lang="en-US"/>
              <a:t>açısına</a:t>
            </a:r>
            <a:r>
              <a:rPr altLang="tr-TR" lang="en-US"/>
              <a:t> </a:t>
            </a:r>
            <a:r>
              <a:rPr altLang="tr-TR" lang="en-US"/>
              <a:t>paralel</a:t>
            </a:r>
            <a:r>
              <a:rPr altLang="tr-TR" lang="en-US"/>
              <a:t> </a:t>
            </a:r>
            <a:r>
              <a:rPr altLang="tr-TR" lang="en-US"/>
              <a:t>olarak</a:t>
            </a:r>
            <a:r>
              <a:rPr altLang="tr-TR" lang="en-US"/>
              <a:t> </a:t>
            </a:r>
            <a:r>
              <a:rPr altLang="tr-TR" lang="en-US"/>
              <a:t>geliştirdiği</a:t>
            </a:r>
            <a:r>
              <a:rPr altLang="tr-TR" lang="en-US"/>
              <a:t> </a:t>
            </a:r>
            <a:r>
              <a:rPr altLang="tr-TR" lang="en-US"/>
              <a:t>her</a:t>
            </a:r>
            <a:r>
              <a:rPr altLang="tr-TR" lang="en-US"/>
              <a:t> </a:t>
            </a:r>
            <a:r>
              <a:rPr altLang="tr-TR" lang="en-US"/>
              <a:t>türlü</a:t>
            </a:r>
            <a:r>
              <a:rPr altLang="tr-TR" lang="en-US"/>
              <a:t> </a:t>
            </a:r>
            <a:r>
              <a:rPr altLang="tr-TR" lang="en-US"/>
              <a:t>değer</a:t>
            </a:r>
            <a:r>
              <a:rPr altLang="tr-TR" lang="en-US"/>
              <a:t>,</a:t>
            </a:r>
            <a:r>
              <a:rPr altLang="tr-TR" lang="en-US"/>
              <a:t>davranış</a:t>
            </a:r>
            <a:r>
              <a:rPr altLang="tr-TR" lang="en-US"/>
              <a:t>,</a:t>
            </a:r>
            <a:r>
              <a:rPr altLang="tr-TR" lang="en-US"/>
              <a:t>alışkanlıktır</a:t>
            </a:r>
            <a:r>
              <a:rPr altLang="tr-TR" lang="en-US"/>
              <a:t>.</a:t>
            </a:r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tr-TR" lang="en-US">
                <a:solidFill>
                  <a:srgbClr val="FF0000"/>
                </a:solidFill>
              </a:rPr>
              <a:t>KALITIM</a:t>
            </a:r>
            <a:r>
              <a:rPr altLang="tr-TR" lang="en-US">
                <a:solidFill>
                  <a:srgbClr val="FF0000"/>
                </a:solidFill>
              </a:rPr>
              <a:t>(</a:t>
            </a:r>
            <a:r>
              <a:rPr altLang="tr-TR" lang="en-US">
                <a:solidFill>
                  <a:srgbClr val="FF0000"/>
                </a:solidFill>
              </a:rPr>
              <a:t>GENETİK</a:t>
            </a:r>
            <a:r>
              <a:rPr altLang="tr-TR" lang="en-US">
                <a:solidFill>
                  <a:srgbClr val="FF0000"/>
                </a:solidFill>
              </a:rPr>
              <a:t>)</a:t>
            </a:r>
            <a:r>
              <a:rPr altLang="tr-TR" lang="en-US">
                <a:solidFill>
                  <a:srgbClr val="FF0000"/>
                </a:solidFill>
              </a:rPr>
              <a:t> 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tr-TR" lang="en-US"/>
              <a:t>Bireyin</a:t>
            </a:r>
            <a:r>
              <a:rPr altLang="tr-TR" lang="en-US"/>
              <a:t> </a:t>
            </a:r>
            <a:r>
              <a:rPr altLang="tr-TR" lang="en-US"/>
              <a:t>sahip</a:t>
            </a:r>
            <a:r>
              <a:rPr altLang="tr-TR" lang="en-US"/>
              <a:t> </a:t>
            </a:r>
            <a:r>
              <a:rPr altLang="tr-TR" lang="en-US"/>
              <a:t>olduğu</a:t>
            </a:r>
            <a:r>
              <a:rPr altLang="tr-TR" lang="en-US"/>
              <a:t> </a:t>
            </a:r>
            <a:r>
              <a:rPr altLang="tr-TR" lang="en-US"/>
              <a:t>kalıtsal</a:t>
            </a:r>
            <a:r>
              <a:rPr altLang="tr-TR" lang="en-US"/>
              <a:t> </a:t>
            </a:r>
            <a:r>
              <a:rPr altLang="en-US" lang="tr-TR"/>
              <a:t>özellikler</a:t>
            </a:r>
            <a:r>
              <a:rPr altLang="tr-TR" lang="en-US"/>
              <a:t> </a:t>
            </a:r>
            <a:r>
              <a:rPr altLang="tr-TR" lang="en-US"/>
              <a:t>;</a:t>
            </a:r>
            <a:r>
              <a:rPr altLang="tr-TR" lang="en-US"/>
              <a:t>bireyin</a:t>
            </a:r>
            <a:r>
              <a:rPr altLang="tr-TR" lang="en-US"/>
              <a:t> </a:t>
            </a:r>
            <a:r>
              <a:rPr altLang="tr-TR" lang="en-US"/>
              <a:t>kişiliğini</a:t>
            </a:r>
            <a:r>
              <a:rPr altLang="tr-TR" lang="en-US"/>
              <a:t>,</a:t>
            </a:r>
            <a:r>
              <a:rPr altLang="tr-TR" lang="en-US"/>
              <a:t>yeteneklerini</a:t>
            </a:r>
            <a:r>
              <a:rPr altLang="tr-TR" lang="en-US"/>
              <a:t>,</a:t>
            </a:r>
            <a:r>
              <a:rPr altLang="tr-TR" lang="en-US"/>
              <a:t>sağlığını</a:t>
            </a:r>
            <a:r>
              <a:rPr altLang="tr-TR" lang="en-US"/>
              <a:t>,</a:t>
            </a:r>
            <a:r>
              <a:rPr altLang="tr-TR" lang="en-US"/>
              <a:t>hastalıklara</a:t>
            </a:r>
            <a:r>
              <a:rPr altLang="tr-TR" lang="en-US"/>
              <a:t> </a:t>
            </a:r>
            <a:r>
              <a:rPr altLang="tr-TR" lang="en-US"/>
              <a:t>karşı</a:t>
            </a:r>
            <a:r>
              <a:rPr altLang="tr-TR" lang="en-US"/>
              <a:t> </a:t>
            </a:r>
            <a:r>
              <a:rPr altLang="tr-TR" lang="en-US"/>
              <a:t>duyarlılığını</a:t>
            </a:r>
            <a:r>
              <a:rPr altLang="tr-TR" lang="en-US"/>
              <a:t> </a:t>
            </a:r>
            <a:r>
              <a:rPr altLang="tr-TR" lang="en-US"/>
              <a:t>etkiler</a:t>
            </a:r>
            <a:r>
              <a:rPr altLang="tr-TR" lang="en-US"/>
              <a:t>.</a:t>
            </a:r>
            <a:endParaRPr lang="tr-TR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19879" y="3228121"/>
            <a:ext cx="4596883" cy="3167763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sağlık hizmetleri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57158" y="1357298"/>
            <a:ext cx="5072098" cy="2071702"/>
          </a:xfrm>
          <a:prstGeom prst="rect"/>
          <a:noFill/>
        </p:spPr>
      </p:pic>
      <p:sp>
        <p:nvSpPr>
          <p:cNvPr id="104859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HİZMETLERİ 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593" name="2 İçerik Yer Tutucusu"/>
          <p:cNvSpPr>
            <a:spLocks noGrp="1"/>
          </p:cNvSpPr>
          <p:nvPr>
            <p:ph idx="1"/>
          </p:nvPr>
        </p:nvSpPr>
        <p:spPr>
          <a:xfrm>
            <a:off x="357158" y="3929066"/>
            <a:ext cx="8229600" cy="2482849"/>
          </a:xfrm>
        </p:spPr>
        <p:txBody>
          <a:bodyPr/>
          <a:p>
            <a:pPr>
              <a:buNone/>
            </a:pPr>
            <a:r>
              <a:rPr dirty="0" lang="tr-TR" smtClean="0">
                <a:latin typeface="Comic Sans MS" pitchFamily="66" charset="0"/>
              </a:rPr>
              <a:t>       Bireyin sağlığının korunmasına, hastalıkların tedavisine, azalan fiziksel ve ruhsal becerilerinin rehabilitasyonuna yönelik yapılan faaliyetlerdir.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sağlık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606352" y="4491907"/>
            <a:ext cx="4936756" cy="1880991"/>
          </a:xfrm>
          <a:prstGeom prst="rect"/>
          <a:noFill/>
        </p:spPr>
      </p:pic>
      <p:sp>
        <p:nvSpPr>
          <p:cNvPr id="1048596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p>
            <a:pPr>
              <a:buNone/>
            </a:pPr>
            <a:r>
              <a:rPr b="1" dirty="0" lang="tr-TR" smtClean="0">
                <a:latin typeface="Comic Sans MS" pitchFamily="66" charset="0"/>
              </a:rPr>
              <a:t>Bu hizmetler;</a:t>
            </a:r>
          </a:p>
          <a:p>
            <a:r>
              <a:rPr dirty="0" lang="tr-TR" smtClean="0">
                <a:latin typeface="Comic Sans MS" pitchFamily="66" charset="0"/>
              </a:rPr>
              <a:t>Sağlığın korunması ve geliştirilmesi,</a:t>
            </a:r>
          </a:p>
          <a:p>
            <a:r>
              <a:rPr dirty="0" lang="tr-TR" smtClean="0">
                <a:latin typeface="Comic Sans MS" pitchFamily="66" charset="0"/>
              </a:rPr>
              <a:t>Ana çocuk sağlığı,</a:t>
            </a:r>
          </a:p>
          <a:p>
            <a:r>
              <a:rPr dirty="0" lang="tr-TR" smtClean="0">
                <a:latin typeface="Comic Sans MS" pitchFamily="66" charset="0"/>
              </a:rPr>
              <a:t>Aile planlaması,</a:t>
            </a:r>
          </a:p>
          <a:p>
            <a:r>
              <a:rPr dirty="0" lang="tr-TR" smtClean="0">
                <a:latin typeface="Comic Sans MS" pitchFamily="66" charset="0"/>
              </a:rPr>
              <a:t>Çevre sağlığı hizmetleri, </a:t>
            </a:r>
          </a:p>
          <a:p>
            <a:r>
              <a:rPr dirty="0" lang="tr-TR" smtClean="0">
                <a:latin typeface="Comic Sans MS" pitchFamily="66" charset="0"/>
              </a:rPr>
              <a:t>Sağlıkla ilgili yaşam kalitesinin yükseltilmesi vb.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tr-TR" smtClean="0">
                <a:solidFill>
                  <a:srgbClr val="FF0000"/>
                </a:solidFill>
                <a:latin typeface="Comic Sans MS" pitchFamily="66" charset="0"/>
              </a:rPr>
              <a:t>SAĞLIK HİZMETİNİN AMACI</a:t>
            </a:r>
            <a:endParaRPr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09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r>
              <a:rPr dirty="0" lang="tr-TR" smtClean="0">
                <a:latin typeface="Comic Sans MS" pitchFamily="66" charset="0"/>
              </a:rPr>
              <a:t>Toplumun sağlık statüsünün yükseltilmesi,</a:t>
            </a:r>
          </a:p>
          <a:p>
            <a:r>
              <a:rPr dirty="0" lang="tr-TR" smtClean="0">
                <a:latin typeface="Comic Sans MS" pitchFamily="66" charset="0"/>
              </a:rPr>
              <a:t>Bireylerin hastalıklardan korunması,</a:t>
            </a:r>
          </a:p>
          <a:p>
            <a:r>
              <a:rPr dirty="0" lang="tr-TR" smtClean="0">
                <a:latin typeface="Comic Sans MS" pitchFamily="66" charset="0"/>
              </a:rPr>
              <a:t>Hastalananların uygun yöntemler ile tedavi edilmesi,</a:t>
            </a:r>
          </a:p>
          <a:p>
            <a:r>
              <a:rPr dirty="0" lang="tr-TR" smtClean="0">
                <a:latin typeface="Comic Sans MS" pitchFamily="66" charset="0"/>
              </a:rPr>
              <a:t>Kimseye bağımlı olmadan kendi kendine yetecek şekilde yaşamalarının sağlanması şeklinde ifade edilmektedir. </a:t>
            </a:r>
            <a:endParaRPr dirty="0" lang="tr-TR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Slayt 1</dc:title>
  <dc:creator>ZELİHA AŞIK</dc:creator>
  <cp:lastModifiedBy>ZELİHA AŞIK</cp:lastModifiedBy>
  <dcterms:created xsi:type="dcterms:W3CDTF">2017-09-30T16:47:56Z</dcterms:created>
  <dcterms:modified xsi:type="dcterms:W3CDTF">2017-12-09T19:25:13Z</dcterms:modified>
</cp:coreProperties>
</file>