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5" r:id="rId4"/>
    <p:sldId id="268" r:id="rId5"/>
    <p:sldId id="269" r:id="rId6"/>
    <p:sldId id="267" r:id="rId7"/>
    <p:sldId id="270" r:id="rId8"/>
    <p:sldId id="273" r:id="rId9"/>
    <p:sldId id="274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B0B1-BEF2-4B2E-A81B-47F6AA2B0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Синтаксис </a:t>
            </a:r>
            <a:r>
              <a:rPr lang="tr-TR" dirty="0"/>
              <a:t>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8CD69-D3F2-4000-8667-1A55860AC7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Урок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38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1D1D-5D66-4DB7-A70C-9CE2B2CC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28E66-6187-4CB0-8599-77BFBBAB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2784"/>
            <a:ext cx="9601200" cy="3988904"/>
          </a:xfrm>
        </p:spPr>
        <p:txBody>
          <a:bodyPr>
            <a:normAutofit/>
          </a:bodyPr>
          <a:lstStyle/>
          <a:p>
            <a:r>
              <a:rPr lang="tr-TR" dirty="0" err="1"/>
              <a:t>Nenkova</a:t>
            </a:r>
            <a:r>
              <a:rPr lang="tr-TR" dirty="0"/>
              <a:t>, T. </a:t>
            </a:r>
            <a:r>
              <a:rPr lang="tr-TR" dirty="0" err="1"/>
              <a:t>Praktiçeskaya</a:t>
            </a:r>
            <a:r>
              <a:rPr lang="tr-TR" dirty="0"/>
              <a:t> </a:t>
            </a:r>
            <a:r>
              <a:rPr lang="tr-TR" dirty="0" err="1"/>
              <a:t>grammatika</a:t>
            </a:r>
            <a:r>
              <a:rPr lang="tr-TR" dirty="0"/>
              <a:t> </a:t>
            </a:r>
            <a:r>
              <a:rPr lang="tr-TR" dirty="0" err="1"/>
              <a:t>russkogo</a:t>
            </a:r>
            <a:r>
              <a:rPr lang="tr-TR" dirty="0"/>
              <a:t> </a:t>
            </a:r>
            <a:r>
              <a:rPr lang="tr-TR" dirty="0" err="1"/>
              <a:t>yazıka</a:t>
            </a:r>
            <a:r>
              <a:rPr lang="tr-TR" dirty="0"/>
              <a:t>, </a:t>
            </a:r>
            <a:r>
              <a:rPr lang="tr-TR" dirty="0" err="1"/>
              <a:t>Veles</a:t>
            </a:r>
            <a:r>
              <a:rPr lang="tr-TR" dirty="0"/>
              <a:t>, Sofya, 2002.</a:t>
            </a:r>
          </a:p>
          <a:p>
            <a:r>
              <a:rPr lang="tr-TR" dirty="0" err="1"/>
              <a:t>Lekant</a:t>
            </a:r>
            <a:r>
              <a:rPr lang="tr-TR" dirty="0"/>
              <a:t>, P.A.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2001.</a:t>
            </a:r>
          </a:p>
          <a:p>
            <a:r>
              <a:rPr lang="tr-TR" dirty="0" err="1"/>
              <a:t>İvanova</a:t>
            </a:r>
            <a:r>
              <a:rPr lang="tr-TR" dirty="0"/>
              <a:t>, İ.S.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Sintaksis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Veliçko</a:t>
            </a:r>
            <a:r>
              <a:rPr lang="tr-TR" dirty="0"/>
              <a:t>, A.V.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Kniga</a:t>
            </a:r>
            <a:r>
              <a:rPr lang="tr-TR" dirty="0"/>
              <a:t> o </a:t>
            </a:r>
            <a:r>
              <a:rPr lang="tr-TR" dirty="0" err="1"/>
              <a:t>grammatike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Babaytseva</a:t>
            </a:r>
            <a:r>
              <a:rPr lang="tr-TR" dirty="0"/>
              <a:t>, V.V.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2010.</a:t>
            </a:r>
          </a:p>
          <a:p>
            <a:r>
              <a:rPr lang="tr-TR" dirty="0" err="1"/>
              <a:t>Rozental</a:t>
            </a:r>
            <a:r>
              <a:rPr lang="tr-TR" dirty="0"/>
              <a:t>, D.E.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Ayris-Press</a:t>
            </a:r>
            <a:r>
              <a:rPr lang="tr-TR" dirty="0"/>
              <a:t>: </a:t>
            </a:r>
            <a:r>
              <a:rPr lang="tr-TR" dirty="0" err="1"/>
              <a:t>Moskva</a:t>
            </a:r>
            <a:r>
              <a:rPr lang="tr-TR" dirty="0"/>
              <a:t>, 2004.</a:t>
            </a:r>
            <a:endParaRPr lang="ru-RU" dirty="0"/>
          </a:p>
          <a:p>
            <a:r>
              <a:rPr lang="tr-TR" dirty="0" err="1"/>
              <a:t>Skoblikova</a:t>
            </a:r>
            <a:r>
              <a:rPr lang="tr-TR" dirty="0"/>
              <a:t>, Ye.S.,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yazık. </a:t>
            </a:r>
            <a:r>
              <a:rPr lang="tr-TR" dirty="0" err="1"/>
              <a:t>Sintaksis</a:t>
            </a:r>
            <a:r>
              <a:rPr lang="tr-TR" dirty="0"/>
              <a:t> </a:t>
            </a:r>
            <a:r>
              <a:rPr lang="tr-TR" dirty="0" err="1"/>
              <a:t>slojnogopredlojeniya</a:t>
            </a:r>
            <a:r>
              <a:rPr lang="tr-TR" dirty="0"/>
              <a:t>, </a:t>
            </a:r>
            <a:r>
              <a:rPr lang="tr-TR" dirty="0" err="1"/>
              <a:t>Flinta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2006.</a:t>
            </a:r>
            <a:endParaRPr lang="ru-RU" dirty="0"/>
          </a:p>
          <a:p>
            <a:r>
              <a:rPr lang="en-US" dirty="0">
                <a:hlinkClick r:id="rId2"/>
              </a:rPr>
              <a:t>https://licey.net/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351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31CC7-4B27-4AC1-B48F-0048F8912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32183"/>
          </a:xfrm>
        </p:spPr>
        <p:txBody>
          <a:bodyPr>
            <a:normAutofit/>
          </a:bodyPr>
          <a:lstStyle/>
          <a:p>
            <a:r>
              <a:rPr lang="ru-RU" sz="2800" dirty="0"/>
              <a:t>Синтаксис 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B68E9-40DE-455A-B858-A3AC3C736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77009"/>
            <a:ext cx="9601200" cy="4290391"/>
          </a:xfrm>
        </p:spPr>
        <p:txBody>
          <a:bodyPr/>
          <a:lstStyle/>
          <a:p>
            <a:pPr algn="just"/>
            <a:r>
              <a:rPr lang="ru-RU" sz="1800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Слово «синтаксис» пришло в русский язык из греческого языка и обозначает «составление», т.е. синтаксис изучает, как из слов составляются словосочетания, а из словосочетаний предложения, а из предложений фразы и т.д. Словосочетания, предложения, фразы, тексты – это синтаксические единицы. Синтаксис – это раздел грамматики, который изучает связи между синтаксическими единицами. </a:t>
            </a:r>
          </a:p>
          <a:p>
            <a:pPr marL="0" indent="0">
              <a:buNone/>
            </a:pPr>
            <a:r>
              <a:rPr lang="ru-RU" sz="1800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ru-RU" sz="1800" b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Синтаксические единицы:</a:t>
            </a:r>
          </a:p>
          <a:p>
            <a:pPr marL="0" indent="0">
              <a:buNone/>
            </a:pPr>
            <a:endParaRPr lang="ru-RU" sz="1800" dirty="0"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800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	Словосочетание </a:t>
            </a:r>
          </a:p>
          <a:p>
            <a:pPr marL="0" indent="0">
              <a:buNone/>
            </a:pPr>
            <a:r>
              <a:rPr lang="ru-RU" sz="1800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	Предложение</a:t>
            </a:r>
          </a:p>
          <a:p>
            <a:pPr marL="0" indent="0">
              <a:buNone/>
            </a:pPr>
            <a:r>
              <a:rPr lang="ru-RU" sz="1800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	Фраза</a:t>
            </a:r>
          </a:p>
          <a:p>
            <a:pPr marL="0" indent="0">
              <a:buNone/>
            </a:pPr>
            <a:r>
              <a:rPr lang="ru-RU" sz="1800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	Текст</a:t>
            </a:r>
            <a:endParaRPr lang="en-US" sz="1800" dirty="0"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latin typeface="+mj-lt"/>
              </a:rPr>
              <a:t> </a:t>
            </a:r>
            <a:endParaRPr lang="en-US" dirty="0">
              <a:latin typeface="+mj-lt"/>
            </a:endParaRPr>
          </a:p>
        </p:txBody>
      </p:sp>
      <p:sp>
        <p:nvSpPr>
          <p:cNvPr id="10" name="Right Brace 9">
            <a:extLst>
              <a:ext uri="{FF2B5EF4-FFF2-40B4-BE49-F238E27FC236}">
                <a16:creationId xmlns:a16="http://schemas.microsoft.com/office/drawing/2014/main" id="{6B5C786F-117D-485E-978D-4C5DCEA130E6}"/>
              </a:ext>
            </a:extLst>
          </p:cNvPr>
          <p:cNvSpPr/>
          <p:nvPr/>
        </p:nvSpPr>
        <p:spPr>
          <a:xfrm>
            <a:off x="4333459" y="3892827"/>
            <a:ext cx="397565" cy="1527314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623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F01480-A5C2-4FE6-868A-A8B8CECB7C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08383"/>
            <a:ext cx="9601200" cy="5059017"/>
          </a:xfrm>
        </p:spPr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Каждая синтаксическая единица имеет своё назначение и свои признаки.</a:t>
            </a:r>
            <a:endParaRPr lang="en-US" sz="1800" b="1" dirty="0"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Словосочетание – это слова, которые связываются между собой по смыслу и грамматически или только по смыслу. </a:t>
            </a:r>
            <a:endParaRPr lang="en-US" sz="1800" dirty="0"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Предложение – это единица языка, которая представляет собой грамматически организованное соединение слов (или слово), обладающее смысловой и  интонационной завершенностью.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Фраза – это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нaимeньшaя</a:t>
            </a:r>
            <a:r>
              <a:rPr lang="ru-RU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caмocтoятeльнaя</a:t>
            </a:r>
            <a:r>
              <a:rPr lang="ru-RU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eдиницa</a:t>
            </a:r>
            <a:r>
              <a:rPr lang="ru-RU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peчи</a:t>
            </a:r>
            <a:r>
              <a:rPr lang="ru-RU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выcтyпaющaя</a:t>
            </a:r>
            <a:r>
              <a:rPr lang="ru-RU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кaк</a:t>
            </a:r>
            <a:r>
              <a:rPr lang="ru-RU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eдиницa</a:t>
            </a:r>
            <a:r>
              <a:rPr lang="ru-RU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oбщeния</a:t>
            </a:r>
            <a:r>
              <a:rPr lang="ru-RU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B </a:t>
            </a:r>
            <a:r>
              <a:rPr lang="ru-RU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тaкoм</a:t>
            </a:r>
            <a:r>
              <a:rPr lang="ru-RU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пoнимaнии</a:t>
            </a:r>
            <a:r>
              <a:rPr lang="ru-RU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тepмин</a:t>
            </a:r>
            <a:r>
              <a:rPr lang="ru-RU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ru-RU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фpaзa</a:t>
            </a:r>
            <a:r>
              <a:rPr lang="ru-RU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ru-RU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coвпaдaeт</a:t>
            </a:r>
            <a:r>
              <a:rPr lang="ru-RU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 </a:t>
            </a:r>
            <a:r>
              <a:rPr lang="ru-RU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тepминoм</a:t>
            </a:r>
            <a:r>
              <a:rPr lang="ru-RU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ru-RU" sz="18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пpeдлoжeниe</a:t>
            </a:r>
            <a:r>
              <a:rPr lang="ru-RU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Текст – это последовательно расположенные предложения или абзацы, которые связаны общей темой, основной мыслью и имеют смысловую завершенностью </a:t>
            </a: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01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68C29-F9DC-45E3-A845-A0FE1998B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506896"/>
          </a:xfrm>
        </p:spPr>
        <p:txBody>
          <a:bodyPr>
            <a:normAutofit/>
          </a:bodyPr>
          <a:lstStyle/>
          <a:p>
            <a:r>
              <a:rPr lang="ru-RU" sz="2800" dirty="0"/>
              <a:t>Виды связи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FB77E7-0FB6-48DE-9A87-50BF4C074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50504"/>
            <a:ext cx="9601200" cy="4316896"/>
          </a:xfrm>
        </p:spPr>
        <p:txBody>
          <a:bodyPr/>
          <a:lstStyle/>
          <a:p>
            <a:pPr algn="just"/>
            <a:r>
              <a:rPr lang="ru-RU" i="0" dirty="0">
                <a:solidFill>
                  <a:schemeClr val="tx1"/>
                </a:solidFill>
                <a:effectLst/>
                <a:latin typeface="+mj-lt"/>
              </a:rPr>
              <a:t>В русском языке между словами и предложениями существует два основных вида связи – сочинительная и подчинительная.</a:t>
            </a:r>
          </a:p>
          <a:p>
            <a:pPr algn="just"/>
            <a:r>
              <a:rPr lang="ru-RU" i="0" dirty="0">
                <a:solidFill>
                  <a:schemeClr val="tx1"/>
                </a:solidFill>
                <a:effectLst/>
                <a:latin typeface="+mj-lt"/>
              </a:rPr>
              <a:t>Сочинительная связь присутствует в равноправных частях: в этом случае нельзя задать вопрос от одной части к другой. Такая связь между словами в сочинительных словосочетаниях (лес и горы). В простых предложениях это однородные члены («… У нас запляшут лес и горы!» И. Крылов). </a:t>
            </a:r>
          </a:p>
          <a:p>
            <a:pPr algn="just"/>
            <a:r>
              <a:rPr lang="ru-RU" i="0" dirty="0">
                <a:solidFill>
                  <a:schemeClr val="tx1"/>
                </a:solidFill>
                <a:effectLst/>
                <a:latin typeface="+mj-lt"/>
              </a:rPr>
              <a:t>Подчинительная связь объединяет главную часть и зависимую. От главной части задается вопрос к зависимой части. Такая связь бывает в подчинительных словосочетаниях (сядем как? рядом) и в сложноподчинённых предложениях («… мы, верно, уж поладим, при каком условии? коль рядом сядем» И. Крылов).</a:t>
            </a:r>
            <a:endParaRPr lang="en-US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6536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D1F85-C030-41AE-9DA1-5260C2474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97496"/>
            <a:ext cx="9601200" cy="3008243"/>
          </a:xfrm>
        </p:spPr>
        <p:txBody>
          <a:bodyPr/>
          <a:lstStyle/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+mj-lt"/>
              </a:rPr>
              <a:t>Подчинительная связь осуществляется с помощью окончаний зависимых слов, уточняется с помощью предлогов и оформляется подчинительными союзами: что, какой, где, потому что, если, когда и др. Например: «Тут с просьбой все к нему, чтоб их решить сомненье…» - сложноподчинённое предложение. В словосочетании «все к нему» подчинительная связь выражается окончанием –ему, поддерживается предлогом к, от главного слова к зависимому задаётся вопрос к кому? Главное и придаточное предложения связаны подчинительным союзом чтоб.</a:t>
            </a:r>
            <a:endParaRPr lang="en-US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90838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0E28B-9830-494A-9364-B1F47930E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Словосочетание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C77F5-179B-4489-AB68-34C98EF383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44488"/>
            <a:ext cx="9601200" cy="3241814"/>
          </a:xfrm>
        </p:spPr>
        <p:txBody>
          <a:bodyPr/>
          <a:lstStyle/>
          <a:p>
            <a:r>
              <a:rPr lang="ru-RU" dirty="0"/>
              <a:t>Словосочетание – является грамматическим и смысловым единством. </a:t>
            </a:r>
          </a:p>
          <a:p>
            <a:r>
              <a:rPr lang="ru-RU" dirty="0"/>
              <a:t>Словосочетание является номинативной единицей, т.е. называет предметы с признаками, действия с признаками, действия и их обстоятельства, действия и их предметы и т.д.</a:t>
            </a:r>
          </a:p>
          <a:p>
            <a:r>
              <a:rPr lang="ru-RU" dirty="0"/>
              <a:t>Под словосочетанием понимается синтаксическая единица номинативного значения, состоящая не менее чем из двух знаменательных слов, соединенных подчинительной связью.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043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0E28B-9830-494A-9364-B1F47930E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Словосочетание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C77F5-179B-4489-AB68-34C98EF383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44488"/>
            <a:ext cx="9601200" cy="472771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По характеру синтаксической связи между компонентами все словосочетания в русском языке делятся на:</a:t>
            </a:r>
          </a:p>
          <a:p>
            <a:pPr marL="0" indent="0">
              <a:buNone/>
            </a:pPr>
            <a:r>
              <a:rPr lang="ru-RU" dirty="0"/>
              <a:t>	- словосочетания, основанные на связи согласования</a:t>
            </a:r>
          </a:p>
          <a:p>
            <a:pPr marL="0" indent="0">
              <a:buNone/>
            </a:pPr>
            <a:r>
              <a:rPr lang="ru-RU" dirty="0"/>
              <a:t>	- словосочетания, основанные на связи управления</a:t>
            </a:r>
          </a:p>
          <a:p>
            <a:pPr marL="0" indent="0">
              <a:buNone/>
            </a:pPr>
            <a:r>
              <a:rPr lang="ru-RU" dirty="0"/>
              <a:t>	- словосочетания, основанные на связи примыкания</a:t>
            </a:r>
          </a:p>
          <a:p>
            <a:r>
              <a:rPr lang="ru-RU" dirty="0"/>
              <a:t>Согласование – это такой тип синтаксической связи, когда зависимое слово уподобляется по грамматической форме главному.</a:t>
            </a:r>
          </a:p>
          <a:p>
            <a:r>
              <a:rPr lang="ru-RU" dirty="0"/>
              <a:t>Управление - это такой тип синтаксической связи, когда зависимое слово употребляется в падежной форме, требуемой грамматическими и синтаксическими особенностями главного слова.</a:t>
            </a:r>
          </a:p>
          <a:p>
            <a:r>
              <a:rPr lang="ru-RU" dirty="0"/>
              <a:t>Примыкание - это такой тип синтаксической связи, который не выражается ни формами словоизменения , ни служебными словами. Зависимое слово – неизменяемая форма.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056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0E28B-9830-494A-9364-B1F47930E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Словосочетание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C77F5-179B-4489-AB68-34C98EF383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44488"/>
            <a:ext cx="9601200" cy="4727712"/>
          </a:xfrm>
        </p:spPr>
        <p:txBody>
          <a:bodyPr/>
          <a:lstStyle/>
          <a:p>
            <a:r>
              <a:rPr lang="ru-RU" dirty="0"/>
              <a:t>В словосочетания, основанных на связи согласования, зависимый компонент предшествует главному компоненту. </a:t>
            </a:r>
          </a:p>
          <a:p>
            <a:pPr marL="0" indent="0">
              <a:buNone/>
            </a:pPr>
            <a:r>
              <a:rPr lang="ru-RU" b="1" dirty="0"/>
              <a:t>Пример: </a:t>
            </a:r>
          </a:p>
          <a:p>
            <a:pPr marL="0" indent="0">
              <a:buNone/>
            </a:pPr>
            <a:r>
              <a:rPr lang="ru-RU" dirty="0"/>
              <a:t>	первый снег</a:t>
            </a:r>
          </a:p>
          <a:p>
            <a:pPr marL="0" indent="0">
              <a:buNone/>
            </a:pPr>
            <a:r>
              <a:rPr lang="ru-RU" dirty="0"/>
              <a:t>	эта проблема</a:t>
            </a:r>
          </a:p>
          <a:p>
            <a:pPr marL="0" indent="0">
              <a:buNone/>
            </a:pPr>
            <a:r>
              <a:rPr lang="ru-RU" dirty="0"/>
              <a:t>	каждый гражданин</a:t>
            </a:r>
          </a:p>
          <a:p>
            <a:r>
              <a:rPr lang="ru-RU" dirty="0"/>
              <a:t>В словосочетания, основанных на связи согласования, зависимый компонент располагается после главного слова. </a:t>
            </a:r>
          </a:p>
          <a:p>
            <a:pPr marL="0" indent="0">
              <a:buNone/>
            </a:pPr>
            <a:r>
              <a:rPr lang="ru-RU" b="1" dirty="0"/>
              <a:t>Пример: </a:t>
            </a:r>
          </a:p>
          <a:p>
            <a:pPr marL="0" indent="0">
              <a:buNone/>
            </a:pPr>
            <a:r>
              <a:rPr lang="ru-RU" dirty="0"/>
              <a:t>	четыре недели</a:t>
            </a:r>
          </a:p>
          <a:p>
            <a:pPr marL="0" indent="0">
              <a:buNone/>
            </a:pPr>
            <a:r>
              <a:rPr lang="ru-RU" dirty="0"/>
              <a:t>	слева от входа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447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0E28B-9830-494A-9364-B1F47930E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Словосочетание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C77F5-179B-4489-AB68-34C98EF383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16765"/>
            <a:ext cx="9601200" cy="3220278"/>
          </a:xfrm>
        </p:spPr>
        <p:txBody>
          <a:bodyPr/>
          <a:lstStyle/>
          <a:p>
            <a:r>
              <a:rPr lang="ru-RU" dirty="0"/>
              <a:t>В словосочетания, основанных на связи примыкания действуют следующие правила:</a:t>
            </a:r>
          </a:p>
          <a:p>
            <a:pPr marL="0" indent="0">
              <a:buNone/>
            </a:pPr>
            <a:r>
              <a:rPr lang="ru-RU" b="1" dirty="0"/>
              <a:t>	</a:t>
            </a:r>
            <a:r>
              <a:rPr lang="ru-RU" dirty="0"/>
              <a:t>- зависимый инфинитив стоит после главного слова</a:t>
            </a:r>
          </a:p>
          <a:p>
            <a:pPr marL="0" indent="0">
              <a:buNone/>
            </a:pPr>
            <a:r>
              <a:rPr lang="ru-RU" dirty="0"/>
              <a:t>	- наречие на –о, -е, -</a:t>
            </a:r>
            <a:r>
              <a:rPr lang="ru-RU" dirty="0" err="1"/>
              <a:t>ски</a:t>
            </a:r>
            <a:r>
              <a:rPr lang="ru-RU" dirty="0"/>
              <a:t> препозитивно главному слову</a:t>
            </a:r>
          </a:p>
          <a:p>
            <a:pPr marL="0" indent="0">
              <a:buNone/>
            </a:pPr>
            <a:r>
              <a:rPr lang="ru-RU" dirty="0"/>
              <a:t>	- количественное наречие препозитивно главному, а качественное (включая 	</a:t>
            </a:r>
            <a:r>
              <a:rPr lang="ru-RU" dirty="0" err="1"/>
              <a:t>компаратив</a:t>
            </a:r>
            <a:r>
              <a:rPr lang="ru-RU" dirty="0"/>
              <a:t>) постпозитивно. </a:t>
            </a:r>
          </a:p>
          <a:p>
            <a:pPr marL="0" indent="0">
              <a:buNone/>
            </a:pPr>
            <a:r>
              <a:rPr lang="ru-RU" dirty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131638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1423</TotalTime>
  <Words>800</Words>
  <Application>Microsoft Office PowerPoint</Application>
  <PresentationFormat>Widescreen</PresentationFormat>
  <Paragraphs>58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Franklin Gothic Book</vt:lpstr>
      <vt:lpstr>Crop</vt:lpstr>
      <vt:lpstr>Синтаксис I</vt:lpstr>
      <vt:lpstr>Синтаксис </vt:lpstr>
      <vt:lpstr>PowerPoint Presentation</vt:lpstr>
      <vt:lpstr>Виды связи</vt:lpstr>
      <vt:lpstr>PowerPoint Presentation</vt:lpstr>
      <vt:lpstr>Словосочетание</vt:lpstr>
      <vt:lpstr>Словосочетание</vt:lpstr>
      <vt:lpstr>Словосочетание</vt:lpstr>
      <vt:lpstr>Словосочетание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Синтаксис II</dc:title>
  <dc:creator>asus</dc:creator>
  <cp:lastModifiedBy>asus</cp:lastModifiedBy>
  <cp:revision>224</cp:revision>
  <dcterms:created xsi:type="dcterms:W3CDTF">2020-03-16T17:46:39Z</dcterms:created>
  <dcterms:modified xsi:type="dcterms:W3CDTF">2020-06-27T15:03:05Z</dcterms:modified>
</cp:coreProperties>
</file>