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 id="2147483675" r:id="rId2"/>
  </p:sldMasterIdLst>
  <p:sldIdLst>
    <p:sldId id="256" r:id="rId3"/>
    <p:sldId id="257" r:id="rId4"/>
    <p:sldId id="275" r:id="rId5"/>
    <p:sldId id="258" r:id="rId6"/>
    <p:sldId id="264" r:id="rId7"/>
    <p:sldId id="259" r:id="rId8"/>
    <p:sldId id="260" r:id="rId9"/>
    <p:sldId id="261" r:id="rId10"/>
    <p:sldId id="262" r:id="rId11"/>
    <p:sldId id="263" r:id="rId12"/>
    <p:sldId id="265" r:id="rId13"/>
    <p:sldId id="266" r:id="rId14"/>
    <p:sldId id="267" r:id="rId15"/>
    <p:sldId id="268" r:id="rId16"/>
    <p:sldId id="269" r:id="rId17"/>
    <p:sldId id="270" r:id="rId18"/>
    <p:sldId id="271" r:id="rId19"/>
    <p:sldId id="272" r:id="rId20"/>
    <p:sldId id="273" r:id="rId21"/>
    <p:sldId id="274" r:id="rId22"/>
    <p:sldId id="277"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9775F98-CE8E-4AFC-9F3E-2B45691537EF}">
          <p14:sldIdLst>
            <p14:sldId id="256"/>
            <p14:sldId id="257"/>
            <p14:sldId id="275"/>
            <p14:sldId id="258"/>
            <p14:sldId id="264"/>
            <p14:sldId id="259"/>
            <p14:sldId id="260"/>
            <p14:sldId id="261"/>
            <p14:sldId id="262"/>
            <p14:sldId id="263"/>
            <p14:sldId id="265"/>
            <p14:sldId id="266"/>
            <p14:sldId id="267"/>
            <p14:sldId id="268"/>
            <p14:sldId id="269"/>
            <p14:sldId id="270"/>
            <p14:sldId id="271"/>
            <p14:sldId id="272"/>
            <p14:sldId id="273"/>
            <p14:sldId id="274"/>
            <p14:sldId id="277"/>
            <p14:sldId id="27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0" d="100"/>
          <a:sy n="110" d="100"/>
        </p:scale>
        <p:origin x="49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2599854" y="527562"/>
            <a:ext cx="6992292" cy="510248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508760" y="1591056"/>
            <a:ext cx="5705856" cy="3264408"/>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524000" y="4928616"/>
            <a:ext cx="5705856" cy="996696"/>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3C04E684-10F4-4CC3-A0B9-F03AA7BE37CF}" type="datetimeFigureOut">
              <a:rPr lang="en-US" smtClean="0"/>
              <a:t>5/14/2020</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918536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C32B2-5CB0-4DFC-80F9-064A618BA8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1AA99B8-42CE-44DA-88B8-7C1FFECF0C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4A549F7-389B-4B7E-9299-03160F1D77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1C8E91-024E-4B1B-9861-8A208436F47A}"/>
              </a:ext>
            </a:extLst>
          </p:cNvPr>
          <p:cNvSpPr>
            <a:spLocks noGrp="1"/>
          </p:cNvSpPr>
          <p:nvPr>
            <p:ph type="dt" sz="half" idx="10"/>
          </p:nvPr>
        </p:nvSpPr>
        <p:spPr/>
        <p:txBody>
          <a:bodyPr/>
          <a:lstStyle/>
          <a:p>
            <a:fld id="{3C04E684-10F4-4CC3-A0B9-F03AA7BE37CF}" type="datetimeFigureOut">
              <a:rPr lang="en-US" smtClean="0"/>
              <a:t>5/14/2020</a:t>
            </a:fld>
            <a:endParaRPr lang="en-US"/>
          </a:p>
        </p:txBody>
      </p:sp>
      <p:sp>
        <p:nvSpPr>
          <p:cNvPr id="6" name="Footer Placeholder 5">
            <a:extLst>
              <a:ext uri="{FF2B5EF4-FFF2-40B4-BE49-F238E27FC236}">
                <a16:creationId xmlns:a16="http://schemas.microsoft.com/office/drawing/2014/main" id="{D1B4D4B2-0CA2-4B2E-8E1D-B100EE0EAB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97F16E-6592-446C-BF82-E3965694A13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085787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CF500-488C-44D5-9076-9CD2C7FC4EA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8DB1242-450F-4003-B0EA-F622187D1BC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2CA3DB-6DE6-4CE2-8BF2-9CE6BC766B9F}"/>
              </a:ext>
            </a:extLst>
          </p:cNvPr>
          <p:cNvSpPr>
            <a:spLocks noGrp="1"/>
          </p:cNvSpPr>
          <p:nvPr>
            <p:ph type="dt" sz="half" idx="10"/>
          </p:nvPr>
        </p:nvSpPr>
        <p:spPr/>
        <p:txBody>
          <a:bodyPr/>
          <a:lstStyle/>
          <a:p>
            <a:fld id="{3C04E684-10F4-4CC3-A0B9-F03AA7BE37CF}" type="datetimeFigureOut">
              <a:rPr lang="en-US" smtClean="0"/>
              <a:t>5/14/2020</a:t>
            </a:fld>
            <a:endParaRPr lang="en-US"/>
          </a:p>
        </p:txBody>
      </p:sp>
      <p:sp>
        <p:nvSpPr>
          <p:cNvPr id="5" name="Footer Placeholder 4">
            <a:extLst>
              <a:ext uri="{FF2B5EF4-FFF2-40B4-BE49-F238E27FC236}">
                <a16:creationId xmlns:a16="http://schemas.microsoft.com/office/drawing/2014/main" id="{C0026827-5FFB-4D30-A855-1765EC9E04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9E8BFD-994F-40AC-91FF-E77951B5F49B}"/>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470229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2BD78B-4D72-4DAC-ABFF-BCD6EB61362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02D4C9E-8B91-42F4-8BC5-ABB0948CAB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90FF68-C6E2-4F12-AC0A-3585AA9F17A6}"/>
              </a:ext>
            </a:extLst>
          </p:cNvPr>
          <p:cNvSpPr>
            <a:spLocks noGrp="1"/>
          </p:cNvSpPr>
          <p:nvPr>
            <p:ph type="dt" sz="half" idx="10"/>
          </p:nvPr>
        </p:nvSpPr>
        <p:spPr/>
        <p:txBody>
          <a:bodyPr/>
          <a:lstStyle/>
          <a:p>
            <a:fld id="{3C04E684-10F4-4CC3-A0B9-F03AA7BE37CF}" type="datetimeFigureOut">
              <a:rPr lang="en-US" smtClean="0"/>
              <a:t>5/14/2020</a:t>
            </a:fld>
            <a:endParaRPr lang="en-US"/>
          </a:p>
        </p:txBody>
      </p:sp>
      <p:sp>
        <p:nvSpPr>
          <p:cNvPr id="5" name="Footer Placeholder 4">
            <a:extLst>
              <a:ext uri="{FF2B5EF4-FFF2-40B4-BE49-F238E27FC236}">
                <a16:creationId xmlns:a16="http://schemas.microsoft.com/office/drawing/2014/main" id="{F2589F04-CE1A-446D-8DF8-D3DEE94F34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3E6984-5A42-4586-BC80-7AE8A516523C}"/>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083659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BE6B8-1868-4B77-B53F-243D60284B4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41093FB-40FA-4B98-97A0-2DA8F4398F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E533185-0545-49F2-A5AE-840C726EDA30}"/>
              </a:ext>
            </a:extLst>
          </p:cNvPr>
          <p:cNvSpPr>
            <a:spLocks noGrp="1"/>
          </p:cNvSpPr>
          <p:nvPr>
            <p:ph type="dt" sz="half" idx="10"/>
          </p:nvPr>
        </p:nvSpPr>
        <p:spPr/>
        <p:txBody>
          <a:bodyPr/>
          <a:lstStyle/>
          <a:p>
            <a:fld id="{3C04E684-10F4-4CC3-A0B9-F03AA7BE37CF}" type="datetimeFigureOut">
              <a:rPr lang="en-US" smtClean="0"/>
              <a:t>5/14/2020</a:t>
            </a:fld>
            <a:endParaRPr lang="en-US"/>
          </a:p>
        </p:txBody>
      </p:sp>
      <p:sp>
        <p:nvSpPr>
          <p:cNvPr id="5" name="Footer Placeholder 4">
            <a:extLst>
              <a:ext uri="{FF2B5EF4-FFF2-40B4-BE49-F238E27FC236}">
                <a16:creationId xmlns:a16="http://schemas.microsoft.com/office/drawing/2014/main" id="{322EF73C-42BF-42E3-80C6-04243F1C5B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5D7350-0FBD-432A-A2ED-C32F54928089}"/>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73141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274D6-F5F4-4117-9109-BBAAF4EA00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BA7D2D-65B3-414B-8169-4FAF319FD21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169F90-A918-48F6-A235-B72CC3B26E49}"/>
              </a:ext>
            </a:extLst>
          </p:cNvPr>
          <p:cNvSpPr>
            <a:spLocks noGrp="1"/>
          </p:cNvSpPr>
          <p:nvPr>
            <p:ph type="dt" sz="half" idx="10"/>
          </p:nvPr>
        </p:nvSpPr>
        <p:spPr/>
        <p:txBody>
          <a:bodyPr/>
          <a:lstStyle/>
          <a:p>
            <a:fld id="{3C04E684-10F4-4CC3-A0B9-F03AA7BE37CF}" type="datetimeFigureOut">
              <a:rPr lang="en-US" smtClean="0"/>
              <a:t>5/14/2020</a:t>
            </a:fld>
            <a:endParaRPr lang="en-US"/>
          </a:p>
        </p:txBody>
      </p:sp>
      <p:sp>
        <p:nvSpPr>
          <p:cNvPr id="5" name="Footer Placeholder 4">
            <a:extLst>
              <a:ext uri="{FF2B5EF4-FFF2-40B4-BE49-F238E27FC236}">
                <a16:creationId xmlns:a16="http://schemas.microsoft.com/office/drawing/2014/main" id="{99FB6FF0-41D0-460C-99C9-4387E2E8AA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C81CE9-7C2E-41CF-9FDF-037271859C5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814639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D2591-65C1-467E-A88F-3788920D2D5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AFDC523-6EA0-4466-B077-6C588D1B04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88B04C-AE92-4EA6-847F-AD60285138E0}"/>
              </a:ext>
            </a:extLst>
          </p:cNvPr>
          <p:cNvSpPr>
            <a:spLocks noGrp="1"/>
          </p:cNvSpPr>
          <p:nvPr>
            <p:ph type="dt" sz="half" idx="10"/>
          </p:nvPr>
        </p:nvSpPr>
        <p:spPr/>
        <p:txBody>
          <a:bodyPr/>
          <a:lstStyle/>
          <a:p>
            <a:fld id="{3C04E684-10F4-4CC3-A0B9-F03AA7BE37CF}" type="datetimeFigureOut">
              <a:rPr lang="en-US" smtClean="0"/>
              <a:t>5/14/2020</a:t>
            </a:fld>
            <a:endParaRPr lang="en-US"/>
          </a:p>
        </p:txBody>
      </p:sp>
      <p:sp>
        <p:nvSpPr>
          <p:cNvPr id="5" name="Footer Placeholder 4">
            <a:extLst>
              <a:ext uri="{FF2B5EF4-FFF2-40B4-BE49-F238E27FC236}">
                <a16:creationId xmlns:a16="http://schemas.microsoft.com/office/drawing/2014/main" id="{61A4833B-E5C3-490A-A54D-1296696609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D94C74-8218-48D4-8459-44C96A64A5A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215548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12188-D582-42FE-8F3B-E986EE47B3F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5CBFB2-2F70-44FD-8FA1-97F318FC87A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CDD896C-E29A-4722-B52B-4DFCAFED90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D12236-83D4-4819-85DA-A26EFC256384}"/>
              </a:ext>
            </a:extLst>
          </p:cNvPr>
          <p:cNvSpPr>
            <a:spLocks noGrp="1"/>
          </p:cNvSpPr>
          <p:nvPr>
            <p:ph type="dt" sz="half" idx="10"/>
          </p:nvPr>
        </p:nvSpPr>
        <p:spPr/>
        <p:txBody>
          <a:bodyPr/>
          <a:lstStyle/>
          <a:p>
            <a:fld id="{3C04E684-10F4-4CC3-A0B9-F03AA7BE37CF}" type="datetimeFigureOut">
              <a:rPr lang="en-US" smtClean="0"/>
              <a:t>5/14/2020</a:t>
            </a:fld>
            <a:endParaRPr lang="en-US"/>
          </a:p>
        </p:txBody>
      </p:sp>
      <p:sp>
        <p:nvSpPr>
          <p:cNvPr id="6" name="Footer Placeholder 5">
            <a:extLst>
              <a:ext uri="{FF2B5EF4-FFF2-40B4-BE49-F238E27FC236}">
                <a16:creationId xmlns:a16="http://schemas.microsoft.com/office/drawing/2014/main" id="{E7B10AB9-F9BF-43DE-8A3E-4BDA823418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7B0331-97FC-4C84-8D3B-E2F7B5A0A98C}"/>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4282060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11341-0023-48FE-88AE-AFB3EF39DFE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4DB5C8F-9D85-41E3-9B1D-4319C392DC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3104ADE-D775-4B61-8C95-15957D6F858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EFDC2C2-7734-46E2-90E3-2C12809C3A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3226EB-3688-46BD-A79A-EA18D6C9F7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58A597C-1A6E-450D-8847-152980847B34}"/>
              </a:ext>
            </a:extLst>
          </p:cNvPr>
          <p:cNvSpPr>
            <a:spLocks noGrp="1"/>
          </p:cNvSpPr>
          <p:nvPr>
            <p:ph type="dt" sz="half" idx="10"/>
          </p:nvPr>
        </p:nvSpPr>
        <p:spPr/>
        <p:txBody>
          <a:bodyPr/>
          <a:lstStyle/>
          <a:p>
            <a:fld id="{3C04E684-10F4-4CC3-A0B9-F03AA7BE37CF}" type="datetimeFigureOut">
              <a:rPr lang="en-US" smtClean="0"/>
              <a:t>5/14/2020</a:t>
            </a:fld>
            <a:endParaRPr lang="en-US"/>
          </a:p>
        </p:txBody>
      </p:sp>
      <p:sp>
        <p:nvSpPr>
          <p:cNvPr id="8" name="Footer Placeholder 7">
            <a:extLst>
              <a:ext uri="{FF2B5EF4-FFF2-40B4-BE49-F238E27FC236}">
                <a16:creationId xmlns:a16="http://schemas.microsoft.com/office/drawing/2014/main" id="{380DDAAB-E17B-4B66-9254-F2893E48D12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2159EBF-05D5-48C6-9328-EDC91160F662}"/>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282835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9D2BE-CB94-434D-8DBF-B893D25403C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9E206BA-2A21-4C29-A1F4-2DBC87A26C45}"/>
              </a:ext>
            </a:extLst>
          </p:cNvPr>
          <p:cNvSpPr>
            <a:spLocks noGrp="1"/>
          </p:cNvSpPr>
          <p:nvPr>
            <p:ph type="dt" sz="half" idx="10"/>
          </p:nvPr>
        </p:nvSpPr>
        <p:spPr/>
        <p:txBody>
          <a:bodyPr/>
          <a:lstStyle/>
          <a:p>
            <a:fld id="{3C04E684-10F4-4CC3-A0B9-F03AA7BE37CF}" type="datetimeFigureOut">
              <a:rPr lang="en-US" smtClean="0"/>
              <a:t>5/14/2020</a:t>
            </a:fld>
            <a:endParaRPr lang="en-US"/>
          </a:p>
        </p:txBody>
      </p:sp>
      <p:sp>
        <p:nvSpPr>
          <p:cNvPr id="4" name="Footer Placeholder 3">
            <a:extLst>
              <a:ext uri="{FF2B5EF4-FFF2-40B4-BE49-F238E27FC236}">
                <a16:creationId xmlns:a16="http://schemas.microsoft.com/office/drawing/2014/main" id="{A640A08C-8C6A-4276-AB39-03F4F6FDC5D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B64D15E-09EB-4FA1-AA73-232B22D51CD6}"/>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105351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474C23-6AE0-4E90-AE32-0A4A375AB3B8}"/>
              </a:ext>
            </a:extLst>
          </p:cNvPr>
          <p:cNvSpPr>
            <a:spLocks noGrp="1"/>
          </p:cNvSpPr>
          <p:nvPr>
            <p:ph type="dt" sz="half" idx="10"/>
          </p:nvPr>
        </p:nvSpPr>
        <p:spPr/>
        <p:txBody>
          <a:bodyPr/>
          <a:lstStyle/>
          <a:p>
            <a:fld id="{3C04E684-10F4-4CC3-A0B9-F03AA7BE37CF}" type="datetimeFigureOut">
              <a:rPr lang="en-US" smtClean="0"/>
              <a:t>5/14/2020</a:t>
            </a:fld>
            <a:endParaRPr lang="en-US"/>
          </a:p>
        </p:txBody>
      </p:sp>
      <p:sp>
        <p:nvSpPr>
          <p:cNvPr id="3" name="Footer Placeholder 2">
            <a:extLst>
              <a:ext uri="{FF2B5EF4-FFF2-40B4-BE49-F238E27FC236}">
                <a16:creationId xmlns:a16="http://schemas.microsoft.com/office/drawing/2014/main" id="{36AD4D15-211F-4329-9C96-2E5A699F0F1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048C150-F89D-4879-B3E9-05BA85DB328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018336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87965-7587-4426-8BA4-C3A2F54B5C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9C217B9-D9A0-4505-8AA0-19AEC8F702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0085972-40A7-47CC-99A8-AD640B4D2A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F60DF9-D01A-4D1D-8AD7-79AC1F4DBDF8}"/>
              </a:ext>
            </a:extLst>
          </p:cNvPr>
          <p:cNvSpPr>
            <a:spLocks noGrp="1"/>
          </p:cNvSpPr>
          <p:nvPr>
            <p:ph type="dt" sz="half" idx="10"/>
          </p:nvPr>
        </p:nvSpPr>
        <p:spPr/>
        <p:txBody>
          <a:bodyPr/>
          <a:lstStyle/>
          <a:p>
            <a:fld id="{3C04E684-10F4-4CC3-A0B9-F03AA7BE37CF}" type="datetimeFigureOut">
              <a:rPr lang="en-US" smtClean="0"/>
              <a:t>5/14/2020</a:t>
            </a:fld>
            <a:endParaRPr lang="en-US"/>
          </a:p>
        </p:txBody>
      </p:sp>
      <p:sp>
        <p:nvSpPr>
          <p:cNvPr id="6" name="Footer Placeholder 5">
            <a:extLst>
              <a:ext uri="{FF2B5EF4-FFF2-40B4-BE49-F238E27FC236}">
                <a16:creationId xmlns:a16="http://schemas.microsoft.com/office/drawing/2014/main" id="{8D131FEA-3E23-4226-80B6-59C683F49B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4BFFFD-66EB-4925-9D61-FCA8BA2FB25B}"/>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78150175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4E684-10F4-4CC3-A0B9-F03AA7BE37CF}" type="datetimeFigureOut">
              <a:rPr lang="en-US" smtClean="0"/>
              <a:t>5/14/2020</a:t>
            </a:fld>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45F5A-061D-4825-9AE9-D7794091C6CF}" type="slidenum">
              <a:rPr lang="en-US" smtClean="0"/>
              <a:t>‹#›</a:t>
            </a:fld>
            <a:endParaRPr lang="en-US"/>
          </a:p>
        </p:txBody>
      </p:sp>
    </p:spTree>
    <p:extLst>
      <p:ext uri="{BB962C8B-B14F-4D97-AF65-F5344CB8AC3E}">
        <p14:creationId xmlns:p14="http://schemas.microsoft.com/office/powerpoint/2010/main" val="2233011008"/>
      </p:ext>
    </p:extLst>
  </p:cSld>
  <p:clrMap bg1="lt1" tx1="dk1" bg2="lt2" tx2="dk2" accent1="accent1" accent2="accent2" accent3="accent3" accent4="accent4" accent5="accent5" accent6="accent6" hlink="hlink" folHlink="folHlink"/>
  <p:sldLayoutIdLst>
    <p:sldLayoutId id="2147483669" r:id="rId1"/>
  </p:sldLayoutIdLst>
  <p:txStyles>
    <p:titleStyle>
      <a:lvl1pPr algn="l" defTabSz="914400" rtl="0" eaLnBrk="1" latinLnBrk="0" hangingPunct="1">
        <a:lnSpc>
          <a:spcPct val="90000"/>
        </a:lnSpc>
        <a:spcBef>
          <a:spcPct val="0"/>
        </a:spcBef>
        <a:buNone/>
        <a:defRPr sz="4400" i="1"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DAD34A-81E3-4F14-A4FA-E15FF59DB9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8943848-A534-430E-908F-A508C955DB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BD5A76-CDD2-4F22-B241-E97D788681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4E684-10F4-4CC3-A0B9-F03AA7BE37CF}" type="datetimeFigureOut">
              <a:rPr lang="en-US" smtClean="0"/>
              <a:t>5/14/2020</a:t>
            </a:fld>
            <a:endParaRPr lang="en-US"/>
          </a:p>
        </p:txBody>
      </p:sp>
      <p:sp>
        <p:nvSpPr>
          <p:cNvPr id="5" name="Footer Placeholder 4">
            <a:extLst>
              <a:ext uri="{FF2B5EF4-FFF2-40B4-BE49-F238E27FC236}">
                <a16:creationId xmlns:a16="http://schemas.microsoft.com/office/drawing/2014/main" id="{29724DE6-7C1C-4F97-AAA6-0F6405E136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C4DA73-F515-4EE6-ABFE-C364E5ADF1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45F5A-061D-4825-9AE9-D7794091C6CF}" type="slidenum">
              <a:rPr lang="en-US" smtClean="0"/>
              <a:t>‹#›</a:t>
            </a:fld>
            <a:endParaRPr lang="en-US"/>
          </a:p>
        </p:txBody>
      </p:sp>
    </p:spTree>
    <p:extLst>
      <p:ext uri="{BB962C8B-B14F-4D97-AF65-F5344CB8AC3E}">
        <p14:creationId xmlns:p14="http://schemas.microsoft.com/office/powerpoint/2010/main" val="115338619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3" name="Picture 3">
            <a:extLst>
              <a:ext uri="{FF2B5EF4-FFF2-40B4-BE49-F238E27FC236}">
                <a16:creationId xmlns:a16="http://schemas.microsoft.com/office/drawing/2014/main" id="{0DE10FE0-7774-41F2-B797-7CAD507F693D}"/>
              </a:ext>
            </a:extLst>
          </p:cNvPr>
          <p:cNvPicPr>
            <a:picLocks noChangeAspect="1"/>
          </p:cNvPicPr>
          <p:nvPr/>
        </p:nvPicPr>
        <p:blipFill rotWithShape="1">
          <a:blip r:embed="rId2"/>
          <a:srcRect/>
          <a:stretch/>
        </p:blipFill>
        <p:spPr>
          <a:xfrm>
            <a:off x="-155447" y="0"/>
            <a:ext cx="12191999" cy="6857990"/>
          </a:xfrm>
          <a:prstGeom prst="rect">
            <a:avLst/>
          </a:prstGeom>
        </p:spPr>
      </p:pic>
      <p:sp>
        <p:nvSpPr>
          <p:cNvPr id="2" name="Title 1">
            <a:extLst>
              <a:ext uri="{FF2B5EF4-FFF2-40B4-BE49-F238E27FC236}">
                <a16:creationId xmlns:a16="http://schemas.microsoft.com/office/drawing/2014/main" id="{E7C64A5D-137A-426A-8117-CE4382073D47}"/>
              </a:ext>
            </a:extLst>
          </p:cNvPr>
          <p:cNvSpPr>
            <a:spLocks noGrp="1"/>
          </p:cNvSpPr>
          <p:nvPr>
            <p:ph type="ctrTitle"/>
          </p:nvPr>
        </p:nvSpPr>
        <p:spPr>
          <a:xfrm>
            <a:off x="643466" y="643467"/>
            <a:ext cx="10905059" cy="3330353"/>
          </a:xfrm>
          <a:effectLst>
            <a:outerShdw blurRad="50800" dist="38100" dir="2700000" algn="tl" rotWithShape="0">
              <a:prstClr val="black">
                <a:alpha val="40000"/>
              </a:prstClr>
            </a:outerShdw>
          </a:effectLst>
        </p:spPr>
        <p:txBody>
          <a:bodyPr>
            <a:normAutofit/>
          </a:bodyPr>
          <a:lstStyle/>
          <a:p>
            <a:pPr algn="ctr"/>
            <a:r>
              <a:rPr lang="tr-TR" sz="3600">
                <a:solidFill>
                  <a:schemeClr val="bg1"/>
                </a:solidFill>
              </a:rPr>
              <a:t>Lif Teknolojisi</a:t>
            </a:r>
            <a:endParaRPr lang="en-US" sz="3600">
              <a:solidFill>
                <a:schemeClr val="bg1"/>
              </a:solidFill>
            </a:endParaRPr>
          </a:p>
        </p:txBody>
      </p:sp>
      <p:sp>
        <p:nvSpPr>
          <p:cNvPr id="3" name="Subtitle 2">
            <a:extLst>
              <a:ext uri="{FF2B5EF4-FFF2-40B4-BE49-F238E27FC236}">
                <a16:creationId xmlns:a16="http://schemas.microsoft.com/office/drawing/2014/main" id="{36D0F670-29EF-47A7-91B9-4A5DECD20374}"/>
              </a:ext>
            </a:extLst>
          </p:cNvPr>
          <p:cNvSpPr>
            <a:spLocks noGrp="1"/>
          </p:cNvSpPr>
          <p:nvPr>
            <p:ph type="subTitle" idx="1"/>
          </p:nvPr>
        </p:nvSpPr>
        <p:spPr>
          <a:xfrm>
            <a:off x="643466" y="4133135"/>
            <a:ext cx="10902016" cy="1454510"/>
          </a:xfrm>
          <a:effectLst>
            <a:outerShdw blurRad="50800" dist="38100" dir="2700000" algn="tl" rotWithShape="0">
              <a:prstClr val="black">
                <a:alpha val="40000"/>
              </a:prstClr>
            </a:outerShdw>
          </a:effectLst>
        </p:spPr>
        <p:txBody>
          <a:bodyPr>
            <a:normAutofit lnSpcReduction="10000"/>
          </a:bodyPr>
          <a:lstStyle/>
          <a:p>
            <a:pPr algn="ctr"/>
            <a:r>
              <a:rPr lang="tr-TR" sz="4800" dirty="0">
                <a:solidFill>
                  <a:schemeClr val="bg1"/>
                </a:solidFill>
              </a:rPr>
              <a:t>YAPAY LİFLER</a:t>
            </a:r>
          </a:p>
          <a:p>
            <a:pPr algn="ctr"/>
            <a:endParaRPr lang="tr-TR" sz="1800" dirty="0">
              <a:solidFill>
                <a:schemeClr val="bg1"/>
              </a:solidFill>
            </a:endParaRPr>
          </a:p>
          <a:p>
            <a:pPr algn="ctr"/>
            <a:r>
              <a:rPr lang="tr-TR" sz="1800" dirty="0">
                <a:solidFill>
                  <a:schemeClr val="bg1"/>
                </a:solidFill>
              </a:rPr>
              <a:t>Dr. </a:t>
            </a:r>
            <a:r>
              <a:rPr lang="tr-TR" sz="1800" dirty="0" err="1">
                <a:solidFill>
                  <a:schemeClr val="bg1"/>
                </a:solidFill>
              </a:rPr>
              <a:t>Öğr</a:t>
            </a:r>
            <a:r>
              <a:rPr lang="tr-TR" sz="1800" dirty="0">
                <a:solidFill>
                  <a:schemeClr val="bg1"/>
                </a:solidFill>
              </a:rPr>
              <a:t>. Üyesi Ayşem yanar</a:t>
            </a:r>
            <a:endParaRPr lang="en-US" sz="1800" dirty="0">
              <a:solidFill>
                <a:schemeClr val="bg1"/>
              </a:solidFill>
            </a:endParaRPr>
          </a:p>
        </p:txBody>
      </p:sp>
    </p:spTree>
    <p:extLst>
      <p:ext uri="{BB962C8B-B14F-4D97-AF65-F5344CB8AC3E}">
        <p14:creationId xmlns:p14="http://schemas.microsoft.com/office/powerpoint/2010/main" val="37954912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296C12-42C5-4814-8B77-6D3F9C08F557}"/>
              </a:ext>
            </a:extLst>
          </p:cNvPr>
          <p:cNvSpPr>
            <a:spLocks noGrp="1"/>
          </p:cNvSpPr>
          <p:nvPr>
            <p:ph type="title"/>
          </p:nvPr>
        </p:nvSpPr>
        <p:spPr>
          <a:xfrm>
            <a:off x="838200" y="631825"/>
            <a:ext cx="10515600" cy="1325563"/>
          </a:xfrm>
        </p:spPr>
        <p:txBody>
          <a:bodyPr>
            <a:normAutofit/>
          </a:bodyPr>
          <a:lstStyle/>
          <a:p>
            <a:pPr algn="ctr"/>
            <a:r>
              <a:rPr lang="en-US"/>
              <a:t>1.1.4	Asetat Lifleri</a:t>
            </a:r>
            <a:br>
              <a:rPr lang="en-US"/>
            </a:br>
            <a:endParaRPr lang="en-US"/>
          </a:p>
        </p:txBody>
      </p:sp>
      <p:cxnSp>
        <p:nvCxnSpPr>
          <p:cNvPr id="17" name="Straight Connector 16">
            <a:extLst>
              <a:ext uri="{FF2B5EF4-FFF2-40B4-BE49-F238E27FC236}">
                <a16:creationId xmlns:a16="http://schemas.microsoft.com/office/drawing/2014/main" id="{E8E35B83-1EC3-4F87-9D54-D863463351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7636" y="1957388"/>
            <a:ext cx="10396728"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DC55838-F45E-4B9C-A9B7-CE40C2575161}"/>
              </a:ext>
            </a:extLst>
          </p:cNvPr>
          <p:cNvSpPr>
            <a:spLocks noGrp="1"/>
          </p:cNvSpPr>
          <p:nvPr>
            <p:ph idx="1"/>
          </p:nvPr>
        </p:nvSpPr>
        <p:spPr>
          <a:xfrm>
            <a:off x="838200" y="2269173"/>
            <a:ext cx="10515600" cy="3659988"/>
          </a:xfrm>
        </p:spPr>
        <p:txBody>
          <a:bodyPr>
            <a:normAutofit/>
          </a:bodyPr>
          <a:lstStyle/>
          <a:p>
            <a:r>
              <a:rPr lang="en-US" sz="2400"/>
              <a:t>Viskoz usulünden sonra selülozun aseton ve diğer çözeltilerde çözünmesi sağlanarak selüloz asetattan aynı amaçla lif elde edilmiştir. 1920 den önce önem kazanamamıştır. Birçok ülkede birinci dünya savaşından sonra bu yolla ipek üretimine geçilmiştir. </a:t>
            </a:r>
          </a:p>
          <a:p>
            <a:endParaRPr lang="en-US" sz="2400"/>
          </a:p>
        </p:txBody>
      </p:sp>
    </p:spTree>
    <p:extLst>
      <p:ext uri="{BB962C8B-B14F-4D97-AF65-F5344CB8AC3E}">
        <p14:creationId xmlns:p14="http://schemas.microsoft.com/office/powerpoint/2010/main" val="366866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77F602C-C877-46C9-AABE-281B502E49FB}"/>
              </a:ext>
            </a:extLst>
          </p:cNvPr>
          <p:cNvSpPr>
            <a:spLocks noGrp="1"/>
          </p:cNvSpPr>
          <p:nvPr>
            <p:ph type="title"/>
          </p:nvPr>
        </p:nvSpPr>
        <p:spPr>
          <a:xfrm>
            <a:off x="838200" y="1129284"/>
            <a:ext cx="4114800" cy="4599432"/>
          </a:xfrm>
        </p:spPr>
        <p:txBody>
          <a:bodyPr anchor="ctr">
            <a:normAutofit/>
          </a:bodyPr>
          <a:lstStyle/>
          <a:p>
            <a:r>
              <a:rPr lang="en-US" sz="4800">
                <a:solidFill>
                  <a:schemeClr val="bg1"/>
                </a:solidFill>
              </a:rPr>
              <a:t>1.2	Protein Lifleri</a:t>
            </a:r>
          </a:p>
        </p:txBody>
      </p:sp>
      <p:sp>
        <p:nvSpPr>
          <p:cNvPr id="3" name="Content Placeholder 2">
            <a:extLst>
              <a:ext uri="{FF2B5EF4-FFF2-40B4-BE49-F238E27FC236}">
                <a16:creationId xmlns:a16="http://schemas.microsoft.com/office/drawing/2014/main" id="{D57DE0BA-74B6-4E6F-8821-16CF292DC83B}"/>
              </a:ext>
            </a:extLst>
          </p:cNvPr>
          <p:cNvSpPr>
            <a:spLocks noGrp="1"/>
          </p:cNvSpPr>
          <p:nvPr>
            <p:ph idx="1"/>
          </p:nvPr>
        </p:nvSpPr>
        <p:spPr>
          <a:xfrm>
            <a:off x="5936104" y="1131482"/>
            <a:ext cx="5417695" cy="4595037"/>
          </a:xfrm>
        </p:spPr>
        <p:txBody>
          <a:bodyPr anchor="ctr">
            <a:normAutofit/>
          </a:bodyPr>
          <a:lstStyle/>
          <a:p>
            <a:r>
              <a:rPr lang="en-US" sz="2400">
                <a:solidFill>
                  <a:schemeClr val="bg1"/>
                </a:solidFill>
              </a:rPr>
              <a:t>Esası selüloz olan liflerden başka protein esasına dayana bazı lifler elde edilmiştir. Bunların başında kazeinden elde edilen lanital, fibrolana ve bitkisel proteinlerden ardil, vicara, silkool gibi liflerdir. </a:t>
            </a:r>
          </a:p>
        </p:txBody>
      </p:sp>
    </p:spTree>
    <p:extLst>
      <p:ext uri="{BB962C8B-B14F-4D97-AF65-F5344CB8AC3E}">
        <p14:creationId xmlns:p14="http://schemas.microsoft.com/office/powerpoint/2010/main" val="3632735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B5E274-5FDF-4C05-A385-A2A912A6F045}"/>
              </a:ext>
            </a:extLst>
          </p:cNvPr>
          <p:cNvSpPr>
            <a:spLocks noGrp="1"/>
          </p:cNvSpPr>
          <p:nvPr>
            <p:ph type="title"/>
          </p:nvPr>
        </p:nvSpPr>
        <p:spPr>
          <a:xfrm>
            <a:off x="838200" y="631825"/>
            <a:ext cx="10515600" cy="1325563"/>
          </a:xfrm>
        </p:spPr>
        <p:txBody>
          <a:bodyPr>
            <a:normAutofit/>
          </a:bodyPr>
          <a:lstStyle/>
          <a:p>
            <a:pPr algn="ctr"/>
            <a:r>
              <a:rPr lang="en-US" dirty="0"/>
              <a:t>1.2.1. </a:t>
            </a:r>
            <a:r>
              <a:rPr lang="en-US" dirty="0" err="1"/>
              <a:t>Kazein</a:t>
            </a:r>
            <a:r>
              <a:rPr lang="en-US" dirty="0"/>
              <a:t> </a:t>
            </a:r>
            <a:r>
              <a:rPr lang="en-US" dirty="0" err="1"/>
              <a:t>lifleri</a:t>
            </a:r>
            <a:r>
              <a:rPr lang="en-US" dirty="0"/>
              <a:t> </a:t>
            </a:r>
            <a:endParaRPr lang="en-US"/>
          </a:p>
        </p:txBody>
      </p:sp>
      <p:cxnSp>
        <p:nvCxnSpPr>
          <p:cNvPr id="10" name="Straight Connector 9">
            <a:extLst>
              <a:ext uri="{FF2B5EF4-FFF2-40B4-BE49-F238E27FC236}">
                <a16:creationId xmlns:a16="http://schemas.microsoft.com/office/drawing/2014/main" id="{E8E35B83-1EC3-4F87-9D54-D863463351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7636" y="1957388"/>
            <a:ext cx="10396728"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AFA6308-1D55-45C2-A8CB-0E918C50D6DD}"/>
              </a:ext>
            </a:extLst>
          </p:cNvPr>
          <p:cNvSpPr>
            <a:spLocks noGrp="1"/>
          </p:cNvSpPr>
          <p:nvPr>
            <p:ph idx="1"/>
          </p:nvPr>
        </p:nvSpPr>
        <p:spPr>
          <a:xfrm>
            <a:off x="838200" y="2269173"/>
            <a:ext cx="10515600" cy="3659988"/>
          </a:xfrm>
        </p:spPr>
        <p:txBody>
          <a:bodyPr>
            <a:normAutofit/>
          </a:bodyPr>
          <a:lstStyle/>
          <a:p>
            <a:r>
              <a:rPr lang="en-US" sz="2400" dirty="0"/>
              <a:t>1904 </a:t>
            </a:r>
            <a:r>
              <a:rPr lang="en-US" sz="2400" dirty="0" err="1"/>
              <a:t>yılında</a:t>
            </a:r>
            <a:r>
              <a:rPr lang="en-US" sz="2400" dirty="0"/>
              <a:t> </a:t>
            </a:r>
            <a:r>
              <a:rPr lang="en-US" sz="2400" dirty="0" err="1"/>
              <a:t>Todtenhaupt</a:t>
            </a:r>
            <a:r>
              <a:rPr lang="en-US" sz="2400" dirty="0"/>
              <a:t> </a:t>
            </a:r>
            <a:r>
              <a:rPr lang="en-US" sz="2400" dirty="0" err="1"/>
              <a:t>kazeinden</a:t>
            </a:r>
            <a:r>
              <a:rPr lang="en-US" sz="2400" dirty="0"/>
              <a:t> </a:t>
            </a:r>
            <a:r>
              <a:rPr lang="en-US" sz="2400" dirty="0" err="1"/>
              <a:t>filamen</a:t>
            </a:r>
            <a:r>
              <a:rPr lang="tr-TR" sz="2400" dirty="0"/>
              <a:t>t</a:t>
            </a:r>
            <a:r>
              <a:rPr lang="en-US" sz="2400" dirty="0"/>
              <a:t> </a:t>
            </a:r>
            <a:r>
              <a:rPr lang="en-US" sz="2400" dirty="0" err="1"/>
              <a:t>halinde</a:t>
            </a:r>
            <a:r>
              <a:rPr lang="en-US" sz="2400" dirty="0"/>
              <a:t> </a:t>
            </a:r>
            <a:r>
              <a:rPr lang="en-US" sz="2400" dirty="0" err="1"/>
              <a:t>lif</a:t>
            </a:r>
            <a:r>
              <a:rPr lang="en-US" sz="2400" dirty="0"/>
              <a:t> </a:t>
            </a:r>
            <a:r>
              <a:rPr lang="en-US" sz="2400" dirty="0" err="1"/>
              <a:t>çekebilmiştir</a:t>
            </a:r>
            <a:r>
              <a:rPr lang="en-US" sz="2400" dirty="0"/>
              <a:t>. </a:t>
            </a:r>
            <a:r>
              <a:rPr lang="en-US" sz="2400" dirty="0" err="1"/>
              <a:t>Fakat</a:t>
            </a:r>
            <a:r>
              <a:rPr lang="en-US" sz="2400" dirty="0"/>
              <a:t> </a:t>
            </a:r>
            <a:r>
              <a:rPr lang="en-US" sz="2400" dirty="0" err="1"/>
              <a:t>bu</a:t>
            </a:r>
            <a:r>
              <a:rPr lang="en-US" sz="2400" dirty="0"/>
              <a:t> </a:t>
            </a:r>
            <a:r>
              <a:rPr lang="en-US" sz="2400" dirty="0" err="1"/>
              <a:t>lifler</a:t>
            </a:r>
            <a:r>
              <a:rPr lang="en-US" sz="2400" dirty="0"/>
              <a:t> </a:t>
            </a:r>
            <a:r>
              <a:rPr lang="en-US" sz="2400" dirty="0" err="1"/>
              <a:t>gevrek</a:t>
            </a:r>
            <a:r>
              <a:rPr lang="en-US" sz="2400" dirty="0"/>
              <a:t> </a:t>
            </a:r>
            <a:r>
              <a:rPr lang="en-US" sz="2400" dirty="0" err="1"/>
              <a:t>ve</a:t>
            </a:r>
            <a:r>
              <a:rPr lang="en-US" sz="2400" dirty="0"/>
              <a:t> </a:t>
            </a:r>
            <a:r>
              <a:rPr lang="en-US" sz="2400" dirty="0" err="1"/>
              <a:t>yeteri</a:t>
            </a:r>
            <a:r>
              <a:rPr lang="en-US" sz="2400" dirty="0"/>
              <a:t> </a:t>
            </a:r>
            <a:r>
              <a:rPr lang="en-US" sz="2400" dirty="0" err="1"/>
              <a:t>kadar</a:t>
            </a:r>
            <a:r>
              <a:rPr lang="en-US" sz="2400" dirty="0"/>
              <a:t> </a:t>
            </a:r>
            <a:r>
              <a:rPr lang="en-US" sz="2400" dirty="0" err="1"/>
              <a:t>sağlam</a:t>
            </a:r>
            <a:r>
              <a:rPr lang="en-US" sz="2400" dirty="0"/>
              <a:t> </a:t>
            </a:r>
            <a:r>
              <a:rPr lang="en-US" sz="2400" dirty="0" err="1"/>
              <a:t>değildir</a:t>
            </a:r>
            <a:r>
              <a:rPr lang="en-US" sz="2400" dirty="0"/>
              <a:t>. 1935 </a:t>
            </a:r>
            <a:r>
              <a:rPr lang="en-US" sz="2400" dirty="0" err="1"/>
              <a:t>yılında</a:t>
            </a:r>
            <a:r>
              <a:rPr lang="en-US" sz="2400" dirty="0"/>
              <a:t> </a:t>
            </a:r>
            <a:r>
              <a:rPr lang="en-US" sz="2400" dirty="0" err="1"/>
              <a:t>İtalya’da</a:t>
            </a:r>
            <a:r>
              <a:rPr lang="en-US" sz="2400" dirty="0"/>
              <a:t> </a:t>
            </a:r>
            <a:r>
              <a:rPr lang="en-US" sz="2400" dirty="0" err="1"/>
              <a:t>Fretti</a:t>
            </a:r>
            <a:r>
              <a:rPr lang="en-US" sz="2400" dirty="0"/>
              <a:t> </a:t>
            </a:r>
            <a:r>
              <a:rPr lang="en-US" sz="2400" dirty="0" err="1"/>
              <a:t>tarafından</a:t>
            </a:r>
            <a:r>
              <a:rPr lang="en-US" sz="2400" dirty="0"/>
              <a:t> </a:t>
            </a:r>
            <a:r>
              <a:rPr lang="en-US" sz="2400" dirty="0" err="1"/>
              <a:t>geliştirilmiştir</a:t>
            </a:r>
            <a:r>
              <a:rPr lang="en-US" sz="2400" dirty="0"/>
              <a:t>. Bunun </a:t>
            </a:r>
            <a:r>
              <a:rPr lang="en-US" sz="2400" dirty="0" err="1"/>
              <a:t>üzerine</a:t>
            </a:r>
            <a:r>
              <a:rPr lang="en-US" sz="2400" dirty="0"/>
              <a:t> protein </a:t>
            </a:r>
            <a:r>
              <a:rPr lang="en-US" sz="2400" dirty="0" err="1"/>
              <a:t>karakterli</a:t>
            </a:r>
            <a:r>
              <a:rPr lang="en-US" sz="2400" dirty="0"/>
              <a:t> </a:t>
            </a:r>
            <a:r>
              <a:rPr lang="en-US" sz="2400" dirty="0" err="1"/>
              <a:t>ve</a:t>
            </a:r>
            <a:r>
              <a:rPr lang="en-US" sz="2400" dirty="0"/>
              <a:t> </a:t>
            </a:r>
            <a:r>
              <a:rPr lang="en-US" sz="2400" dirty="0" err="1"/>
              <a:t>yün</a:t>
            </a:r>
            <a:r>
              <a:rPr lang="en-US" sz="2400" dirty="0"/>
              <a:t> </a:t>
            </a:r>
            <a:r>
              <a:rPr lang="en-US" sz="2400" dirty="0" err="1"/>
              <a:t>lifine</a:t>
            </a:r>
            <a:r>
              <a:rPr lang="en-US" sz="2400" dirty="0"/>
              <a:t> </a:t>
            </a:r>
            <a:r>
              <a:rPr lang="en-US" sz="2400" dirty="0" err="1"/>
              <a:t>benzer</a:t>
            </a:r>
            <a:r>
              <a:rPr lang="en-US" sz="2400" dirty="0"/>
              <a:t> </a:t>
            </a:r>
            <a:r>
              <a:rPr lang="en-US" sz="2400" dirty="0" err="1"/>
              <a:t>bileşimde</a:t>
            </a:r>
            <a:r>
              <a:rPr lang="en-US" sz="2400" dirty="0"/>
              <a:t> </a:t>
            </a:r>
            <a:r>
              <a:rPr lang="en-US" sz="2400" dirty="0" err="1"/>
              <a:t>bulunan</a:t>
            </a:r>
            <a:r>
              <a:rPr lang="en-US" sz="2400" dirty="0"/>
              <a:t> </a:t>
            </a:r>
            <a:r>
              <a:rPr lang="en-US" sz="2400" dirty="0" err="1"/>
              <a:t>rejenere</a:t>
            </a:r>
            <a:r>
              <a:rPr lang="en-US" sz="2400" dirty="0"/>
              <a:t> </a:t>
            </a:r>
            <a:r>
              <a:rPr lang="en-US" sz="2400" dirty="0" err="1"/>
              <a:t>lif</a:t>
            </a:r>
            <a:r>
              <a:rPr lang="en-US" sz="2400" dirty="0"/>
              <a:t> </a:t>
            </a:r>
            <a:r>
              <a:rPr lang="en-US" sz="2400" dirty="0" err="1"/>
              <a:t>yapımına</a:t>
            </a:r>
            <a:r>
              <a:rPr lang="en-US" sz="2400" dirty="0"/>
              <a:t> </a:t>
            </a:r>
            <a:r>
              <a:rPr lang="en-US" sz="2400" dirty="0" err="1"/>
              <a:t>geçilebilmiştir</a:t>
            </a:r>
            <a:r>
              <a:rPr lang="en-US" sz="2400" dirty="0"/>
              <a:t>. </a:t>
            </a:r>
            <a:r>
              <a:rPr lang="en-US" sz="2400" dirty="0" err="1"/>
              <a:t>Bunu</a:t>
            </a:r>
            <a:r>
              <a:rPr lang="en-US" sz="2400" dirty="0"/>
              <a:t> </a:t>
            </a:r>
            <a:r>
              <a:rPr lang="en-US" sz="2400" dirty="0" err="1"/>
              <a:t>sırasıyla</a:t>
            </a:r>
            <a:r>
              <a:rPr lang="en-US" sz="2400" dirty="0"/>
              <a:t> </a:t>
            </a:r>
            <a:r>
              <a:rPr lang="en-US" sz="2400" dirty="0" err="1"/>
              <a:t>fibrolana</a:t>
            </a:r>
            <a:r>
              <a:rPr lang="en-US" sz="2400" dirty="0"/>
              <a:t> </a:t>
            </a:r>
            <a:r>
              <a:rPr lang="en-US" sz="2400" dirty="0" err="1"/>
              <a:t>ve</a:t>
            </a:r>
            <a:r>
              <a:rPr lang="en-US" sz="2400" dirty="0"/>
              <a:t> </a:t>
            </a:r>
            <a:r>
              <a:rPr lang="en-US" sz="2400" dirty="0" err="1"/>
              <a:t>metinova</a:t>
            </a:r>
            <a:r>
              <a:rPr lang="en-US" sz="2400" dirty="0"/>
              <a:t> </a:t>
            </a:r>
            <a:r>
              <a:rPr lang="en-US" sz="2400" dirty="0" err="1"/>
              <a:t>lifleri</a:t>
            </a:r>
            <a:r>
              <a:rPr lang="en-US" sz="2400" dirty="0"/>
              <a:t> </a:t>
            </a:r>
            <a:r>
              <a:rPr lang="en-US" sz="2400" dirty="0" err="1"/>
              <a:t>izlemiştir</a:t>
            </a:r>
            <a:r>
              <a:rPr lang="en-US" sz="2400" dirty="0"/>
              <a:t>.</a:t>
            </a:r>
          </a:p>
          <a:p>
            <a:endParaRPr lang="en-US" sz="2400" dirty="0"/>
          </a:p>
          <a:p>
            <a:endParaRPr lang="en-US" sz="2400" dirty="0"/>
          </a:p>
        </p:txBody>
      </p:sp>
    </p:spTree>
    <p:extLst>
      <p:ext uri="{BB962C8B-B14F-4D97-AF65-F5344CB8AC3E}">
        <p14:creationId xmlns:p14="http://schemas.microsoft.com/office/powerpoint/2010/main" val="765442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8CAA136-9D7A-40AC-97D0-77D9A49D3A21}"/>
              </a:ext>
            </a:extLst>
          </p:cNvPr>
          <p:cNvSpPr>
            <a:spLocks noGrp="1"/>
          </p:cNvSpPr>
          <p:nvPr>
            <p:ph type="title"/>
          </p:nvPr>
        </p:nvSpPr>
        <p:spPr>
          <a:xfrm>
            <a:off x="838200" y="631825"/>
            <a:ext cx="10515600" cy="1325563"/>
          </a:xfrm>
        </p:spPr>
        <p:txBody>
          <a:bodyPr>
            <a:normAutofit/>
          </a:bodyPr>
          <a:lstStyle/>
          <a:p>
            <a:pPr algn="ctr"/>
            <a:r>
              <a:rPr lang="en-US" dirty="0"/>
              <a:t>1.2.2. </a:t>
            </a:r>
            <a:r>
              <a:rPr lang="en-US" dirty="0" err="1"/>
              <a:t>Bitkisel</a:t>
            </a:r>
            <a:r>
              <a:rPr lang="en-US" dirty="0"/>
              <a:t> protein </a:t>
            </a:r>
            <a:r>
              <a:rPr lang="en-US" dirty="0" err="1"/>
              <a:t>lifleri</a:t>
            </a:r>
            <a:endParaRPr lang="en-US"/>
          </a:p>
        </p:txBody>
      </p:sp>
      <p:cxnSp>
        <p:nvCxnSpPr>
          <p:cNvPr id="10" name="Straight Connector 9">
            <a:extLst>
              <a:ext uri="{FF2B5EF4-FFF2-40B4-BE49-F238E27FC236}">
                <a16:creationId xmlns:a16="http://schemas.microsoft.com/office/drawing/2014/main" id="{E8E35B83-1EC3-4F87-9D54-D863463351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7636" y="1957388"/>
            <a:ext cx="10396728"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37A4993-5A79-4821-9264-CB5DC538D484}"/>
              </a:ext>
            </a:extLst>
          </p:cNvPr>
          <p:cNvSpPr>
            <a:spLocks noGrp="1"/>
          </p:cNvSpPr>
          <p:nvPr>
            <p:ph idx="1"/>
          </p:nvPr>
        </p:nvSpPr>
        <p:spPr>
          <a:xfrm>
            <a:off x="838200" y="2269173"/>
            <a:ext cx="10515600" cy="3659988"/>
          </a:xfrm>
        </p:spPr>
        <p:txBody>
          <a:bodyPr>
            <a:normAutofit/>
          </a:bodyPr>
          <a:lstStyle/>
          <a:p>
            <a:r>
              <a:rPr lang="en-US" sz="2400" dirty="0" err="1"/>
              <a:t>Bitkisel</a:t>
            </a:r>
            <a:r>
              <a:rPr lang="en-US" sz="2400" dirty="0"/>
              <a:t> </a:t>
            </a:r>
            <a:r>
              <a:rPr lang="en-US" sz="2400" dirty="0" err="1"/>
              <a:t>proteinlerden</a:t>
            </a:r>
            <a:r>
              <a:rPr lang="en-US" sz="2400" dirty="0"/>
              <a:t> </a:t>
            </a:r>
            <a:r>
              <a:rPr lang="en-US" sz="2400" dirty="0" err="1"/>
              <a:t>lif</a:t>
            </a:r>
            <a:r>
              <a:rPr lang="en-US" sz="2400" dirty="0"/>
              <a:t> </a:t>
            </a:r>
            <a:r>
              <a:rPr lang="en-US" sz="2400" dirty="0" err="1"/>
              <a:t>yapımı</a:t>
            </a:r>
            <a:r>
              <a:rPr lang="en-US" sz="2400" dirty="0"/>
              <a:t> </a:t>
            </a:r>
            <a:r>
              <a:rPr lang="en-US" sz="2400" dirty="0" err="1"/>
              <a:t>denenmiş</a:t>
            </a:r>
            <a:r>
              <a:rPr lang="en-US" sz="2400" dirty="0"/>
              <a:t> </a:t>
            </a:r>
            <a:r>
              <a:rPr lang="en-US" sz="2400" dirty="0" err="1"/>
              <a:t>ve</a:t>
            </a:r>
            <a:r>
              <a:rPr lang="en-US" sz="2400" dirty="0"/>
              <a:t> </a:t>
            </a:r>
            <a:r>
              <a:rPr lang="en-US" sz="2400" dirty="0" err="1"/>
              <a:t>başarılar</a:t>
            </a:r>
            <a:r>
              <a:rPr lang="en-US" sz="2400" dirty="0"/>
              <a:t> </a:t>
            </a:r>
            <a:r>
              <a:rPr lang="en-US" sz="2400" dirty="0" err="1"/>
              <a:t>elde</a:t>
            </a:r>
            <a:r>
              <a:rPr lang="en-US" sz="2400" dirty="0"/>
              <a:t> </a:t>
            </a:r>
            <a:r>
              <a:rPr lang="en-US" sz="2400" dirty="0" err="1"/>
              <a:t>edilmiştir</a:t>
            </a:r>
            <a:r>
              <a:rPr lang="en-US" sz="2400" dirty="0"/>
              <a:t>. </a:t>
            </a:r>
          </a:p>
          <a:p>
            <a:endParaRPr lang="en-US" sz="2400" dirty="0"/>
          </a:p>
          <a:p>
            <a:r>
              <a:rPr lang="en-US" sz="2400" dirty="0" err="1"/>
              <a:t>Ardil</a:t>
            </a:r>
            <a:r>
              <a:rPr lang="en-US" sz="2400" dirty="0"/>
              <a:t>, </a:t>
            </a:r>
            <a:r>
              <a:rPr lang="en-US" sz="2400" dirty="0" err="1"/>
              <a:t>İngiltere’de</a:t>
            </a:r>
            <a:r>
              <a:rPr lang="en-US" sz="2400" dirty="0"/>
              <a:t> 1938 </a:t>
            </a:r>
            <a:r>
              <a:rPr lang="en-US" sz="2400" dirty="0" err="1"/>
              <a:t>yılında</a:t>
            </a:r>
            <a:r>
              <a:rPr lang="en-US" sz="2400" dirty="0"/>
              <a:t> </a:t>
            </a:r>
            <a:r>
              <a:rPr lang="en-US" sz="2400" dirty="0" err="1"/>
              <a:t>geliştirilmiş</a:t>
            </a:r>
            <a:r>
              <a:rPr lang="en-US" sz="2400" dirty="0"/>
              <a:t> </a:t>
            </a:r>
            <a:r>
              <a:rPr lang="en-US" sz="2400" dirty="0" err="1"/>
              <a:t>fakat</a:t>
            </a:r>
            <a:r>
              <a:rPr lang="en-US" sz="2400" dirty="0"/>
              <a:t> </a:t>
            </a:r>
            <a:r>
              <a:rPr lang="en-US" sz="2400" dirty="0" err="1"/>
              <a:t>ticarete</a:t>
            </a:r>
            <a:r>
              <a:rPr lang="en-US" sz="2400" dirty="0"/>
              <a:t> </a:t>
            </a:r>
            <a:r>
              <a:rPr lang="en-US" sz="2400" dirty="0" err="1"/>
              <a:t>ancak</a:t>
            </a:r>
            <a:r>
              <a:rPr lang="en-US" sz="2400" dirty="0"/>
              <a:t> </a:t>
            </a:r>
            <a:r>
              <a:rPr lang="en-US" sz="2400" dirty="0" err="1"/>
              <a:t>ikinci</a:t>
            </a:r>
            <a:r>
              <a:rPr lang="en-US" sz="2400" dirty="0"/>
              <a:t> </a:t>
            </a:r>
            <a:r>
              <a:rPr lang="en-US" sz="2400" dirty="0" err="1"/>
              <a:t>dünya</a:t>
            </a:r>
            <a:r>
              <a:rPr lang="en-US" sz="2400" dirty="0"/>
              <a:t> </a:t>
            </a:r>
            <a:r>
              <a:rPr lang="en-US" sz="2400" dirty="0" err="1"/>
              <a:t>savaşından</a:t>
            </a:r>
            <a:r>
              <a:rPr lang="en-US" sz="2400" dirty="0"/>
              <a:t> </a:t>
            </a:r>
            <a:r>
              <a:rPr lang="en-US" sz="2400" dirty="0" err="1"/>
              <a:t>sonra</a:t>
            </a:r>
            <a:r>
              <a:rPr lang="en-US" sz="2400" dirty="0"/>
              <a:t> 1957 </a:t>
            </a:r>
            <a:r>
              <a:rPr lang="en-US" sz="2400" dirty="0" err="1"/>
              <a:t>yılında</a:t>
            </a:r>
            <a:r>
              <a:rPr lang="en-US" sz="2400" dirty="0"/>
              <a:t> </a:t>
            </a:r>
            <a:r>
              <a:rPr lang="en-US" sz="2400" dirty="0" err="1"/>
              <a:t>sevk</a:t>
            </a:r>
            <a:r>
              <a:rPr lang="en-US" sz="2400" dirty="0"/>
              <a:t> </a:t>
            </a:r>
            <a:r>
              <a:rPr lang="en-US" sz="2400" dirty="0" err="1"/>
              <a:t>edilebilmiştir</a:t>
            </a:r>
            <a:r>
              <a:rPr lang="en-US" sz="2400" dirty="0"/>
              <a:t>. Bu </a:t>
            </a:r>
            <a:r>
              <a:rPr lang="en-US" sz="2400" dirty="0" err="1"/>
              <a:t>lif</a:t>
            </a:r>
            <a:r>
              <a:rPr lang="en-US" sz="2400" dirty="0"/>
              <a:t> </a:t>
            </a:r>
            <a:r>
              <a:rPr lang="en-US" sz="2400" dirty="0" err="1"/>
              <a:t>yer</a:t>
            </a:r>
            <a:r>
              <a:rPr lang="en-US" sz="2400" dirty="0"/>
              <a:t> </a:t>
            </a:r>
            <a:r>
              <a:rPr lang="en-US" sz="2400" dirty="0" err="1"/>
              <a:t>fıstığı</a:t>
            </a:r>
            <a:r>
              <a:rPr lang="en-US" sz="2400" dirty="0"/>
              <a:t> </a:t>
            </a:r>
            <a:r>
              <a:rPr lang="en-US" sz="2400" dirty="0" err="1"/>
              <a:t>proteininden</a:t>
            </a:r>
            <a:r>
              <a:rPr lang="en-US" sz="2400" dirty="0"/>
              <a:t> </a:t>
            </a:r>
            <a:r>
              <a:rPr lang="en-US" sz="2400" dirty="0" err="1"/>
              <a:t>yapılmaktadır</a:t>
            </a:r>
            <a:r>
              <a:rPr lang="en-US" sz="2400" dirty="0"/>
              <a:t>.</a:t>
            </a:r>
          </a:p>
          <a:p>
            <a:r>
              <a:rPr lang="en-US" sz="2400" dirty="0" err="1"/>
              <a:t>Vicara</a:t>
            </a:r>
            <a:r>
              <a:rPr lang="en-US" sz="2400" dirty="0"/>
              <a:t>, </a:t>
            </a:r>
            <a:r>
              <a:rPr lang="en-US" sz="2400" dirty="0" err="1"/>
              <a:t>mısırdan</a:t>
            </a:r>
            <a:r>
              <a:rPr lang="en-US" sz="2400" dirty="0"/>
              <a:t> </a:t>
            </a:r>
            <a:r>
              <a:rPr lang="en-US" sz="2400" dirty="0" err="1"/>
              <a:t>elde</a:t>
            </a:r>
            <a:r>
              <a:rPr lang="en-US" sz="2400" dirty="0"/>
              <a:t> </a:t>
            </a:r>
            <a:r>
              <a:rPr lang="en-US" sz="2400" dirty="0" err="1"/>
              <a:t>edilen</a:t>
            </a:r>
            <a:r>
              <a:rPr lang="en-US" sz="2400" dirty="0"/>
              <a:t> </a:t>
            </a:r>
            <a:r>
              <a:rPr lang="en-US" sz="2400" dirty="0" err="1"/>
              <a:t>proteinden</a:t>
            </a:r>
            <a:r>
              <a:rPr lang="en-US" sz="2400" dirty="0"/>
              <a:t> </a:t>
            </a:r>
            <a:r>
              <a:rPr lang="en-US" sz="2400" dirty="0" err="1"/>
              <a:t>yaralanılarak</a:t>
            </a:r>
            <a:r>
              <a:rPr lang="en-US" sz="2400" dirty="0"/>
              <a:t> Virginia Caroline Chemical Corporation </a:t>
            </a:r>
            <a:r>
              <a:rPr lang="en-US" sz="2400" dirty="0" err="1"/>
              <a:t>tarafından</a:t>
            </a:r>
            <a:r>
              <a:rPr lang="en-US" sz="2400" dirty="0"/>
              <a:t> 1948 </a:t>
            </a:r>
            <a:r>
              <a:rPr lang="en-US" sz="2400" dirty="0" err="1"/>
              <a:t>yılında</a:t>
            </a:r>
            <a:r>
              <a:rPr lang="en-US" sz="2400" dirty="0"/>
              <a:t> </a:t>
            </a:r>
            <a:r>
              <a:rPr lang="en-US" sz="2400" dirty="0" err="1"/>
              <a:t>bulunmuş</a:t>
            </a:r>
            <a:r>
              <a:rPr lang="en-US" sz="2400" dirty="0"/>
              <a:t> </a:t>
            </a:r>
            <a:r>
              <a:rPr lang="en-US" sz="2400" dirty="0" err="1"/>
              <a:t>fakat</a:t>
            </a:r>
            <a:r>
              <a:rPr lang="en-US" sz="2400" dirty="0"/>
              <a:t> </a:t>
            </a:r>
            <a:r>
              <a:rPr lang="en-US" sz="2400" dirty="0" err="1"/>
              <a:t>ticarete</a:t>
            </a:r>
            <a:r>
              <a:rPr lang="en-US" sz="2400" dirty="0"/>
              <a:t> 1957 de </a:t>
            </a:r>
            <a:r>
              <a:rPr lang="en-US" sz="2400" dirty="0" err="1"/>
              <a:t>sevk</a:t>
            </a:r>
            <a:r>
              <a:rPr lang="en-US" sz="2400" dirty="0"/>
              <a:t> </a:t>
            </a:r>
            <a:r>
              <a:rPr lang="en-US" sz="2400" dirty="0" err="1"/>
              <a:t>edilmiştir</a:t>
            </a:r>
            <a:r>
              <a:rPr lang="en-US" sz="2400" dirty="0"/>
              <a:t>. </a:t>
            </a:r>
            <a:r>
              <a:rPr lang="en-US" sz="2400" dirty="0" err="1"/>
              <a:t>Aynı</a:t>
            </a:r>
            <a:r>
              <a:rPr lang="en-US" sz="2400" dirty="0"/>
              <a:t> </a:t>
            </a:r>
            <a:r>
              <a:rPr lang="en-US" sz="2400" dirty="0" err="1"/>
              <a:t>şekilde</a:t>
            </a:r>
            <a:r>
              <a:rPr lang="en-US" sz="2400" dirty="0"/>
              <a:t> soya </a:t>
            </a:r>
            <a:r>
              <a:rPr lang="en-US" sz="2400" dirty="0" err="1"/>
              <a:t>fasulyesi</a:t>
            </a:r>
            <a:r>
              <a:rPr lang="en-US" sz="2400" dirty="0"/>
              <a:t> </a:t>
            </a:r>
            <a:r>
              <a:rPr lang="en-US" sz="2400" dirty="0" err="1"/>
              <a:t>proteininden</a:t>
            </a:r>
            <a:r>
              <a:rPr lang="en-US" sz="2400" dirty="0"/>
              <a:t> de </a:t>
            </a:r>
            <a:r>
              <a:rPr lang="en-US" sz="2400" dirty="0" err="1"/>
              <a:t>lif</a:t>
            </a:r>
            <a:r>
              <a:rPr lang="en-US" sz="2400" dirty="0"/>
              <a:t> </a:t>
            </a:r>
            <a:r>
              <a:rPr lang="en-US" sz="2400" dirty="0" err="1"/>
              <a:t>yapılmış</a:t>
            </a:r>
            <a:r>
              <a:rPr lang="en-US" sz="2400" dirty="0"/>
              <a:t> </a:t>
            </a:r>
            <a:r>
              <a:rPr lang="en-US" sz="2400" dirty="0" err="1"/>
              <a:t>ve</a:t>
            </a:r>
            <a:r>
              <a:rPr lang="en-US" sz="2400" dirty="0"/>
              <a:t> </a:t>
            </a:r>
            <a:r>
              <a:rPr lang="en-US" sz="2400" dirty="0" err="1"/>
              <a:t>silkool</a:t>
            </a:r>
            <a:r>
              <a:rPr lang="en-US" sz="2400" dirty="0"/>
              <a:t> </a:t>
            </a:r>
            <a:r>
              <a:rPr lang="en-US" sz="2400" dirty="0" err="1"/>
              <a:t>adıyla</a:t>
            </a:r>
            <a:r>
              <a:rPr lang="en-US" sz="2400" dirty="0"/>
              <a:t> </a:t>
            </a:r>
            <a:r>
              <a:rPr lang="en-US" sz="2400" dirty="0" err="1"/>
              <a:t>piyasaya</a:t>
            </a:r>
            <a:r>
              <a:rPr lang="en-US" sz="2400" dirty="0"/>
              <a:t> </a:t>
            </a:r>
            <a:r>
              <a:rPr lang="en-US" sz="2400" dirty="0" err="1"/>
              <a:t>sürülmüştür</a:t>
            </a:r>
            <a:r>
              <a:rPr lang="en-US" sz="2400" dirty="0"/>
              <a:t>. </a:t>
            </a:r>
          </a:p>
          <a:p>
            <a:endParaRPr lang="en-US" sz="2400" dirty="0"/>
          </a:p>
          <a:p>
            <a:endParaRPr lang="en-US" sz="2400" dirty="0"/>
          </a:p>
        </p:txBody>
      </p:sp>
    </p:spTree>
    <p:extLst>
      <p:ext uri="{BB962C8B-B14F-4D97-AF65-F5344CB8AC3E}">
        <p14:creationId xmlns:p14="http://schemas.microsoft.com/office/powerpoint/2010/main" val="18991011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B49A0FB-8E3D-4CF5-B228-258CBD5F6B93}"/>
              </a:ext>
            </a:extLst>
          </p:cNvPr>
          <p:cNvSpPr>
            <a:spLocks noGrp="1"/>
          </p:cNvSpPr>
          <p:nvPr>
            <p:ph type="title"/>
          </p:nvPr>
        </p:nvSpPr>
        <p:spPr>
          <a:xfrm>
            <a:off x="838200" y="631825"/>
            <a:ext cx="10515600" cy="1325563"/>
          </a:xfrm>
        </p:spPr>
        <p:txBody>
          <a:bodyPr>
            <a:normAutofit/>
          </a:bodyPr>
          <a:lstStyle/>
          <a:p>
            <a:r>
              <a:rPr lang="en-US">
                <a:solidFill>
                  <a:schemeClr val="bg1"/>
                </a:solidFill>
              </a:rPr>
              <a:t>2	Sentetik Lifler</a:t>
            </a:r>
            <a:br>
              <a:rPr lang="en-US">
                <a:solidFill>
                  <a:schemeClr val="bg1"/>
                </a:solidFill>
              </a:rPr>
            </a:br>
            <a:endParaRPr lang="en-US">
              <a:solidFill>
                <a:schemeClr val="bg1"/>
              </a:solidFill>
            </a:endParaRPr>
          </a:p>
        </p:txBody>
      </p:sp>
      <p:cxnSp>
        <p:nvCxnSpPr>
          <p:cNvPr id="10" name="Straight Connector 9">
            <a:extLst>
              <a:ext uri="{FF2B5EF4-FFF2-40B4-BE49-F238E27FC236}">
                <a16:creationId xmlns:a16="http://schemas.microsoft.com/office/drawing/2014/main" id="{E8E35B83-1EC3-4F87-9D54-D863463351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7636" y="1957388"/>
            <a:ext cx="1039672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A0FEEDF-4B41-4FFF-8968-ED97124F520A}"/>
              </a:ext>
            </a:extLst>
          </p:cNvPr>
          <p:cNvSpPr>
            <a:spLocks noGrp="1"/>
          </p:cNvSpPr>
          <p:nvPr>
            <p:ph idx="1"/>
          </p:nvPr>
        </p:nvSpPr>
        <p:spPr>
          <a:xfrm>
            <a:off x="838200" y="2269173"/>
            <a:ext cx="10515600" cy="3659988"/>
          </a:xfrm>
        </p:spPr>
        <p:txBody>
          <a:bodyPr>
            <a:normAutofit/>
          </a:bodyPr>
          <a:lstStyle/>
          <a:p>
            <a:r>
              <a:rPr lang="en-US" sz="2400" dirty="0">
                <a:solidFill>
                  <a:schemeClr val="bg1"/>
                </a:solidFill>
              </a:rPr>
              <a:t>2.1	</a:t>
            </a:r>
            <a:r>
              <a:rPr lang="en-US" sz="2400" dirty="0" err="1">
                <a:solidFill>
                  <a:schemeClr val="bg1"/>
                </a:solidFill>
              </a:rPr>
              <a:t>Poliamid</a:t>
            </a:r>
            <a:r>
              <a:rPr lang="en-US" sz="2400" dirty="0">
                <a:solidFill>
                  <a:schemeClr val="bg1"/>
                </a:solidFill>
              </a:rPr>
              <a:t> </a:t>
            </a:r>
            <a:r>
              <a:rPr lang="en-US" sz="2400" dirty="0" err="1">
                <a:solidFill>
                  <a:schemeClr val="bg1"/>
                </a:solidFill>
              </a:rPr>
              <a:t>Lifleri</a:t>
            </a:r>
            <a:endParaRPr lang="tr-TR" sz="2400" dirty="0">
              <a:solidFill>
                <a:schemeClr val="bg1"/>
              </a:solidFill>
            </a:endParaRPr>
          </a:p>
          <a:p>
            <a:r>
              <a:rPr lang="en-US" sz="2400" dirty="0">
                <a:solidFill>
                  <a:schemeClr val="bg1"/>
                </a:solidFill>
              </a:rPr>
              <a:t>2.2.  </a:t>
            </a:r>
            <a:r>
              <a:rPr lang="tr-TR" sz="2400" dirty="0">
                <a:solidFill>
                  <a:schemeClr val="bg1"/>
                </a:solidFill>
              </a:rPr>
              <a:t> </a:t>
            </a:r>
            <a:r>
              <a:rPr lang="en-US" sz="2400" dirty="0" err="1">
                <a:solidFill>
                  <a:schemeClr val="bg1"/>
                </a:solidFill>
              </a:rPr>
              <a:t>Poliester</a:t>
            </a:r>
            <a:r>
              <a:rPr lang="en-US" sz="2400" dirty="0">
                <a:solidFill>
                  <a:schemeClr val="bg1"/>
                </a:solidFill>
              </a:rPr>
              <a:t> </a:t>
            </a:r>
            <a:r>
              <a:rPr lang="en-US" sz="2400" dirty="0" err="1">
                <a:solidFill>
                  <a:schemeClr val="bg1"/>
                </a:solidFill>
              </a:rPr>
              <a:t>Lifleri</a:t>
            </a:r>
            <a:endParaRPr lang="tr-TR" sz="2400" dirty="0">
              <a:solidFill>
                <a:schemeClr val="bg1"/>
              </a:solidFill>
            </a:endParaRPr>
          </a:p>
          <a:p>
            <a:r>
              <a:rPr lang="en-US" sz="2400" dirty="0">
                <a:solidFill>
                  <a:schemeClr val="bg1"/>
                </a:solidFill>
              </a:rPr>
              <a:t>2.3	</a:t>
            </a:r>
            <a:r>
              <a:rPr lang="en-US" sz="2400" dirty="0" err="1">
                <a:solidFill>
                  <a:schemeClr val="bg1"/>
                </a:solidFill>
              </a:rPr>
              <a:t>Polivinil</a:t>
            </a:r>
            <a:r>
              <a:rPr lang="en-US" sz="2400" dirty="0">
                <a:solidFill>
                  <a:schemeClr val="bg1"/>
                </a:solidFill>
              </a:rPr>
              <a:t> </a:t>
            </a:r>
            <a:r>
              <a:rPr lang="en-US" sz="2400" dirty="0" err="1">
                <a:solidFill>
                  <a:schemeClr val="bg1"/>
                </a:solidFill>
              </a:rPr>
              <a:t>Türevleri</a:t>
            </a:r>
            <a:endParaRPr lang="tr-TR" sz="2400" dirty="0">
              <a:solidFill>
                <a:schemeClr val="bg1"/>
              </a:solidFill>
            </a:endParaRPr>
          </a:p>
          <a:p>
            <a:r>
              <a:rPr lang="en-US" sz="2400" dirty="0">
                <a:solidFill>
                  <a:schemeClr val="bg1"/>
                </a:solidFill>
              </a:rPr>
              <a:t>2.4	</a:t>
            </a:r>
            <a:r>
              <a:rPr lang="en-US" sz="2400" dirty="0" err="1">
                <a:solidFill>
                  <a:schemeClr val="bg1"/>
                </a:solidFill>
              </a:rPr>
              <a:t>Poliolefin</a:t>
            </a:r>
            <a:r>
              <a:rPr lang="en-US" sz="2400" dirty="0">
                <a:solidFill>
                  <a:schemeClr val="bg1"/>
                </a:solidFill>
              </a:rPr>
              <a:t> </a:t>
            </a:r>
            <a:r>
              <a:rPr lang="en-US" sz="2400" dirty="0" err="1">
                <a:solidFill>
                  <a:schemeClr val="bg1"/>
                </a:solidFill>
              </a:rPr>
              <a:t>Lifleri</a:t>
            </a:r>
            <a:r>
              <a:rPr lang="en-US" sz="2400" dirty="0">
                <a:solidFill>
                  <a:schemeClr val="bg1"/>
                </a:solidFill>
              </a:rPr>
              <a:t> </a:t>
            </a:r>
            <a:endParaRPr lang="tr-TR" sz="2400" dirty="0">
              <a:solidFill>
                <a:schemeClr val="bg1"/>
              </a:solidFill>
            </a:endParaRPr>
          </a:p>
          <a:p>
            <a:r>
              <a:rPr lang="en-US" sz="2400" dirty="0">
                <a:solidFill>
                  <a:schemeClr val="bg1"/>
                </a:solidFill>
              </a:rPr>
              <a:t>2.5	</a:t>
            </a:r>
            <a:r>
              <a:rPr lang="en-US" sz="2400" dirty="0" err="1">
                <a:solidFill>
                  <a:schemeClr val="bg1"/>
                </a:solidFill>
              </a:rPr>
              <a:t>Poliüretan</a:t>
            </a:r>
            <a:r>
              <a:rPr lang="en-US" sz="2400" dirty="0">
                <a:solidFill>
                  <a:schemeClr val="bg1"/>
                </a:solidFill>
              </a:rPr>
              <a:t> </a:t>
            </a:r>
            <a:r>
              <a:rPr lang="en-US" sz="2400" dirty="0" err="1">
                <a:solidFill>
                  <a:schemeClr val="bg1"/>
                </a:solidFill>
              </a:rPr>
              <a:t>Lifleri</a:t>
            </a:r>
            <a:endParaRPr lang="en-US" sz="2400" dirty="0">
              <a:solidFill>
                <a:schemeClr val="bg1"/>
              </a:solidFill>
            </a:endParaRPr>
          </a:p>
        </p:txBody>
      </p:sp>
    </p:spTree>
    <p:extLst>
      <p:ext uri="{BB962C8B-B14F-4D97-AF65-F5344CB8AC3E}">
        <p14:creationId xmlns:p14="http://schemas.microsoft.com/office/powerpoint/2010/main" val="18771615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5D1B2D-36E3-45C5-BDB1-92AF13D1C24E}"/>
              </a:ext>
            </a:extLst>
          </p:cNvPr>
          <p:cNvSpPr>
            <a:spLocks noGrp="1"/>
          </p:cNvSpPr>
          <p:nvPr>
            <p:ph type="title"/>
          </p:nvPr>
        </p:nvSpPr>
        <p:spPr>
          <a:xfrm>
            <a:off x="838200" y="631825"/>
            <a:ext cx="10515600" cy="1325563"/>
          </a:xfrm>
        </p:spPr>
        <p:txBody>
          <a:bodyPr>
            <a:normAutofit/>
          </a:bodyPr>
          <a:lstStyle/>
          <a:p>
            <a:endParaRPr lang="en-US">
              <a:solidFill>
                <a:schemeClr val="bg1"/>
              </a:solidFill>
            </a:endParaRPr>
          </a:p>
        </p:txBody>
      </p:sp>
      <p:cxnSp>
        <p:nvCxnSpPr>
          <p:cNvPr id="10" name="Straight Connector 9">
            <a:extLst>
              <a:ext uri="{FF2B5EF4-FFF2-40B4-BE49-F238E27FC236}">
                <a16:creationId xmlns:a16="http://schemas.microsoft.com/office/drawing/2014/main" id="{E8E35B83-1EC3-4F87-9D54-D863463351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7636" y="1957388"/>
            <a:ext cx="1039672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BFCA0EB-325F-425A-9606-A6169C568FA6}"/>
              </a:ext>
            </a:extLst>
          </p:cNvPr>
          <p:cNvSpPr>
            <a:spLocks noGrp="1"/>
          </p:cNvSpPr>
          <p:nvPr>
            <p:ph idx="1"/>
          </p:nvPr>
        </p:nvSpPr>
        <p:spPr>
          <a:xfrm>
            <a:off x="838200" y="2269173"/>
            <a:ext cx="10515600" cy="3659988"/>
          </a:xfrm>
        </p:spPr>
        <p:txBody>
          <a:bodyPr>
            <a:normAutofit/>
          </a:bodyPr>
          <a:lstStyle/>
          <a:p>
            <a:r>
              <a:rPr lang="en-US" sz="2000">
                <a:solidFill>
                  <a:schemeClr val="bg1"/>
                </a:solidFill>
              </a:rPr>
              <a:t>Sentetik lifler üzerine çalışma ve araştırmalar yenidir. Bu alanda çalışmaların 1920 yılında Staudinger tarafından başlatıldığı ifade edilir. Sentetik liflerin molekül yapılarının doğal liflerin molekül yapılarına benzemesi gereği üzerine çalışmış ve ilk lif sentezinin yapmayı başarmıştır. </a:t>
            </a:r>
          </a:p>
          <a:p>
            <a:endParaRPr lang="en-US" sz="2000">
              <a:solidFill>
                <a:schemeClr val="bg1"/>
              </a:solidFill>
            </a:endParaRPr>
          </a:p>
          <a:p>
            <a:r>
              <a:rPr lang="en-US" sz="2000">
                <a:solidFill>
                  <a:schemeClr val="bg1"/>
                </a:solidFill>
              </a:rPr>
              <a:t>İlk poliamidlerin oluşması ile meydana gelen naylon dikkate alınırsa sentetik lifler üzerine yapılan çalışmalara biraz daha gerilere götürülebilir. Poliamid konusu 1899 yılında Gabrial isminde bir Fransız bilgin tarafından gündeme gelmiştir. </a:t>
            </a:r>
          </a:p>
          <a:p>
            <a:endParaRPr lang="en-US" sz="2000">
              <a:solidFill>
                <a:schemeClr val="bg1"/>
              </a:solidFill>
            </a:endParaRPr>
          </a:p>
          <a:p>
            <a:r>
              <a:rPr lang="en-US" sz="2000">
                <a:solidFill>
                  <a:schemeClr val="bg1"/>
                </a:solidFill>
              </a:rPr>
              <a:t>Sentetik lif üzerine çalışan diğer bir bilim adamı Fritz Klatte adında bir Almandır. Ancak bu yolla elde edilen lif piyasaya 1934 yılında PE Ce adı ile sürülebilmiştir. </a:t>
            </a:r>
          </a:p>
          <a:p>
            <a:endParaRPr lang="en-US" sz="2000">
              <a:solidFill>
                <a:schemeClr val="bg1"/>
              </a:solidFill>
            </a:endParaRPr>
          </a:p>
        </p:txBody>
      </p:sp>
    </p:spTree>
    <p:extLst>
      <p:ext uri="{BB962C8B-B14F-4D97-AF65-F5344CB8AC3E}">
        <p14:creationId xmlns:p14="http://schemas.microsoft.com/office/powerpoint/2010/main" val="22622449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36B5BB-044B-45DB-83F4-3987D4E7D854}"/>
              </a:ext>
            </a:extLst>
          </p:cNvPr>
          <p:cNvSpPr>
            <a:spLocks noGrp="1"/>
          </p:cNvSpPr>
          <p:nvPr>
            <p:ph type="title"/>
          </p:nvPr>
        </p:nvSpPr>
        <p:spPr>
          <a:xfrm>
            <a:off x="838200" y="1129284"/>
            <a:ext cx="4114800" cy="4599432"/>
          </a:xfrm>
        </p:spPr>
        <p:txBody>
          <a:bodyPr anchor="ctr">
            <a:normAutofit/>
          </a:bodyPr>
          <a:lstStyle/>
          <a:p>
            <a:r>
              <a:rPr lang="en-US" sz="4800">
                <a:solidFill>
                  <a:schemeClr val="bg1"/>
                </a:solidFill>
              </a:rPr>
              <a:t>2.1	Poliamid Lifleri</a:t>
            </a:r>
            <a:br>
              <a:rPr lang="en-US" sz="4800">
                <a:solidFill>
                  <a:schemeClr val="bg1"/>
                </a:solidFill>
              </a:rPr>
            </a:br>
            <a:endParaRPr lang="en-US" sz="4800">
              <a:solidFill>
                <a:schemeClr val="bg1"/>
              </a:solidFill>
            </a:endParaRPr>
          </a:p>
        </p:txBody>
      </p:sp>
      <p:sp>
        <p:nvSpPr>
          <p:cNvPr id="3" name="Content Placeholder 2">
            <a:extLst>
              <a:ext uri="{FF2B5EF4-FFF2-40B4-BE49-F238E27FC236}">
                <a16:creationId xmlns:a16="http://schemas.microsoft.com/office/drawing/2014/main" id="{644B9D65-7434-4998-83BD-CF3A96FC82D6}"/>
              </a:ext>
            </a:extLst>
          </p:cNvPr>
          <p:cNvSpPr>
            <a:spLocks noGrp="1"/>
          </p:cNvSpPr>
          <p:nvPr>
            <p:ph idx="1"/>
          </p:nvPr>
        </p:nvSpPr>
        <p:spPr>
          <a:xfrm>
            <a:off x="5936104" y="1131482"/>
            <a:ext cx="5417695" cy="4595037"/>
          </a:xfrm>
        </p:spPr>
        <p:txBody>
          <a:bodyPr anchor="ctr">
            <a:normAutofit/>
          </a:bodyPr>
          <a:lstStyle/>
          <a:p>
            <a:r>
              <a:rPr lang="en-US" sz="2200">
                <a:solidFill>
                  <a:schemeClr val="bg1"/>
                </a:solidFill>
              </a:rPr>
              <a:t>Esası poliamid olan lifleri bugün çeşitli naylonlar temsil etmektedir. Naylon, Wallece H. Carothers tarafından 1928 yılında keşfedilmiştir. Yeni polimerlerin üzerinde araştırma yapmaktaydı, bu çalışmalarda hexamethylen daimin ile adipik asidin reaksiyonu sonunda nylon diye adlandırılan sentetik lif elde edilmiştir. 1928 elde edilen bu lif 1938 yılında piyasaya sürülmüştür. Önce nylon 66 adı verilen bu lif ikinci dünya savaşı içinde askeri amaçlarla kullanılmış, savaştan sonra diğer tekstil alanlarında kullanım alanı bulmuştur. </a:t>
            </a:r>
          </a:p>
          <a:p>
            <a:endParaRPr lang="en-US" sz="2200">
              <a:solidFill>
                <a:schemeClr val="bg1"/>
              </a:solidFill>
            </a:endParaRPr>
          </a:p>
          <a:p>
            <a:endParaRPr lang="en-US" sz="2200">
              <a:solidFill>
                <a:schemeClr val="bg1"/>
              </a:solidFill>
            </a:endParaRPr>
          </a:p>
        </p:txBody>
      </p:sp>
    </p:spTree>
    <p:extLst>
      <p:ext uri="{BB962C8B-B14F-4D97-AF65-F5344CB8AC3E}">
        <p14:creationId xmlns:p14="http://schemas.microsoft.com/office/powerpoint/2010/main" val="40585429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C8D71DD-67D4-410B-9E4A-04551BA613E2}"/>
              </a:ext>
            </a:extLst>
          </p:cNvPr>
          <p:cNvSpPr>
            <a:spLocks noGrp="1"/>
          </p:cNvSpPr>
          <p:nvPr>
            <p:ph type="title"/>
          </p:nvPr>
        </p:nvSpPr>
        <p:spPr>
          <a:xfrm>
            <a:off x="838200" y="1129284"/>
            <a:ext cx="4114800" cy="4599432"/>
          </a:xfrm>
        </p:spPr>
        <p:txBody>
          <a:bodyPr anchor="ctr">
            <a:normAutofit/>
          </a:bodyPr>
          <a:lstStyle/>
          <a:p>
            <a:r>
              <a:rPr lang="en-US" sz="4800" dirty="0">
                <a:solidFill>
                  <a:schemeClr val="bg1"/>
                </a:solidFill>
              </a:rPr>
              <a:t>2.2.  </a:t>
            </a:r>
            <a:r>
              <a:rPr lang="en-US" sz="4800" dirty="0" err="1">
                <a:solidFill>
                  <a:schemeClr val="bg1"/>
                </a:solidFill>
              </a:rPr>
              <a:t>Poliester</a:t>
            </a:r>
            <a:r>
              <a:rPr lang="en-US" sz="4800" dirty="0">
                <a:solidFill>
                  <a:schemeClr val="bg1"/>
                </a:solidFill>
              </a:rPr>
              <a:t> </a:t>
            </a:r>
            <a:r>
              <a:rPr lang="en-US" sz="4800" dirty="0" err="1">
                <a:solidFill>
                  <a:schemeClr val="bg1"/>
                </a:solidFill>
              </a:rPr>
              <a:t>Lifleri</a:t>
            </a:r>
            <a:br>
              <a:rPr lang="en-US" sz="4800" dirty="0">
                <a:solidFill>
                  <a:schemeClr val="bg1"/>
                </a:solidFill>
              </a:rPr>
            </a:br>
            <a:endParaRPr lang="en-US" sz="4800" dirty="0">
              <a:solidFill>
                <a:schemeClr val="bg1"/>
              </a:solidFill>
            </a:endParaRPr>
          </a:p>
        </p:txBody>
      </p:sp>
      <p:sp>
        <p:nvSpPr>
          <p:cNvPr id="3" name="Content Placeholder 2">
            <a:extLst>
              <a:ext uri="{FF2B5EF4-FFF2-40B4-BE49-F238E27FC236}">
                <a16:creationId xmlns:a16="http://schemas.microsoft.com/office/drawing/2014/main" id="{F1740884-F375-4E08-B50E-7F4AF3E8155C}"/>
              </a:ext>
            </a:extLst>
          </p:cNvPr>
          <p:cNvSpPr>
            <a:spLocks noGrp="1"/>
          </p:cNvSpPr>
          <p:nvPr>
            <p:ph idx="1"/>
          </p:nvPr>
        </p:nvSpPr>
        <p:spPr>
          <a:xfrm>
            <a:off x="5936104" y="1131482"/>
            <a:ext cx="5417695" cy="4595037"/>
          </a:xfrm>
        </p:spPr>
        <p:txBody>
          <a:bodyPr anchor="ctr">
            <a:normAutofit/>
          </a:bodyPr>
          <a:lstStyle/>
          <a:p>
            <a:endParaRPr lang="en-US" sz="2000" dirty="0">
              <a:solidFill>
                <a:schemeClr val="bg1"/>
              </a:solidFill>
            </a:endParaRPr>
          </a:p>
          <a:p>
            <a:r>
              <a:rPr lang="en-US" sz="2000" dirty="0" err="1">
                <a:solidFill>
                  <a:schemeClr val="bg1"/>
                </a:solidFill>
              </a:rPr>
              <a:t>Poliamid</a:t>
            </a:r>
            <a:r>
              <a:rPr lang="en-US" sz="2000" dirty="0">
                <a:solidFill>
                  <a:schemeClr val="bg1"/>
                </a:solidFill>
              </a:rPr>
              <a:t> </a:t>
            </a:r>
            <a:r>
              <a:rPr lang="en-US" sz="2000" dirty="0" err="1">
                <a:solidFill>
                  <a:schemeClr val="bg1"/>
                </a:solidFill>
              </a:rPr>
              <a:t>lifleri</a:t>
            </a:r>
            <a:r>
              <a:rPr lang="en-US" sz="2000" dirty="0">
                <a:solidFill>
                  <a:schemeClr val="bg1"/>
                </a:solidFill>
              </a:rPr>
              <a:t> </a:t>
            </a:r>
            <a:r>
              <a:rPr lang="en-US" sz="2000" dirty="0" err="1">
                <a:solidFill>
                  <a:schemeClr val="bg1"/>
                </a:solidFill>
              </a:rPr>
              <a:t>ile</a:t>
            </a:r>
            <a:r>
              <a:rPr lang="en-US" sz="2000" dirty="0">
                <a:solidFill>
                  <a:schemeClr val="bg1"/>
                </a:solidFill>
              </a:rPr>
              <a:t> </a:t>
            </a:r>
            <a:r>
              <a:rPr lang="en-US" sz="2000" dirty="0" err="1">
                <a:solidFill>
                  <a:schemeClr val="bg1"/>
                </a:solidFill>
              </a:rPr>
              <a:t>aynı</a:t>
            </a:r>
            <a:r>
              <a:rPr lang="en-US" sz="2000" dirty="0">
                <a:solidFill>
                  <a:schemeClr val="bg1"/>
                </a:solidFill>
              </a:rPr>
              <a:t> </a:t>
            </a:r>
            <a:r>
              <a:rPr lang="en-US" sz="2000" dirty="0" err="1">
                <a:solidFill>
                  <a:schemeClr val="bg1"/>
                </a:solidFill>
              </a:rPr>
              <a:t>zamanda</a:t>
            </a:r>
            <a:r>
              <a:rPr lang="en-US" sz="2000" dirty="0">
                <a:solidFill>
                  <a:schemeClr val="bg1"/>
                </a:solidFill>
              </a:rPr>
              <a:t> </a:t>
            </a:r>
            <a:r>
              <a:rPr lang="en-US" sz="2000" dirty="0" err="1">
                <a:solidFill>
                  <a:schemeClr val="bg1"/>
                </a:solidFill>
              </a:rPr>
              <a:t>bulunan</a:t>
            </a:r>
            <a:r>
              <a:rPr lang="en-US" sz="2000" dirty="0">
                <a:solidFill>
                  <a:schemeClr val="bg1"/>
                </a:solidFill>
              </a:rPr>
              <a:t> </a:t>
            </a:r>
            <a:r>
              <a:rPr lang="en-US" sz="2000" dirty="0" err="1">
                <a:solidFill>
                  <a:schemeClr val="bg1"/>
                </a:solidFill>
              </a:rPr>
              <a:t>ve</a:t>
            </a:r>
            <a:r>
              <a:rPr lang="en-US" sz="2000" dirty="0">
                <a:solidFill>
                  <a:schemeClr val="bg1"/>
                </a:solidFill>
              </a:rPr>
              <a:t> </a:t>
            </a:r>
            <a:r>
              <a:rPr lang="en-US" sz="2000" dirty="0" err="1">
                <a:solidFill>
                  <a:schemeClr val="bg1"/>
                </a:solidFill>
              </a:rPr>
              <a:t>sonra</a:t>
            </a:r>
            <a:r>
              <a:rPr lang="en-US" sz="2000" dirty="0">
                <a:solidFill>
                  <a:schemeClr val="bg1"/>
                </a:solidFill>
              </a:rPr>
              <a:t> </a:t>
            </a:r>
            <a:r>
              <a:rPr lang="en-US" sz="2000" dirty="0" err="1">
                <a:solidFill>
                  <a:schemeClr val="bg1"/>
                </a:solidFill>
              </a:rPr>
              <a:t>tekstil</a:t>
            </a:r>
            <a:r>
              <a:rPr lang="en-US" sz="2000" dirty="0">
                <a:solidFill>
                  <a:schemeClr val="bg1"/>
                </a:solidFill>
              </a:rPr>
              <a:t> </a:t>
            </a:r>
            <a:r>
              <a:rPr lang="en-US" sz="2000" dirty="0" err="1">
                <a:solidFill>
                  <a:schemeClr val="bg1"/>
                </a:solidFill>
              </a:rPr>
              <a:t>endüstrisinde</a:t>
            </a:r>
            <a:r>
              <a:rPr lang="en-US" sz="2000" dirty="0">
                <a:solidFill>
                  <a:schemeClr val="bg1"/>
                </a:solidFill>
              </a:rPr>
              <a:t> </a:t>
            </a:r>
            <a:r>
              <a:rPr lang="en-US" sz="2000" dirty="0" err="1">
                <a:solidFill>
                  <a:schemeClr val="bg1"/>
                </a:solidFill>
              </a:rPr>
              <a:t>çok</a:t>
            </a:r>
            <a:r>
              <a:rPr lang="en-US" sz="2000" dirty="0">
                <a:solidFill>
                  <a:schemeClr val="bg1"/>
                </a:solidFill>
              </a:rPr>
              <a:t> </a:t>
            </a:r>
            <a:r>
              <a:rPr lang="en-US" sz="2000" dirty="0" err="1">
                <a:solidFill>
                  <a:schemeClr val="bg1"/>
                </a:solidFill>
              </a:rPr>
              <a:t>önem</a:t>
            </a:r>
            <a:r>
              <a:rPr lang="en-US" sz="2000" dirty="0">
                <a:solidFill>
                  <a:schemeClr val="bg1"/>
                </a:solidFill>
              </a:rPr>
              <a:t> </a:t>
            </a:r>
            <a:r>
              <a:rPr lang="en-US" sz="2000" dirty="0" err="1">
                <a:solidFill>
                  <a:schemeClr val="bg1"/>
                </a:solidFill>
              </a:rPr>
              <a:t>kazana</a:t>
            </a:r>
            <a:r>
              <a:rPr lang="tr-TR" sz="2000" dirty="0">
                <a:solidFill>
                  <a:schemeClr val="bg1"/>
                </a:solidFill>
              </a:rPr>
              <a:t>n</a:t>
            </a:r>
            <a:r>
              <a:rPr lang="en-US" sz="2000" dirty="0">
                <a:solidFill>
                  <a:schemeClr val="bg1"/>
                </a:solidFill>
              </a:rPr>
              <a:t> </a:t>
            </a:r>
            <a:r>
              <a:rPr lang="en-US" sz="2000" dirty="0" err="1">
                <a:solidFill>
                  <a:schemeClr val="bg1"/>
                </a:solidFill>
              </a:rPr>
              <a:t>lif</a:t>
            </a:r>
            <a:r>
              <a:rPr lang="en-US" sz="2000" dirty="0">
                <a:solidFill>
                  <a:schemeClr val="bg1"/>
                </a:solidFill>
              </a:rPr>
              <a:t> </a:t>
            </a:r>
            <a:r>
              <a:rPr lang="en-US" sz="2000" dirty="0" err="1">
                <a:solidFill>
                  <a:schemeClr val="bg1"/>
                </a:solidFill>
              </a:rPr>
              <a:t>grupları</a:t>
            </a:r>
            <a:r>
              <a:rPr lang="en-US" sz="2000" dirty="0">
                <a:solidFill>
                  <a:schemeClr val="bg1"/>
                </a:solidFill>
              </a:rPr>
              <a:t> </a:t>
            </a:r>
            <a:r>
              <a:rPr lang="en-US" sz="2000" dirty="0" err="1">
                <a:solidFill>
                  <a:schemeClr val="bg1"/>
                </a:solidFill>
              </a:rPr>
              <a:t>arasında</a:t>
            </a:r>
            <a:r>
              <a:rPr lang="en-US" sz="2000" dirty="0">
                <a:solidFill>
                  <a:schemeClr val="bg1"/>
                </a:solidFill>
              </a:rPr>
              <a:t> </a:t>
            </a:r>
            <a:r>
              <a:rPr lang="en-US" sz="2000" dirty="0" err="1">
                <a:solidFill>
                  <a:schemeClr val="bg1"/>
                </a:solidFill>
              </a:rPr>
              <a:t>poliester</a:t>
            </a:r>
            <a:r>
              <a:rPr lang="en-US" sz="2000" dirty="0">
                <a:solidFill>
                  <a:schemeClr val="bg1"/>
                </a:solidFill>
              </a:rPr>
              <a:t> </a:t>
            </a:r>
            <a:r>
              <a:rPr lang="en-US" sz="2000" dirty="0" err="1">
                <a:solidFill>
                  <a:schemeClr val="bg1"/>
                </a:solidFill>
              </a:rPr>
              <a:t>sınıfı</a:t>
            </a:r>
            <a:r>
              <a:rPr lang="en-US" sz="2000" dirty="0">
                <a:solidFill>
                  <a:schemeClr val="bg1"/>
                </a:solidFill>
              </a:rPr>
              <a:t> </a:t>
            </a:r>
            <a:r>
              <a:rPr lang="en-US" sz="2000" dirty="0" err="1">
                <a:solidFill>
                  <a:schemeClr val="bg1"/>
                </a:solidFill>
              </a:rPr>
              <a:t>sayılabilir</a:t>
            </a:r>
            <a:r>
              <a:rPr lang="en-US" sz="2000" dirty="0">
                <a:solidFill>
                  <a:schemeClr val="bg1"/>
                </a:solidFill>
              </a:rPr>
              <a:t>. </a:t>
            </a:r>
            <a:r>
              <a:rPr lang="tr-TR" sz="2000" dirty="0">
                <a:solidFill>
                  <a:schemeClr val="bg1"/>
                </a:solidFill>
              </a:rPr>
              <a:t>«1	</a:t>
            </a:r>
            <a:endParaRPr lang="en-US" sz="2000" dirty="0">
              <a:solidFill>
                <a:schemeClr val="bg1"/>
              </a:solidFill>
            </a:endParaRPr>
          </a:p>
          <a:p>
            <a:r>
              <a:rPr lang="en-US" sz="2000" dirty="0">
                <a:solidFill>
                  <a:schemeClr val="bg1"/>
                </a:solidFill>
              </a:rPr>
              <a:t>İlk </a:t>
            </a:r>
            <a:r>
              <a:rPr lang="en-US" sz="2000" dirty="0" err="1">
                <a:solidFill>
                  <a:schemeClr val="bg1"/>
                </a:solidFill>
              </a:rPr>
              <a:t>poliester</a:t>
            </a:r>
            <a:r>
              <a:rPr lang="en-US" sz="2000" dirty="0">
                <a:solidFill>
                  <a:schemeClr val="bg1"/>
                </a:solidFill>
              </a:rPr>
              <a:t> </a:t>
            </a:r>
            <a:r>
              <a:rPr lang="en-US" sz="2000" dirty="0" err="1">
                <a:solidFill>
                  <a:schemeClr val="bg1"/>
                </a:solidFill>
              </a:rPr>
              <a:t>lifi</a:t>
            </a:r>
            <a:r>
              <a:rPr lang="en-US" sz="2000" dirty="0">
                <a:solidFill>
                  <a:schemeClr val="bg1"/>
                </a:solidFill>
              </a:rPr>
              <a:t> </a:t>
            </a:r>
            <a:r>
              <a:rPr lang="en-US" sz="2000" dirty="0" err="1">
                <a:solidFill>
                  <a:schemeClr val="bg1"/>
                </a:solidFill>
              </a:rPr>
              <a:t>İngiltere’de</a:t>
            </a:r>
            <a:r>
              <a:rPr lang="en-US" sz="2000" dirty="0">
                <a:solidFill>
                  <a:schemeClr val="bg1"/>
                </a:solidFill>
              </a:rPr>
              <a:t> 1941 </a:t>
            </a:r>
            <a:r>
              <a:rPr lang="en-US" sz="2000" dirty="0" err="1">
                <a:solidFill>
                  <a:schemeClr val="bg1"/>
                </a:solidFill>
              </a:rPr>
              <a:t>yılında</a:t>
            </a:r>
            <a:r>
              <a:rPr lang="en-US" sz="2000" dirty="0">
                <a:solidFill>
                  <a:schemeClr val="bg1"/>
                </a:solidFill>
              </a:rPr>
              <a:t> J.T. Dickson </a:t>
            </a:r>
            <a:r>
              <a:rPr lang="en-US" sz="2000" dirty="0" err="1">
                <a:solidFill>
                  <a:schemeClr val="bg1"/>
                </a:solidFill>
              </a:rPr>
              <a:t>ve</a:t>
            </a:r>
            <a:r>
              <a:rPr lang="en-US" sz="2000" dirty="0">
                <a:solidFill>
                  <a:schemeClr val="bg1"/>
                </a:solidFill>
              </a:rPr>
              <a:t> J.R. </a:t>
            </a:r>
            <a:r>
              <a:rPr lang="en-US" sz="2000" dirty="0" err="1">
                <a:solidFill>
                  <a:schemeClr val="bg1"/>
                </a:solidFill>
              </a:rPr>
              <a:t>Whinfield</a:t>
            </a:r>
            <a:r>
              <a:rPr lang="en-US" sz="2000" dirty="0">
                <a:solidFill>
                  <a:schemeClr val="bg1"/>
                </a:solidFill>
              </a:rPr>
              <a:t> </a:t>
            </a:r>
            <a:r>
              <a:rPr lang="en-US" sz="2000" dirty="0" err="1">
                <a:solidFill>
                  <a:schemeClr val="bg1"/>
                </a:solidFill>
              </a:rPr>
              <a:t>tarafından</a:t>
            </a:r>
            <a:r>
              <a:rPr lang="en-US" sz="2000" dirty="0">
                <a:solidFill>
                  <a:schemeClr val="bg1"/>
                </a:solidFill>
              </a:rPr>
              <a:t> </a:t>
            </a:r>
            <a:r>
              <a:rPr lang="en-US" sz="2000" dirty="0" err="1">
                <a:solidFill>
                  <a:schemeClr val="bg1"/>
                </a:solidFill>
              </a:rPr>
              <a:t>bulunmuştur</a:t>
            </a:r>
            <a:r>
              <a:rPr lang="en-US" sz="2000" dirty="0">
                <a:solidFill>
                  <a:schemeClr val="bg1"/>
                </a:solidFill>
              </a:rPr>
              <a:t>. </a:t>
            </a:r>
            <a:r>
              <a:rPr lang="en-US" sz="2000" dirty="0" err="1">
                <a:solidFill>
                  <a:schemeClr val="bg1"/>
                </a:solidFill>
              </a:rPr>
              <a:t>Teraftalık</a:t>
            </a:r>
            <a:r>
              <a:rPr lang="en-US" sz="2000" dirty="0">
                <a:solidFill>
                  <a:schemeClr val="bg1"/>
                </a:solidFill>
              </a:rPr>
              <a:t> </a:t>
            </a:r>
            <a:r>
              <a:rPr lang="en-US" sz="2000" dirty="0" err="1">
                <a:solidFill>
                  <a:schemeClr val="bg1"/>
                </a:solidFill>
              </a:rPr>
              <a:t>asit</a:t>
            </a:r>
            <a:r>
              <a:rPr lang="en-US" sz="2000" dirty="0">
                <a:solidFill>
                  <a:schemeClr val="bg1"/>
                </a:solidFill>
              </a:rPr>
              <a:t> </a:t>
            </a:r>
            <a:r>
              <a:rPr lang="en-US" sz="2000" dirty="0" err="1">
                <a:solidFill>
                  <a:schemeClr val="bg1"/>
                </a:solidFill>
              </a:rPr>
              <a:t>ve</a:t>
            </a:r>
            <a:r>
              <a:rPr lang="en-US" sz="2000" dirty="0">
                <a:solidFill>
                  <a:schemeClr val="bg1"/>
                </a:solidFill>
              </a:rPr>
              <a:t> </a:t>
            </a:r>
            <a:r>
              <a:rPr lang="en-US" sz="2000" dirty="0" err="1">
                <a:solidFill>
                  <a:schemeClr val="bg1"/>
                </a:solidFill>
              </a:rPr>
              <a:t>etilglikolün</a:t>
            </a:r>
            <a:r>
              <a:rPr lang="en-US" sz="2000" dirty="0">
                <a:solidFill>
                  <a:schemeClr val="bg1"/>
                </a:solidFill>
              </a:rPr>
              <a:t> </a:t>
            </a:r>
            <a:r>
              <a:rPr lang="en-US" sz="2000" dirty="0" err="1">
                <a:solidFill>
                  <a:schemeClr val="bg1"/>
                </a:solidFill>
              </a:rPr>
              <a:t>kondarzasyonu</a:t>
            </a:r>
            <a:r>
              <a:rPr lang="en-US" sz="2000" dirty="0">
                <a:solidFill>
                  <a:schemeClr val="bg1"/>
                </a:solidFill>
              </a:rPr>
              <a:t> </a:t>
            </a:r>
            <a:r>
              <a:rPr lang="en-US" sz="2000" dirty="0" err="1">
                <a:solidFill>
                  <a:schemeClr val="bg1"/>
                </a:solidFill>
              </a:rPr>
              <a:t>ile</a:t>
            </a:r>
            <a:r>
              <a:rPr lang="en-US" sz="2000" dirty="0">
                <a:solidFill>
                  <a:schemeClr val="bg1"/>
                </a:solidFill>
              </a:rPr>
              <a:t> </a:t>
            </a:r>
            <a:r>
              <a:rPr lang="en-US" sz="2000" dirty="0" err="1">
                <a:solidFill>
                  <a:schemeClr val="bg1"/>
                </a:solidFill>
              </a:rPr>
              <a:t>elde</a:t>
            </a:r>
            <a:r>
              <a:rPr lang="en-US" sz="2000" dirty="0">
                <a:solidFill>
                  <a:schemeClr val="bg1"/>
                </a:solidFill>
              </a:rPr>
              <a:t> </a:t>
            </a:r>
            <a:r>
              <a:rPr lang="en-US" sz="2000" dirty="0" err="1">
                <a:solidFill>
                  <a:schemeClr val="bg1"/>
                </a:solidFill>
              </a:rPr>
              <a:t>edilmiş</a:t>
            </a:r>
            <a:r>
              <a:rPr lang="en-US" sz="2000" dirty="0">
                <a:solidFill>
                  <a:schemeClr val="bg1"/>
                </a:solidFill>
              </a:rPr>
              <a:t>, </a:t>
            </a:r>
            <a:r>
              <a:rPr lang="en-US" sz="2000" dirty="0" err="1">
                <a:solidFill>
                  <a:schemeClr val="bg1"/>
                </a:solidFill>
              </a:rPr>
              <a:t>savaş</a:t>
            </a:r>
            <a:r>
              <a:rPr lang="en-US" sz="2000" dirty="0">
                <a:solidFill>
                  <a:schemeClr val="bg1"/>
                </a:solidFill>
              </a:rPr>
              <a:t> </a:t>
            </a:r>
            <a:r>
              <a:rPr lang="en-US" sz="2000" dirty="0" err="1">
                <a:solidFill>
                  <a:schemeClr val="bg1"/>
                </a:solidFill>
              </a:rPr>
              <a:t>sonu</a:t>
            </a:r>
            <a:r>
              <a:rPr lang="en-US" sz="2000" dirty="0">
                <a:solidFill>
                  <a:schemeClr val="bg1"/>
                </a:solidFill>
              </a:rPr>
              <a:t> </a:t>
            </a:r>
            <a:r>
              <a:rPr lang="en-US" sz="2000" dirty="0" err="1">
                <a:solidFill>
                  <a:schemeClr val="bg1"/>
                </a:solidFill>
              </a:rPr>
              <a:t>ticari</a:t>
            </a:r>
            <a:r>
              <a:rPr lang="en-US" sz="2000" dirty="0">
                <a:solidFill>
                  <a:schemeClr val="bg1"/>
                </a:solidFill>
              </a:rPr>
              <a:t> </a:t>
            </a:r>
            <a:r>
              <a:rPr lang="en-US" sz="2000" dirty="0" err="1">
                <a:solidFill>
                  <a:schemeClr val="bg1"/>
                </a:solidFill>
              </a:rPr>
              <a:t>önem</a:t>
            </a:r>
            <a:r>
              <a:rPr lang="en-US" sz="2000" dirty="0">
                <a:solidFill>
                  <a:schemeClr val="bg1"/>
                </a:solidFill>
              </a:rPr>
              <a:t> </a:t>
            </a:r>
            <a:r>
              <a:rPr lang="en-US" sz="2000" dirty="0" err="1">
                <a:solidFill>
                  <a:schemeClr val="bg1"/>
                </a:solidFill>
              </a:rPr>
              <a:t>kazanmıştır</a:t>
            </a:r>
            <a:r>
              <a:rPr lang="en-US" sz="2000" dirty="0">
                <a:solidFill>
                  <a:schemeClr val="bg1"/>
                </a:solidFill>
              </a:rPr>
              <a:t>. Bu life </a:t>
            </a:r>
            <a:r>
              <a:rPr lang="en-US" sz="2000" dirty="0" err="1">
                <a:solidFill>
                  <a:schemeClr val="bg1"/>
                </a:solidFill>
              </a:rPr>
              <a:t>İngiltere’de</a:t>
            </a:r>
            <a:r>
              <a:rPr lang="en-US" sz="2000" dirty="0">
                <a:solidFill>
                  <a:schemeClr val="bg1"/>
                </a:solidFill>
              </a:rPr>
              <a:t> </a:t>
            </a:r>
            <a:r>
              <a:rPr lang="en-US" sz="2000" dirty="0" err="1">
                <a:solidFill>
                  <a:schemeClr val="bg1"/>
                </a:solidFill>
              </a:rPr>
              <a:t>Terylene</a:t>
            </a:r>
            <a:r>
              <a:rPr lang="en-US" sz="2000" dirty="0">
                <a:solidFill>
                  <a:schemeClr val="bg1"/>
                </a:solidFill>
              </a:rPr>
              <a:t>, </a:t>
            </a:r>
            <a:r>
              <a:rPr lang="en-US" sz="2000" dirty="0" err="1">
                <a:solidFill>
                  <a:schemeClr val="bg1"/>
                </a:solidFill>
              </a:rPr>
              <a:t>Amerika’da</a:t>
            </a:r>
            <a:r>
              <a:rPr lang="en-US" sz="2000" dirty="0">
                <a:solidFill>
                  <a:schemeClr val="bg1"/>
                </a:solidFill>
              </a:rPr>
              <a:t> Dacron </a:t>
            </a:r>
            <a:r>
              <a:rPr lang="en-US" sz="2000" dirty="0" err="1">
                <a:solidFill>
                  <a:schemeClr val="bg1"/>
                </a:solidFill>
              </a:rPr>
              <a:t>adı</a:t>
            </a:r>
            <a:r>
              <a:rPr lang="en-US" sz="2000" dirty="0">
                <a:solidFill>
                  <a:schemeClr val="bg1"/>
                </a:solidFill>
              </a:rPr>
              <a:t> </a:t>
            </a:r>
            <a:r>
              <a:rPr lang="en-US" sz="2000" dirty="0" err="1">
                <a:solidFill>
                  <a:schemeClr val="bg1"/>
                </a:solidFill>
              </a:rPr>
              <a:t>verilmiştir</a:t>
            </a:r>
            <a:r>
              <a:rPr lang="en-US" sz="2000" dirty="0">
                <a:solidFill>
                  <a:schemeClr val="bg1"/>
                </a:solidFill>
              </a:rPr>
              <a:t>. </a:t>
            </a:r>
            <a:r>
              <a:rPr lang="en-US" sz="2000" dirty="0" err="1">
                <a:solidFill>
                  <a:schemeClr val="bg1"/>
                </a:solidFill>
              </a:rPr>
              <a:t>Bugün</a:t>
            </a:r>
            <a:r>
              <a:rPr lang="en-US" sz="2000" dirty="0">
                <a:solidFill>
                  <a:schemeClr val="bg1"/>
                </a:solidFill>
              </a:rPr>
              <a:t> </a:t>
            </a:r>
            <a:r>
              <a:rPr lang="en-US" sz="2000" dirty="0" err="1">
                <a:solidFill>
                  <a:schemeClr val="bg1"/>
                </a:solidFill>
              </a:rPr>
              <a:t>poliester</a:t>
            </a:r>
            <a:r>
              <a:rPr lang="en-US" sz="2000" dirty="0">
                <a:solidFill>
                  <a:schemeClr val="bg1"/>
                </a:solidFill>
              </a:rPr>
              <a:t> </a:t>
            </a:r>
            <a:r>
              <a:rPr lang="en-US" sz="2000" dirty="0" err="1">
                <a:solidFill>
                  <a:schemeClr val="bg1"/>
                </a:solidFill>
              </a:rPr>
              <a:t>lifleri</a:t>
            </a:r>
            <a:r>
              <a:rPr lang="en-US" sz="2000" dirty="0">
                <a:solidFill>
                  <a:schemeClr val="bg1"/>
                </a:solidFill>
              </a:rPr>
              <a:t> </a:t>
            </a:r>
            <a:r>
              <a:rPr lang="en-US" sz="2000" dirty="0" err="1">
                <a:solidFill>
                  <a:schemeClr val="bg1"/>
                </a:solidFill>
              </a:rPr>
              <a:t>olarak</a:t>
            </a:r>
            <a:r>
              <a:rPr lang="en-US" sz="2000" dirty="0">
                <a:solidFill>
                  <a:schemeClr val="bg1"/>
                </a:solidFill>
              </a:rPr>
              <a:t> </a:t>
            </a:r>
            <a:r>
              <a:rPr lang="en-US" sz="2000" dirty="0" err="1">
                <a:solidFill>
                  <a:schemeClr val="bg1"/>
                </a:solidFill>
              </a:rPr>
              <a:t>bilinmektedirler</a:t>
            </a:r>
            <a:r>
              <a:rPr lang="en-US" sz="2000" dirty="0">
                <a:solidFill>
                  <a:schemeClr val="bg1"/>
                </a:solidFill>
              </a:rPr>
              <a:t>.</a:t>
            </a:r>
          </a:p>
          <a:p>
            <a:endParaRPr lang="en-US" sz="2000" dirty="0">
              <a:solidFill>
                <a:schemeClr val="bg1"/>
              </a:solidFill>
            </a:endParaRPr>
          </a:p>
        </p:txBody>
      </p:sp>
    </p:spTree>
    <p:extLst>
      <p:ext uri="{BB962C8B-B14F-4D97-AF65-F5344CB8AC3E}">
        <p14:creationId xmlns:p14="http://schemas.microsoft.com/office/powerpoint/2010/main" val="3259602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CA5CA3-1B7E-4716-876B-77D29E6628C6}"/>
              </a:ext>
            </a:extLst>
          </p:cNvPr>
          <p:cNvSpPr>
            <a:spLocks noGrp="1"/>
          </p:cNvSpPr>
          <p:nvPr>
            <p:ph type="title"/>
          </p:nvPr>
        </p:nvSpPr>
        <p:spPr>
          <a:xfrm>
            <a:off x="838200" y="1129284"/>
            <a:ext cx="4114800" cy="4599432"/>
          </a:xfrm>
        </p:spPr>
        <p:txBody>
          <a:bodyPr anchor="ctr">
            <a:normAutofit/>
          </a:bodyPr>
          <a:lstStyle/>
          <a:p>
            <a:r>
              <a:rPr lang="en-US" sz="4800">
                <a:solidFill>
                  <a:schemeClr val="bg1"/>
                </a:solidFill>
              </a:rPr>
              <a:t>2.3	Polivinil Türevleri</a:t>
            </a:r>
            <a:br>
              <a:rPr lang="en-US" sz="4800">
                <a:solidFill>
                  <a:schemeClr val="bg1"/>
                </a:solidFill>
              </a:rPr>
            </a:br>
            <a:endParaRPr lang="en-US" sz="4800">
              <a:solidFill>
                <a:schemeClr val="bg1"/>
              </a:solidFill>
            </a:endParaRPr>
          </a:p>
        </p:txBody>
      </p:sp>
      <p:sp>
        <p:nvSpPr>
          <p:cNvPr id="3" name="Content Placeholder 2">
            <a:extLst>
              <a:ext uri="{FF2B5EF4-FFF2-40B4-BE49-F238E27FC236}">
                <a16:creationId xmlns:a16="http://schemas.microsoft.com/office/drawing/2014/main" id="{46A04782-348E-4037-9F22-2181A0C415BD}"/>
              </a:ext>
            </a:extLst>
          </p:cNvPr>
          <p:cNvSpPr>
            <a:spLocks noGrp="1"/>
          </p:cNvSpPr>
          <p:nvPr>
            <p:ph idx="1"/>
          </p:nvPr>
        </p:nvSpPr>
        <p:spPr>
          <a:xfrm>
            <a:off x="5936104" y="1131482"/>
            <a:ext cx="5417695" cy="4595037"/>
          </a:xfrm>
        </p:spPr>
        <p:txBody>
          <a:bodyPr anchor="ctr">
            <a:normAutofit/>
          </a:bodyPr>
          <a:lstStyle/>
          <a:p>
            <a:r>
              <a:rPr lang="en-US" sz="2000">
                <a:solidFill>
                  <a:schemeClr val="bg1"/>
                </a:solidFill>
              </a:rPr>
              <a:t>Moleküller arası çift bağ içeren bazı moleküllerin polimerizasyon işleminde çift bağlar bozulur ve uzun molekül zincirleri oluşur. Vinil grubu içeren bazı bileşikler bu şekilde lif yapımına elverişli polivinil polimerler haline dönüşürler. İlk önce 1913 yılında Almanya da böyle bir lif yapılmış olmasına rağmen 1934 yılında önem kazanmıştır.</a:t>
            </a:r>
          </a:p>
          <a:p>
            <a:r>
              <a:rPr lang="en-US" sz="2000">
                <a:solidFill>
                  <a:schemeClr val="bg1"/>
                </a:solidFill>
              </a:rPr>
              <a:t>Poliakrilonitril esasına dayalı bu lif ikinci dünya savaşında sadece orduda kullanılmıştır. 1950 den sonra Amerika da Orlon adıyla piyasaya sürülmüştür. </a:t>
            </a:r>
          </a:p>
          <a:p>
            <a:r>
              <a:rPr lang="en-US" sz="2000">
                <a:solidFill>
                  <a:schemeClr val="bg1"/>
                </a:solidFill>
              </a:rPr>
              <a:t>Bugünün polivinil lifleri bileşiklerindeki poliakrilonitril oranına göre akrilik veya modakrilik diye tanımlanmaktadırlar. </a:t>
            </a:r>
          </a:p>
          <a:p>
            <a:endParaRPr lang="en-US" sz="2000">
              <a:solidFill>
                <a:schemeClr val="bg1"/>
              </a:solidFill>
            </a:endParaRPr>
          </a:p>
        </p:txBody>
      </p:sp>
    </p:spTree>
    <p:extLst>
      <p:ext uri="{BB962C8B-B14F-4D97-AF65-F5344CB8AC3E}">
        <p14:creationId xmlns:p14="http://schemas.microsoft.com/office/powerpoint/2010/main" val="12445178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B892CC6-A27F-4AE1-968E-4BCD156327F7}"/>
              </a:ext>
            </a:extLst>
          </p:cNvPr>
          <p:cNvSpPr>
            <a:spLocks noGrp="1"/>
          </p:cNvSpPr>
          <p:nvPr>
            <p:ph type="title"/>
          </p:nvPr>
        </p:nvSpPr>
        <p:spPr>
          <a:xfrm>
            <a:off x="838200" y="1129284"/>
            <a:ext cx="4114800" cy="4599432"/>
          </a:xfrm>
        </p:spPr>
        <p:txBody>
          <a:bodyPr anchor="ctr">
            <a:normAutofit/>
          </a:bodyPr>
          <a:lstStyle/>
          <a:p>
            <a:r>
              <a:rPr lang="en-US" sz="4800">
                <a:solidFill>
                  <a:schemeClr val="bg1"/>
                </a:solidFill>
              </a:rPr>
              <a:t>2.4	Poliolefin Lifleri </a:t>
            </a:r>
            <a:br>
              <a:rPr lang="en-US" sz="4800">
                <a:solidFill>
                  <a:schemeClr val="bg1"/>
                </a:solidFill>
              </a:rPr>
            </a:br>
            <a:endParaRPr lang="en-US" sz="4800">
              <a:solidFill>
                <a:schemeClr val="bg1"/>
              </a:solidFill>
            </a:endParaRPr>
          </a:p>
        </p:txBody>
      </p:sp>
      <p:sp>
        <p:nvSpPr>
          <p:cNvPr id="3" name="Content Placeholder 2">
            <a:extLst>
              <a:ext uri="{FF2B5EF4-FFF2-40B4-BE49-F238E27FC236}">
                <a16:creationId xmlns:a16="http://schemas.microsoft.com/office/drawing/2014/main" id="{526EA19E-CC3B-4464-B0AF-544077BD32E0}"/>
              </a:ext>
            </a:extLst>
          </p:cNvPr>
          <p:cNvSpPr>
            <a:spLocks noGrp="1"/>
          </p:cNvSpPr>
          <p:nvPr>
            <p:ph idx="1"/>
          </p:nvPr>
        </p:nvSpPr>
        <p:spPr>
          <a:xfrm>
            <a:off x="5936104" y="1131482"/>
            <a:ext cx="5417695" cy="4595037"/>
          </a:xfrm>
        </p:spPr>
        <p:txBody>
          <a:bodyPr anchor="ctr">
            <a:normAutofit/>
          </a:bodyPr>
          <a:lstStyle/>
          <a:p>
            <a:pPr marL="0" indent="0">
              <a:buNone/>
            </a:pPr>
            <a:r>
              <a:rPr lang="en-US" sz="1700" dirty="0" err="1">
                <a:solidFill>
                  <a:schemeClr val="bg1"/>
                </a:solidFill>
              </a:rPr>
              <a:t>Dünyada</a:t>
            </a:r>
            <a:r>
              <a:rPr lang="en-US" sz="1700" dirty="0">
                <a:solidFill>
                  <a:schemeClr val="bg1"/>
                </a:solidFill>
              </a:rPr>
              <a:t> petrol </a:t>
            </a:r>
            <a:r>
              <a:rPr lang="en-US" sz="1700" dirty="0" err="1">
                <a:solidFill>
                  <a:schemeClr val="bg1"/>
                </a:solidFill>
              </a:rPr>
              <a:t>tüketiminin</a:t>
            </a:r>
            <a:r>
              <a:rPr lang="en-US" sz="1700" dirty="0">
                <a:solidFill>
                  <a:schemeClr val="bg1"/>
                </a:solidFill>
              </a:rPr>
              <a:t> </a:t>
            </a:r>
            <a:r>
              <a:rPr lang="en-US" sz="1700" dirty="0" err="1">
                <a:solidFill>
                  <a:schemeClr val="bg1"/>
                </a:solidFill>
              </a:rPr>
              <a:t>gittikçe</a:t>
            </a:r>
            <a:r>
              <a:rPr lang="en-US" sz="1700" dirty="0">
                <a:solidFill>
                  <a:schemeClr val="bg1"/>
                </a:solidFill>
              </a:rPr>
              <a:t> </a:t>
            </a:r>
            <a:r>
              <a:rPr lang="en-US" sz="1700" dirty="0" err="1">
                <a:solidFill>
                  <a:schemeClr val="bg1"/>
                </a:solidFill>
              </a:rPr>
              <a:t>artması</a:t>
            </a:r>
            <a:r>
              <a:rPr lang="en-US" sz="1700" dirty="0">
                <a:solidFill>
                  <a:schemeClr val="bg1"/>
                </a:solidFill>
              </a:rPr>
              <a:t> </a:t>
            </a:r>
            <a:r>
              <a:rPr lang="en-US" sz="1700" dirty="0" err="1">
                <a:solidFill>
                  <a:schemeClr val="bg1"/>
                </a:solidFill>
              </a:rPr>
              <a:t>bu</a:t>
            </a:r>
            <a:r>
              <a:rPr lang="en-US" sz="1700" dirty="0">
                <a:solidFill>
                  <a:schemeClr val="bg1"/>
                </a:solidFill>
              </a:rPr>
              <a:t> </a:t>
            </a:r>
            <a:r>
              <a:rPr lang="en-US" sz="1700" dirty="0" err="1">
                <a:solidFill>
                  <a:schemeClr val="bg1"/>
                </a:solidFill>
              </a:rPr>
              <a:t>iki</a:t>
            </a:r>
            <a:r>
              <a:rPr lang="en-US" sz="1700" dirty="0">
                <a:solidFill>
                  <a:schemeClr val="bg1"/>
                </a:solidFill>
              </a:rPr>
              <a:t> </a:t>
            </a:r>
            <a:r>
              <a:rPr lang="en-US" sz="1700" dirty="0" err="1">
                <a:solidFill>
                  <a:schemeClr val="bg1"/>
                </a:solidFill>
              </a:rPr>
              <a:t>maddenin</a:t>
            </a:r>
            <a:r>
              <a:rPr lang="en-US" sz="1700" dirty="0">
                <a:solidFill>
                  <a:schemeClr val="bg1"/>
                </a:solidFill>
              </a:rPr>
              <a:t> </a:t>
            </a:r>
            <a:r>
              <a:rPr lang="en-US" sz="1700" dirty="0" err="1">
                <a:solidFill>
                  <a:schemeClr val="bg1"/>
                </a:solidFill>
              </a:rPr>
              <a:t>daha</a:t>
            </a:r>
            <a:r>
              <a:rPr lang="en-US" sz="1700" dirty="0">
                <a:solidFill>
                  <a:schemeClr val="bg1"/>
                </a:solidFill>
              </a:rPr>
              <a:t> </a:t>
            </a:r>
            <a:r>
              <a:rPr lang="en-US" sz="1700" dirty="0" err="1">
                <a:solidFill>
                  <a:schemeClr val="bg1"/>
                </a:solidFill>
              </a:rPr>
              <a:t>çok</a:t>
            </a:r>
            <a:r>
              <a:rPr lang="en-US" sz="1700" dirty="0">
                <a:solidFill>
                  <a:schemeClr val="bg1"/>
                </a:solidFill>
              </a:rPr>
              <a:t> </a:t>
            </a:r>
            <a:r>
              <a:rPr lang="en-US" sz="1700" dirty="0" err="1">
                <a:solidFill>
                  <a:schemeClr val="bg1"/>
                </a:solidFill>
              </a:rPr>
              <a:t>önem</a:t>
            </a:r>
            <a:r>
              <a:rPr lang="en-US" sz="1700" dirty="0">
                <a:solidFill>
                  <a:schemeClr val="bg1"/>
                </a:solidFill>
              </a:rPr>
              <a:t> </a:t>
            </a:r>
            <a:r>
              <a:rPr lang="en-US" sz="1700" dirty="0" err="1">
                <a:solidFill>
                  <a:schemeClr val="bg1"/>
                </a:solidFill>
              </a:rPr>
              <a:t>kazanmasına</a:t>
            </a:r>
            <a:r>
              <a:rPr lang="en-US" sz="1700" dirty="0">
                <a:solidFill>
                  <a:schemeClr val="bg1"/>
                </a:solidFill>
              </a:rPr>
              <a:t> </a:t>
            </a:r>
            <a:r>
              <a:rPr lang="en-US" sz="1700" dirty="0" err="1">
                <a:solidFill>
                  <a:schemeClr val="bg1"/>
                </a:solidFill>
              </a:rPr>
              <a:t>neden</a:t>
            </a:r>
            <a:r>
              <a:rPr lang="en-US" sz="1700" dirty="0">
                <a:solidFill>
                  <a:schemeClr val="bg1"/>
                </a:solidFill>
              </a:rPr>
              <a:t> </a:t>
            </a:r>
            <a:r>
              <a:rPr lang="en-US" sz="1700" dirty="0" err="1">
                <a:solidFill>
                  <a:schemeClr val="bg1"/>
                </a:solidFill>
              </a:rPr>
              <a:t>olmuştur</a:t>
            </a:r>
            <a:r>
              <a:rPr lang="en-US" sz="1700" dirty="0">
                <a:solidFill>
                  <a:schemeClr val="bg1"/>
                </a:solidFill>
              </a:rPr>
              <a:t>. İlk </a:t>
            </a:r>
            <a:r>
              <a:rPr lang="en-US" sz="1700" dirty="0" err="1">
                <a:solidFill>
                  <a:schemeClr val="bg1"/>
                </a:solidFill>
              </a:rPr>
              <a:t>olarak</a:t>
            </a:r>
            <a:r>
              <a:rPr lang="en-US" sz="1700" dirty="0">
                <a:solidFill>
                  <a:schemeClr val="bg1"/>
                </a:solidFill>
              </a:rPr>
              <a:t> 1930 </a:t>
            </a:r>
            <a:r>
              <a:rPr lang="en-US" sz="1700" dirty="0" err="1">
                <a:solidFill>
                  <a:schemeClr val="bg1"/>
                </a:solidFill>
              </a:rPr>
              <a:t>yıllarında</a:t>
            </a:r>
            <a:r>
              <a:rPr lang="en-US" sz="1700" dirty="0">
                <a:solidFill>
                  <a:schemeClr val="bg1"/>
                </a:solidFill>
              </a:rPr>
              <a:t> </a:t>
            </a:r>
            <a:r>
              <a:rPr lang="en-US" sz="1700" dirty="0" err="1">
                <a:solidFill>
                  <a:schemeClr val="bg1"/>
                </a:solidFill>
              </a:rPr>
              <a:t>polietilen</a:t>
            </a:r>
            <a:r>
              <a:rPr lang="en-US" sz="1700" dirty="0">
                <a:solidFill>
                  <a:schemeClr val="bg1"/>
                </a:solidFill>
              </a:rPr>
              <a:t> </a:t>
            </a:r>
            <a:r>
              <a:rPr lang="en-US" sz="1700" dirty="0" err="1">
                <a:solidFill>
                  <a:schemeClr val="bg1"/>
                </a:solidFill>
              </a:rPr>
              <a:t>plastik</a:t>
            </a:r>
            <a:r>
              <a:rPr lang="en-US" sz="1700" dirty="0">
                <a:solidFill>
                  <a:schemeClr val="bg1"/>
                </a:solidFill>
              </a:rPr>
              <a:t> </a:t>
            </a:r>
            <a:r>
              <a:rPr lang="en-US" sz="1700" dirty="0" err="1">
                <a:solidFill>
                  <a:schemeClr val="bg1"/>
                </a:solidFill>
              </a:rPr>
              <a:t>maddesi</a:t>
            </a:r>
            <a:r>
              <a:rPr lang="en-US" sz="1700" dirty="0">
                <a:solidFill>
                  <a:schemeClr val="bg1"/>
                </a:solidFill>
              </a:rPr>
              <a:t> </a:t>
            </a:r>
            <a:r>
              <a:rPr lang="en-US" sz="1700" dirty="0" err="1">
                <a:solidFill>
                  <a:schemeClr val="bg1"/>
                </a:solidFill>
              </a:rPr>
              <a:t>elde</a:t>
            </a:r>
            <a:r>
              <a:rPr lang="en-US" sz="1700" dirty="0">
                <a:solidFill>
                  <a:schemeClr val="bg1"/>
                </a:solidFill>
              </a:rPr>
              <a:t> </a:t>
            </a:r>
            <a:r>
              <a:rPr lang="en-US" sz="1700" dirty="0" err="1">
                <a:solidFill>
                  <a:schemeClr val="bg1"/>
                </a:solidFill>
              </a:rPr>
              <a:t>edilmiştir</a:t>
            </a:r>
            <a:r>
              <a:rPr lang="en-US" sz="1700" dirty="0">
                <a:solidFill>
                  <a:schemeClr val="bg1"/>
                </a:solidFill>
              </a:rPr>
              <a:t>. </a:t>
            </a:r>
            <a:r>
              <a:rPr lang="en-US" sz="1700" dirty="0" err="1">
                <a:solidFill>
                  <a:schemeClr val="bg1"/>
                </a:solidFill>
              </a:rPr>
              <a:t>İkinci</a:t>
            </a:r>
            <a:r>
              <a:rPr lang="en-US" sz="1700" dirty="0">
                <a:solidFill>
                  <a:schemeClr val="bg1"/>
                </a:solidFill>
              </a:rPr>
              <a:t> </a:t>
            </a:r>
            <a:r>
              <a:rPr lang="en-US" sz="1700" dirty="0" err="1">
                <a:solidFill>
                  <a:schemeClr val="bg1"/>
                </a:solidFill>
              </a:rPr>
              <a:t>dünya</a:t>
            </a:r>
            <a:r>
              <a:rPr lang="en-US" sz="1700" dirty="0">
                <a:solidFill>
                  <a:schemeClr val="bg1"/>
                </a:solidFill>
              </a:rPr>
              <a:t> </a:t>
            </a:r>
            <a:r>
              <a:rPr lang="en-US" sz="1700" dirty="0" err="1">
                <a:solidFill>
                  <a:schemeClr val="bg1"/>
                </a:solidFill>
              </a:rPr>
              <a:t>savaşı</a:t>
            </a:r>
            <a:r>
              <a:rPr lang="en-US" sz="1700" dirty="0">
                <a:solidFill>
                  <a:schemeClr val="bg1"/>
                </a:solidFill>
              </a:rPr>
              <a:t> </a:t>
            </a:r>
            <a:r>
              <a:rPr lang="en-US" sz="1700" dirty="0" err="1">
                <a:solidFill>
                  <a:schemeClr val="bg1"/>
                </a:solidFill>
              </a:rPr>
              <a:t>sırasında</a:t>
            </a:r>
            <a:r>
              <a:rPr lang="en-US" sz="1700" dirty="0">
                <a:solidFill>
                  <a:schemeClr val="bg1"/>
                </a:solidFill>
              </a:rPr>
              <a:t> </a:t>
            </a:r>
            <a:r>
              <a:rPr lang="en-US" sz="1700" dirty="0" err="1">
                <a:solidFill>
                  <a:schemeClr val="bg1"/>
                </a:solidFill>
              </a:rPr>
              <a:t>bu</a:t>
            </a:r>
            <a:r>
              <a:rPr lang="en-US" sz="1700" dirty="0">
                <a:solidFill>
                  <a:schemeClr val="bg1"/>
                </a:solidFill>
              </a:rPr>
              <a:t> </a:t>
            </a:r>
            <a:r>
              <a:rPr lang="en-US" sz="1700" dirty="0" err="1">
                <a:solidFill>
                  <a:schemeClr val="bg1"/>
                </a:solidFill>
              </a:rPr>
              <a:t>plastik</a:t>
            </a:r>
            <a:r>
              <a:rPr lang="en-US" sz="1700" dirty="0">
                <a:solidFill>
                  <a:schemeClr val="bg1"/>
                </a:solidFill>
              </a:rPr>
              <a:t> </a:t>
            </a:r>
            <a:r>
              <a:rPr lang="en-US" sz="1700" dirty="0" err="1">
                <a:solidFill>
                  <a:schemeClr val="bg1"/>
                </a:solidFill>
              </a:rPr>
              <a:t>maddeden</a:t>
            </a:r>
            <a:r>
              <a:rPr lang="en-US" sz="1700" dirty="0">
                <a:solidFill>
                  <a:schemeClr val="bg1"/>
                </a:solidFill>
              </a:rPr>
              <a:t> </a:t>
            </a:r>
            <a:r>
              <a:rPr lang="en-US" sz="1700" dirty="0" err="1">
                <a:solidFill>
                  <a:schemeClr val="bg1"/>
                </a:solidFill>
              </a:rPr>
              <a:t>faydalanılmıştır</a:t>
            </a:r>
            <a:r>
              <a:rPr lang="en-US" sz="1700" dirty="0">
                <a:solidFill>
                  <a:schemeClr val="bg1"/>
                </a:solidFill>
              </a:rPr>
              <a:t>. </a:t>
            </a:r>
            <a:r>
              <a:rPr lang="en-US" sz="1700" dirty="0" err="1">
                <a:solidFill>
                  <a:schemeClr val="bg1"/>
                </a:solidFill>
              </a:rPr>
              <a:t>Fakat</a:t>
            </a:r>
            <a:r>
              <a:rPr lang="en-US" sz="1700" dirty="0">
                <a:solidFill>
                  <a:schemeClr val="bg1"/>
                </a:solidFill>
              </a:rPr>
              <a:t> </a:t>
            </a:r>
            <a:r>
              <a:rPr lang="en-US" sz="1700" dirty="0" err="1">
                <a:solidFill>
                  <a:schemeClr val="bg1"/>
                </a:solidFill>
              </a:rPr>
              <a:t>bunların</a:t>
            </a:r>
            <a:r>
              <a:rPr lang="en-US" sz="1700" dirty="0">
                <a:solidFill>
                  <a:schemeClr val="bg1"/>
                </a:solidFill>
              </a:rPr>
              <a:t> </a:t>
            </a:r>
            <a:r>
              <a:rPr lang="en-US" sz="1700" dirty="0" err="1">
                <a:solidFill>
                  <a:schemeClr val="bg1"/>
                </a:solidFill>
              </a:rPr>
              <a:t>tekstilde</a:t>
            </a:r>
            <a:r>
              <a:rPr lang="en-US" sz="1700" dirty="0">
                <a:solidFill>
                  <a:schemeClr val="bg1"/>
                </a:solidFill>
              </a:rPr>
              <a:t> </a:t>
            </a:r>
            <a:r>
              <a:rPr lang="en-US" sz="1700" dirty="0" err="1">
                <a:solidFill>
                  <a:schemeClr val="bg1"/>
                </a:solidFill>
              </a:rPr>
              <a:t>kullanılabilmesi</a:t>
            </a:r>
            <a:r>
              <a:rPr lang="en-US" sz="1700" dirty="0">
                <a:solidFill>
                  <a:schemeClr val="bg1"/>
                </a:solidFill>
              </a:rPr>
              <a:t> </a:t>
            </a:r>
            <a:r>
              <a:rPr lang="en-US" sz="1700" dirty="0" err="1">
                <a:solidFill>
                  <a:schemeClr val="bg1"/>
                </a:solidFill>
              </a:rPr>
              <a:t>ancak</a:t>
            </a:r>
            <a:r>
              <a:rPr lang="en-US" sz="1700" dirty="0">
                <a:solidFill>
                  <a:schemeClr val="bg1"/>
                </a:solidFill>
              </a:rPr>
              <a:t> </a:t>
            </a:r>
            <a:r>
              <a:rPr lang="en-US" sz="1700" dirty="0" err="1">
                <a:solidFill>
                  <a:schemeClr val="bg1"/>
                </a:solidFill>
              </a:rPr>
              <a:t>mültifilament</a:t>
            </a:r>
            <a:r>
              <a:rPr lang="en-US" sz="1700" dirty="0">
                <a:solidFill>
                  <a:schemeClr val="bg1"/>
                </a:solidFill>
              </a:rPr>
              <a:t> </a:t>
            </a:r>
            <a:r>
              <a:rPr lang="en-US" sz="1700" dirty="0" err="1">
                <a:solidFill>
                  <a:schemeClr val="bg1"/>
                </a:solidFill>
              </a:rPr>
              <a:t>ve</a:t>
            </a:r>
            <a:r>
              <a:rPr lang="en-US" sz="1700" dirty="0">
                <a:solidFill>
                  <a:schemeClr val="bg1"/>
                </a:solidFill>
              </a:rPr>
              <a:t> </a:t>
            </a:r>
            <a:r>
              <a:rPr lang="en-US" sz="1700" dirty="0" err="1">
                <a:solidFill>
                  <a:schemeClr val="bg1"/>
                </a:solidFill>
              </a:rPr>
              <a:t>stapel</a:t>
            </a:r>
            <a:r>
              <a:rPr lang="en-US" sz="1700" dirty="0">
                <a:solidFill>
                  <a:schemeClr val="bg1"/>
                </a:solidFill>
              </a:rPr>
              <a:t> </a:t>
            </a:r>
            <a:r>
              <a:rPr lang="en-US" sz="1700" dirty="0" err="1">
                <a:solidFill>
                  <a:schemeClr val="bg1"/>
                </a:solidFill>
              </a:rPr>
              <a:t>lif</a:t>
            </a:r>
            <a:r>
              <a:rPr lang="en-US" sz="1700" dirty="0">
                <a:solidFill>
                  <a:schemeClr val="bg1"/>
                </a:solidFill>
              </a:rPr>
              <a:t> </a:t>
            </a:r>
            <a:r>
              <a:rPr lang="en-US" sz="1700" dirty="0" err="1">
                <a:solidFill>
                  <a:schemeClr val="bg1"/>
                </a:solidFill>
              </a:rPr>
              <a:t>haline</a:t>
            </a:r>
            <a:r>
              <a:rPr lang="en-US" sz="1700" dirty="0">
                <a:solidFill>
                  <a:schemeClr val="bg1"/>
                </a:solidFill>
              </a:rPr>
              <a:t> </a:t>
            </a:r>
            <a:r>
              <a:rPr lang="en-US" sz="1700" dirty="0" err="1">
                <a:solidFill>
                  <a:schemeClr val="bg1"/>
                </a:solidFill>
              </a:rPr>
              <a:t>sokulduktan</a:t>
            </a:r>
            <a:r>
              <a:rPr lang="en-US" sz="1700" dirty="0">
                <a:solidFill>
                  <a:schemeClr val="bg1"/>
                </a:solidFill>
              </a:rPr>
              <a:t> </a:t>
            </a:r>
            <a:r>
              <a:rPr lang="en-US" sz="1700" dirty="0" err="1">
                <a:solidFill>
                  <a:schemeClr val="bg1"/>
                </a:solidFill>
              </a:rPr>
              <a:t>sonra</a:t>
            </a:r>
            <a:r>
              <a:rPr lang="en-US" sz="1700" dirty="0">
                <a:solidFill>
                  <a:schemeClr val="bg1"/>
                </a:solidFill>
              </a:rPr>
              <a:t> </a:t>
            </a:r>
            <a:r>
              <a:rPr lang="en-US" sz="1700" dirty="0" err="1">
                <a:solidFill>
                  <a:schemeClr val="bg1"/>
                </a:solidFill>
              </a:rPr>
              <a:t>mümkün</a:t>
            </a:r>
            <a:r>
              <a:rPr lang="en-US" sz="1700" dirty="0">
                <a:solidFill>
                  <a:schemeClr val="bg1"/>
                </a:solidFill>
              </a:rPr>
              <a:t> </a:t>
            </a:r>
            <a:r>
              <a:rPr lang="en-US" sz="1700" dirty="0" err="1">
                <a:solidFill>
                  <a:schemeClr val="bg1"/>
                </a:solidFill>
              </a:rPr>
              <a:t>olmuştur</a:t>
            </a:r>
            <a:r>
              <a:rPr lang="en-US" sz="1700" dirty="0">
                <a:solidFill>
                  <a:schemeClr val="bg1"/>
                </a:solidFill>
              </a:rPr>
              <a:t>. </a:t>
            </a:r>
            <a:r>
              <a:rPr lang="en-US" sz="1700" dirty="0" err="1">
                <a:solidFill>
                  <a:schemeClr val="bg1"/>
                </a:solidFill>
              </a:rPr>
              <a:t>Önceleri</a:t>
            </a:r>
            <a:r>
              <a:rPr lang="en-US" sz="1700" dirty="0">
                <a:solidFill>
                  <a:schemeClr val="bg1"/>
                </a:solidFill>
              </a:rPr>
              <a:t> </a:t>
            </a:r>
            <a:r>
              <a:rPr lang="en-US" sz="1700" dirty="0" err="1">
                <a:solidFill>
                  <a:schemeClr val="bg1"/>
                </a:solidFill>
              </a:rPr>
              <a:t>bu</a:t>
            </a:r>
            <a:r>
              <a:rPr lang="en-US" sz="1700" dirty="0">
                <a:solidFill>
                  <a:schemeClr val="bg1"/>
                </a:solidFill>
              </a:rPr>
              <a:t> </a:t>
            </a:r>
            <a:r>
              <a:rPr lang="en-US" sz="1700" dirty="0" err="1">
                <a:solidFill>
                  <a:schemeClr val="bg1"/>
                </a:solidFill>
              </a:rPr>
              <a:t>liflerin</a:t>
            </a:r>
            <a:r>
              <a:rPr lang="en-US" sz="1700" dirty="0">
                <a:solidFill>
                  <a:schemeClr val="bg1"/>
                </a:solidFill>
              </a:rPr>
              <a:t> </a:t>
            </a:r>
            <a:r>
              <a:rPr lang="en-US" sz="1700" dirty="0" err="1">
                <a:solidFill>
                  <a:schemeClr val="bg1"/>
                </a:solidFill>
              </a:rPr>
              <a:t>erime</a:t>
            </a:r>
            <a:r>
              <a:rPr lang="en-US" sz="1700" dirty="0">
                <a:solidFill>
                  <a:schemeClr val="bg1"/>
                </a:solidFill>
              </a:rPr>
              <a:t> </a:t>
            </a:r>
            <a:r>
              <a:rPr lang="en-US" sz="1700" dirty="0" err="1">
                <a:solidFill>
                  <a:schemeClr val="bg1"/>
                </a:solidFill>
              </a:rPr>
              <a:t>derecesi</a:t>
            </a:r>
            <a:r>
              <a:rPr lang="en-US" sz="1700" dirty="0">
                <a:solidFill>
                  <a:schemeClr val="bg1"/>
                </a:solidFill>
              </a:rPr>
              <a:t> </a:t>
            </a:r>
            <a:r>
              <a:rPr lang="en-US" sz="1700" dirty="0" err="1">
                <a:solidFill>
                  <a:schemeClr val="bg1"/>
                </a:solidFill>
              </a:rPr>
              <a:t>düşüktü</a:t>
            </a:r>
            <a:r>
              <a:rPr lang="en-US" sz="1700" dirty="0">
                <a:solidFill>
                  <a:schemeClr val="bg1"/>
                </a:solidFill>
              </a:rPr>
              <a:t>. 1954 </a:t>
            </a:r>
            <a:r>
              <a:rPr lang="en-US" sz="1700" dirty="0" err="1">
                <a:solidFill>
                  <a:schemeClr val="bg1"/>
                </a:solidFill>
              </a:rPr>
              <a:t>yılında</a:t>
            </a:r>
            <a:r>
              <a:rPr lang="en-US" sz="1700" dirty="0">
                <a:solidFill>
                  <a:schemeClr val="bg1"/>
                </a:solidFill>
              </a:rPr>
              <a:t> Ziegler </a:t>
            </a:r>
            <a:r>
              <a:rPr lang="en-US" sz="1700" dirty="0" err="1">
                <a:solidFill>
                  <a:schemeClr val="bg1"/>
                </a:solidFill>
              </a:rPr>
              <a:t>metodu</a:t>
            </a:r>
            <a:r>
              <a:rPr lang="en-US" sz="1700" dirty="0">
                <a:solidFill>
                  <a:schemeClr val="bg1"/>
                </a:solidFill>
              </a:rPr>
              <a:t> </a:t>
            </a:r>
            <a:r>
              <a:rPr lang="en-US" sz="1700" dirty="0" err="1">
                <a:solidFill>
                  <a:schemeClr val="bg1"/>
                </a:solidFill>
              </a:rPr>
              <a:t>ile</a:t>
            </a:r>
            <a:r>
              <a:rPr lang="en-US" sz="1700" dirty="0">
                <a:solidFill>
                  <a:schemeClr val="bg1"/>
                </a:solidFill>
              </a:rPr>
              <a:t> </a:t>
            </a:r>
            <a:r>
              <a:rPr lang="en-US" sz="1700" dirty="0" err="1">
                <a:solidFill>
                  <a:schemeClr val="bg1"/>
                </a:solidFill>
              </a:rPr>
              <a:t>erime</a:t>
            </a:r>
            <a:r>
              <a:rPr lang="en-US" sz="1700" dirty="0">
                <a:solidFill>
                  <a:schemeClr val="bg1"/>
                </a:solidFill>
              </a:rPr>
              <a:t> </a:t>
            </a:r>
            <a:r>
              <a:rPr lang="en-US" sz="1700" dirty="0" err="1">
                <a:solidFill>
                  <a:schemeClr val="bg1"/>
                </a:solidFill>
              </a:rPr>
              <a:t>derecesi</a:t>
            </a:r>
            <a:r>
              <a:rPr lang="en-US" sz="1700" dirty="0">
                <a:solidFill>
                  <a:schemeClr val="bg1"/>
                </a:solidFill>
              </a:rPr>
              <a:t> </a:t>
            </a:r>
            <a:r>
              <a:rPr lang="en-US" sz="1700" dirty="0" err="1">
                <a:solidFill>
                  <a:schemeClr val="bg1"/>
                </a:solidFill>
              </a:rPr>
              <a:t>yüksek</a:t>
            </a:r>
            <a:r>
              <a:rPr lang="en-US" sz="1700" dirty="0">
                <a:solidFill>
                  <a:schemeClr val="bg1"/>
                </a:solidFill>
              </a:rPr>
              <a:t> </a:t>
            </a:r>
            <a:r>
              <a:rPr lang="en-US" sz="1700" dirty="0" err="1">
                <a:solidFill>
                  <a:schemeClr val="bg1"/>
                </a:solidFill>
              </a:rPr>
              <a:t>polietilen</a:t>
            </a:r>
            <a:r>
              <a:rPr lang="en-US" sz="1700" dirty="0">
                <a:solidFill>
                  <a:schemeClr val="bg1"/>
                </a:solidFill>
              </a:rPr>
              <a:t> </a:t>
            </a:r>
            <a:r>
              <a:rPr lang="en-US" sz="1700" dirty="0" err="1">
                <a:solidFill>
                  <a:schemeClr val="bg1"/>
                </a:solidFill>
              </a:rPr>
              <a:t>elde</a:t>
            </a:r>
            <a:r>
              <a:rPr lang="en-US" sz="1700" dirty="0">
                <a:solidFill>
                  <a:schemeClr val="bg1"/>
                </a:solidFill>
              </a:rPr>
              <a:t> </a:t>
            </a:r>
            <a:r>
              <a:rPr lang="en-US" sz="1700" dirty="0" err="1">
                <a:solidFill>
                  <a:schemeClr val="bg1"/>
                </a:solidFill>
              </a:rPr>
              <a:t>edilmiştir</a:t>
            </a:r>
            <a:r>
              <a:rPr lang="en-US" sz="1700" dirty="0">
                <a:solidFill>
                  <a:schemeClr val="bg1"/>
                </a:solidFill>
              </a:rPr>
              <a:t>. Sonra </a:t>
            </a:r>
            <a:r>
              <a:rPr lang="en-US" sz="1700" dirty="0" err="1">
                <a:solidFill>
                  <a:schemeClr val="bg1"/>
                </a:solidFill>
              </a:rPr>
              <a:t>bu</a:t>
            </a:r>
            <a:r>
              <a:rPr lang="en-US" sz="1700" dirty="0">
                <a:solidFill>
                  <a:schemeClr val="bg1"/>
                </a:solidFill>
              </a:rPr>
              <a:t> </a:t>
            </a:r>
            <a:r>
              <a:rPr lang="en-US" sz="1700" dirty="0" err="1">
                <a:solidFill>
                  <a:schemeClr val="bg1"/>
                </a:solidFill>
              </a:rPr>
              <a:t>lifler</a:t>
            </a:r>
            <a:r>
              <a:rPr lang="en-US" sz="1700" dirty="0">
                <a:solidFill>
                  <a:schemeClr val="bg1"/>
                </a:solidFill>
              </a:rPr>
              <a:t> </a:t>
            </a:r>
            <a:r>
              <a:rPr lang="en-US" sz="1700" dirty="0" err="1">
                <a:solidFill>
                  <a:schemeClr val="bg1"/>
                </a:solidFill>
              </a:rPr>
              <a:t>tekstil</a:t>
            </a:r>
            <a:r>
              <a:rPr lang="en-US" sz="1700" dirty="0">
                <a:solidFill>
                  <a:schemeClr val="bg1"/>
                </a:solidFill>
              </a:rPr>
              <a:t> </a:t>
            </a:r>
            <a:r>
              <a:rPr lang="en-US" sz="1700" dirty="0" err="1">
                <a:solidFill>
                  <a:schemeClr val="bg1"/>
                </a:solidFill>
              </a:rPr>
              <a:t>endüstrisinde</a:t>
            </a:r>
            <a:r>
              <a:rPr lang="en-US" sz="1700" dirty="0">
                <a:solidFill>
                  <a:schemeClr val="bg1"/>
                </a:solidFill>
              </a:rPr>
              <a:t> </a:t>
            </a:r>
            <a:r>
              <a:rPr lang="en-US" sz="1700" dirty="0" err="1">
                <a:solidFill>
                  <a:schemeClr val="bg1"/>
                </a:solidFill>
              </a:rPr>
              <a:t>önem</a:t>
            </a:r>
            <a:r>
              <a:rPr lang="en-US" sz="1700" dirty="0">
                <a:solidFill>
                  <a:schemeClr val="bg1"/>
                </a:solidFill>
              </a:rPr>
              <a:t> </a:t>
            </a:r>
            <a:r>
              <a:rPr lang="en-US" sz="1700" dirty="0" err="1">
                <a:solidFill>
                  <a:schemeClr val="bg1"/>
                </a:solidFill>
              </a:rPr>
              <a:t>kazanmıştır</a:t>
            </a:r>
            <a:r>
              <a:rPr lang="en-US" sz="1700" dirty="0">
                <a:solidFill>
                  <a:schemeClr val="bg1"/>
                </a:solidFill>
              </a:rPr>
              <a:t>. </a:t>
            </a:r>
          </a:p>
          <a:p>
            <a:endParaRPr lang="en-US" sz="1700" dirty="0">
              <a:solidFill>
                <a:schemeClr val="bg1"/>
              </a:solidFill>
            </a:endParaRPr>
          </a:p>
        </p:txBody>
      </p:sp>
    </p:spTree>
    <p:extLst>
      <p:ext uri="{BB962C8B-B14F-4D97-AF65-F5344CB8AC3E}">
        <p14:creationId xmlns:p14="http://schemas.microsoft.com/office/powerpoint/2010/main" val="977051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1" name="Rectangle 7">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9">
            <a:extLst>
              <a:ext uri="{FF2B5EF4-FFF2-40B4-BE49-F238E27FC236}">
                <a16:creationId xmlns:a16="http://schemas.microsoft.com/office/drawing/2014/main" id="{3E5445C6-DD42-4979-86FF-03730E8C6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734" y="321733"/>
            <a:ext cx="11573488" cy="6214534"/>
          </a:xfrm>
          <a:prstGeom prst="rect">
            <a:avLst/>
          </a:prstGeom>
          <a:solidFill>
            <a:schemeClr val="bg1">
              <a:lumMod val="75000"/>
              <a:lumOff val="25000"/>
            </a:schemeClr>
          </a:solidFill>
          <a:ln w="127000" cap="sq" cmpd="thinThick">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56DFC7D-ED08-48F0-83B7-106637F43036}"/>
              </a:ext>
            </a:extLst>
          </p:cNvPr>
          <p:cNvSpPr>
            <a:spLocks noGrp="1"/>
          </p:cNvSpPr>
          <p:nvPr>
            <p:ph type="ctrTitle"/>
          </p:nvPr>
        </p:nvSpPr>
        <p:spPr>
          <a:xfrm>
            <a:off x="1524000" y="1122362"/>
            <a:ext cx="9144000" cy="2840037"/>
          </a:xfrm>
        </p:spPr>
        <p:txBody>
          <a:bodyPr>
            <a:normAutofit/>
          </a:bodyPr>
          <a:lstStyle/>
          <a:p>
            <a:r>
              <a:rPr lang="en-US" sz="5800" dirty="0" err="1"/>
              <a:t>Rejenere</a:t>
            </a:r>
            <a:r>
              <a:rPr lang="en-US" sz="5800" dirty="0"/>
              <a:t> </a:t>
            </a:r>
            <a:r>
              <a:rPr lang="en-US" sz="5800" dirty="0" err="1"/>
              <a:t>ve</a:t>
            </a:r>
            <a:r>
              <a:rPr lang="en-US" sz="5800" dirty="0"/>
              <a:t> </a:t>
            </a:r>
            <a:r>
              <a:rPr lang="en-US" sz="5800" dirty="0" err="1"/>
              <a:t>Sentetik</a:t>
            </a:r>
            <a:r>
              <a:rPr lang="en-US" sz="5800" dirty="0"/>
              <a:t> Lifler</a:t>
            </a:r>
          </a:p>
        </p:txBody>
      </p:sp>
      <p:sp>
        <p:nvSpPr>
          <p:cNvPr id="3" name="Subtitle 2">
            <a:extLst>
              <a:ext uri="{FF2B5EF4-FFF2-40B4-BE49-F238E27FC236}">
                <a16:creationId xmlns:a16="http://schemas.microsoft.com/office/drawing/2014/main" id="{072B7F51-95DB-4AB4-A7AB-7073C9FCB47F}"/>
              </a:ext>
            </a:extLst>
          </p:cNvPr>
          <p:cNvSpPr>
            <a:spLocks noGrp="1"/>
          </p:cNvSpPr>
          <p:nvPr>
            <p:ph type="subTitle" idx="1"/>
          </p:nvPr>
        </p:nvSpPr>
        <p:spPr>
          <a:xfrm>
            <a:off x="1524000" y="4256436"/>
            <a:ext cx="9144000" cy="1600818"/>
          </a:xfrm>
        </p:spPr>
        <p:txBody>
          <a:bodyPr>
            <a:normAutofit/>
          </a:bodyPr>
          <a:lstStyle/>
          <a:p>
            <a:endParaRPr lang="en-US" dirty="0">
              <a:solidFill>
                <a:schemeClr val="accent1">
                  <a:lumMod val="60000"/>
                  <a:lumOff val="40000"/>
                </a:schemeClr>
              </a:solidFill>
            </a:endParaRPr>
          </a:p>
        </p:txBody>
      </p:sp>
      <p:cxnSp>
        <p:nvCxnSpPr>
          <p:cNvPr id="23" name="Straight Connector 11">
            <a:extLst>
              <a:ext uri="{FF2B5EF4-FFF2-40B4-BE49-F238E27FC236}">
                <a16:creationId xmlns:a16="http://schemas.microsoft.com/office/drawing/2014/main" id="{45000665-DFC7-417E-8FD7-516A0F15C9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4109417"/>
            <a:ext cx="2743200" cy="0"/>
          </a:xfrm>
          <a:prstGeom prst="line">
            <a:avLst/>
          </a:prstGeom>
          <a:ln w="127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8130105"/>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5CBA30-52C3-4A85-BBF3-D66A0CAAE095}"/>
              </a:ext>
            </a:extLst>
          </p:cNvPr>
          <p:cNvSpPr>
            <a:spLocks noGrp="1"/>
          </p:cNvSpPr>
          <p:nvPr>
            <p:ph type="title"/>
          </p:nvPr>
        </p:nvSpPr>
        <p:spPr>
          <a:xfrm>
            <a:off x="838200" y="1129284"/>
            <a:ext cx="4114800" cy="4599432"/>
          </a:xfrm>
        </p:spPr>
        <p:txBody>
          <a:bodyPr anchor="ctr">
            <a:normAutofit/>
          </a:bodyPr>
          <a:lstStyle/>
          <a:p>
            <a:r>
              <a:rPr lang="en-US" sz="4800">
                <a:solidFill>
                  <a:schemeClr val="bg1"/>
                </a:solidFill>
              </a:rPr>
              <a:t>2.5	Poliüretan Lifleri</a:t>
            </a:r>
            <a:br>
              <a:rPr lang="en-US" sz="4800">
                <a:solidFill>
                  <a:schemeClr val="bg1"/>
                </a:solidFill>
              </a:rPr>
            </a:br>
            <a:endParaRPr lang="en-US" sz="4800">
              <a:solidFill>
                <a:schemeClr val="bg1"/>
              </a:solidFill>
            </a:endParaRPr>
          </a:p>
        </p:txBody>
      </p:sp>
      <p:sp>
        <p:nvSpPr>
          <p:cNvPr id="3" name="Content Placeholder 2">
            <a:extLst>
              <a:ext uri="{FF2B5EF4-FFF2-40B4-BE49-F238E27FC236}">
                <a16:creationId xmlns:a16="http://schemas.microsoft.com/office/drawing/2014/main" id="{BDB0A7C4-4686-4760-BADB-6F0CB5144F2F}"/>
              </a:ext>
            </a:extLst>
          </p:cNvPr>
          <p:cNvSpPr>
            <a:spLocks noGrp="1"/>
          </p:cNvSpPr>
          <p:nvPr>
            <p:ph idx="1"/>
          </p:nvPr>
        </p:nvSpPr>
        <p:spPr>
          <a:xfrm>
            <a:off x="5936104" y="1131482"/>
            <a:ext cx="5417695" cy="4595037"/>
          </a:xfrm>
        </p:spPr>
        <p:txBody>
          <a:bodyPr anchor="ctr">
            <a:normAutofit/>
          </a:bodyPr>
          <a:lstStyle/>
          <a:p>
            <a:r>
              <a:rPr lang="en-US" sz="2400">
                <a:solidFill>
                  <a:schemeClr val="bg1"/>
                </a:solidFill>
              </a:rPr>
              <a:t>1930 ların sonlarına doğru reaksiyonlardan faydalanılarak polimerler elde edilmiştir. Poliüretan liflerine Perlon L adı verilmiştir. Sert tutumludur, rutubet emmesi azdır bu nedenle çeşitli fırça tellerinde ve filtre lifi olarak kullanılmaya elverişlidir. Günümüzde yapay ve sentetik lifler üzerinde araştırmalar devam etmektedir.</a:t>
            </a:r>
          </a:p>
          <a:p>
            <a:endParaRPr lang="en-US" sz="2400">
              <a:solidFill>
                <a:schemeClr val="bg1"/>
              </a:solidFill>
            </a:endParaRPr>
          </a:p>
          <a:p>
            <a:endParaRPr lang="en-US" sz="2400">
              <a:solidFill>
                <a:schemeClr val="bg1"/>
              </a:solidFill>
            </a:endParaRPr>
          </a:p>
        </p:txBody>
      </p:sp>
    </p:spTree>
    <p:extLst>
      <p:ext uri="{BB962C8B-B14F-4D97-AF65-F5344CB8AC3E}">
        <p14:creationId xmlns:p14="http://schemas.microsoft.com/office/powerpoint/2010/main" val="33809891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E3B0576-8A8A-4F60-A6D9-95A6F3306DAD}"/>
              </a:ext>
            </a:extLst>
          </p:cNvPr>
          <p:cNvSpPr>
            <a:spLocks noGrp="1"/>
          </p:cNvSpPr>
          <p:nvPr>
            <p:ph type="title"/>
          </p:nvPr>
        </p:nvSpPr>
        <p:spPr>
          <a:xfrm>
            <a:off x="838200" y="631825"/>
            <a:ext cx="10515600" cy="1325563"/>
          </a:xfrm>
        </p:spPr>
        <p:txBody>
          <a:bodyPr>
            <a:normAutofit/>
          </a:bodyPr>
          <a:lstStyle/>
          <a:p>
            <a:pPr algn="ctr"/>
            <a:r>
              <a:rPr lang="tr-TR"/>
              <a:t>Kaynakça </a:t>
            </a:r>
            <a:endParaRPr lang="en-US"/>
          </a:p>
        </p:txBody>
      </p:sp>
      <p:cxnSp>
        <p:nvCxnSpPr>
          <p:cNvPr id="10" name="Straight Connector 9">
            <a:extLst>
              <a:ext uri="{FF2B5EF4-FFF2-40B4-BE49-F238E27FC236}">
                <a16:creationId xmlns:a16="http://schemas.microsoft.com/office/drawing/2014/main" id="{E8E35B83-1EC3-4F87-9D54-D863463351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7636" y="1957388"/>
            <a:ext cx="10396728"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76A84D61-6E91-438A-98E0-6ED11FA6B540}"/>
              </a:ext>
            </a:extLst>
          </p:cNvPr>
          <p:cNvSpPr>
            <a:spLocks noGrp="1"/>
          </p:cNvSpPr>
          <p:nvPr>
            <p:ph idx="1"/>
          </p:nvPr>
        </p:nvSpPr>
        <p:spPr>
          <a:xfrm>
            <a:off x="838200" y="2269173"/>
            <a:ext cx="10515600" cy="3659988"/>
          </a:xfrm>
        </p:spPr>
        <p:txBody>
          <a:bodyPr>
            <a:normAutofit/>
          </a:bodyPr>
          <a:lstStyle/>
          <a:p>
            <a:r>
              <a:rPr lang="en-US" sz="2400"/>
              <a:t>Kaya,F. Yazıcıoğlu,Y. (1992). Lif Teknolojisi. Ankara.</a:t>
            </a:r>
          </a:p>
          <a:p>
            <a:endParaRPr lang="en-US" sz="2400"/>
          </a:p>
        </p:txBody>
      </p:sp>
    </p:spTree>
    <p:extLst>
      <p:ext uri="{BB962C8B-B14F-4D97-AF65-F5344CB8AC3E}">
        <p14:creationId xmlns:p14="http://schemas.microsoft.com/office/powerpoint/2010/main" val="16569099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5F411-7F94-4B77-9455-F97D66F125A2}"/>
              </a:ext>
            </a:extLst>
          </p:cNvPr>
          <p:cNvSpPr>
            <a:spLocks noGrp="1"/>
          </p:cNvSpPr>
          <p:nvPr>
            <p:ph type="title"/>
          </p:nvPr>
        </p:nvSpPr>
        <p:spPr/>
        <p:txBody>
          <a:bodyPr/>
          <a:lstStyle/>
          <a:p>
            <a:endParaRPr lang="en-US"/>
          </a:p>
        </p:txBody>
      </p:sp>
      <p:pic>
        <p:nvPicPr>
          <p:cNvPr id="5" name="Content Placeholder 4" descr="A screenshot of a cell phone&#10;&#10;Description automatically generated">
            <a:extLst>
              <a:ext uri="{FF2B5EF4-FFF2-40B4-BE49-F238E27FC236}">
                <a16:creationId xmlns:a16="http://schemas.microsoft.com/office/drawing/2014/main" id="{DCF09CC3-66F3-4D9C-8571-9D3D1D228A2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14600" y="338683"/>
            <a:ext cx="6290939" cy="6433591"/>
          </a:xfrm>
        </p:spPr>
      </p:pic>
      <p:sp>
        <p:nvSpPr>
          <p:cNvPr id="6" name="Rectangle 5">
            <a:extLst>
              <a:ext uri="{FF2B5EF4-FFF2-40B4-BE49-F238E27FC236}">
                <a16:creationId xmlns:a16="http://schemas.microsoft.com/office/drawing/2014/main" id="{7318707B-CB3E-41B5-8846-B488BF23A2E2}"/>
              </a:ext>
            </a:extLst>
          </p:cNvPr>
          <p:cNvSpPr/>
          <p:nvPr/>
        </p:nvSpPr>
        <p:spPr>
          <a:xfrm>
            <a:off x="9253214" y="6489700"/>
            <a:ext cx="2681611" cy="276999"/>
          </a:xfrm>
          <a:prstGeom prst="rect">
            <a:avLst/>
          </a:prstGeom>
        </p:spPr>
        <p:txBody>
          <a:bodyPr wrap="square">
            <a:spAutoFit/>
          </a:bodyPr>
          <a:lstStyle/>
          <a:p>
            <a:r>
              <a:rPr lang="en-US" sz="1200" dirty="0"/>
              <a:t>https://ders.im/dokuman/yapay-lifler</a:t>
            </a:r>
          </a:p>
        </p:txBody>
      </p:sp>
    </p:spTree>
    <p:extLst>
      <p:ext uri="{BB962C8B-B14F-4D97-AF65-F5344CB8AC3E}">
        <p14:creationId xmlns:p14="http://schemas.microsoft.com/office/powerpoint/2010/main" val="2543497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4E5C9F4-69F6-42F0-A3D3-3038E4FDD2AF}"/>
              </a:ext>
            </a:extLst>
          </p:cNvPr>
          <p:cNvSpPr>
            <a:spLocks noGrp="1"/>
          </p:cNvSpPr>
          <p:nvPr>
            <p:ph type="title"/>
          </p:nvPr>
        </p:nvSpPr>
        <p:spPr>
          <a:xfrm>
            <a:off x="838200" y="1129284"/>
            <a:ext cx="4114800" cy="4599432"/>
          </a:xfrm>
        </p:spPr>
        <p:txBody>
          <a:bodyPr anchor="ctr">
            <a:normAutofit/>
          </a:bodyPr>
          <a:lstStyle/>
          <a:p>
            <a:r>
              <a:rPr lang="en-US" sz="4800" dirty="0" err="1"/>
              <a:t>Sınıflandırılma</a:t>
            </a:r>
            <a:br>
              <a:rPr lang="en-US" sz="4800" dirty="0"/>
            </a:br>
            <a:endParaRPr lang="en-US" sz="4800" dirty="0"/>
          </a:p>
        </p:txBody>
      </p:sp>
      <p:sp>
        <p:nvSpPr>
          <p:cNvPr id="3" name="Content Placeholder 2">
            <a:extLst>
              <a:ext uri="{FF2B5EF4-FFF2-40B4-BE49-F238E27FC236}">
                <a16:creationId xmlns:a16="http://schemas.microsoft.com/office/drawing/2014/main" id="{B5B0DE6E-2555-46E1-B091-81C06A092C7C}"/>
              </a:ext>
            </a:extLst>
          </p:cNvPr>
          <p:cNvSpPr>
            <a:spLocks noGrp="1"/>
          </p:cNvSpPr>
          <p:nvPr>
            <p:ph idx="1"/>
          </p:nvPr>
        </p:nvSpPr>
        <p:spPr>
          <a:xfrm>
            <a:off x="5611151" y="1133679"/>
            <a:ext cx="6259285" cy="4595037"/>
          </a:xfrm>
        </p:spPr>
        <p:txBody>
          <a:bodyPr anchor="ctr">
            <a:normAutofit/>
          </a:bodyPr>
          <a:lstStyle/>
          <a:p>
            <a:endParaRPr lang="en-US" sz="2400" dirty="0"/>
          </a:p>
          <a:p>
            <a:r>
              <a:rPr lang="en-US" sz="2400" dirty="0"/>
              <a:t>1.	</a:t>
            </a:r>
            <a:r>
              <a:rPr lang="en-US" sz="2400" dirty="0" err="1"/>
              <a:t>Doğal</a:t>
            </a:r>
            <a:r>
              <a:rPr lang="en-US" sz="2400" dirty="0"/>
              <a:t> </a:t>
            </a:r>
            <a:r>
              <a:rPr lang="en-US" sz="2400" dirty="0" err="1"/>
              <a:t>Lifler</a:t>
            </a:r>
            <a:endParaRPr lang="en-US" sz="2400" dirty="0"/>
          </a:p>
          <a:p>
            <a:r>
              <a:rPr lang="en-US" sz="2400" dirty="0"/>
              <a:t>2.	</a:t>
            </a:r>
            <a:r>
              <a:rPr lang="en-US" sz="2400" dirty="0" err="1"/>
              <a:t>Yapay</a:t>
            </a:r>
            <a:r>
              <a:rPr lang="en-US" sz="2400" dirty="0"/>
              <a:t> </a:t>
            </a:r>
            <a:r>
              <a:rPr lang="en-US" sz="2400" dirty="0" err="1"/>
              <a:t>Lifler</a:t>
            </a:r>
            <a:endParaRPr lang="en-US" sz="2400" dirty="0"/>
          </a:p>
          <a:p>
            <a:endParaRPr lang="en-US" sz="2400" dirty="0"/>
          </a:p>
          <a:p>
            <a:endParaRPr lang="en-US" sz="2400" dirty="0"/>
          </a:p>
          <a:p>
            <a:pPr marL="0" indent="0">
              <a:buNone/>
            </a:pPr>
            <a:r>
              <a:rPr lang="tr-TR" sz="2400" dirty="0"/>
              <a:t>                             </a:t>
            </a:r>
            <a:r>
              <a:rPr lang="en-US" sz="2400" dirty="0" err="1">
                <a:solidFill>
                  <a:srgbClr val="0070C0"/>
                </a:solidFill>
              </a:rPr>
              <a:t>Yapay</a:t>
            </a:r>
            <a:r>
              <a:rPr lang="en-US" sz="2400" dirty="0">
                <a:solidFill>
                  <a:srgbClr val="0070C0"/>
                </a:solidFill>
              </a:rPr>
              <a:t> </a:t>
            </a:r>
            <a:r>
              <a:rPr lang="en-US" sz="2400" dirty="0" err="1">
                <a:solidFill>
                  <a:srgbClr val="0070C0"/>
                </a:solidFill>
              </a:rPr>
              <a:t>lifler</a:t>
            </a:r>
            <a:endParaRPr lang="tr-TR" sz="2400" dirty="0">
              <a:solidFill>
                <a:srgbClr val="0070C0"/>
              </a:solidFill>
            </a:endParaRPr>
          </a:p>
          <a:p>
            <a:endParaRPr lang="tr-TR" sz="2400" dirty="0"/>
          </a:p>
          <a:p>
            <a:pPr marL="0" indent="0">
              <a:buNone/>
            </a:pPr>
            <a:r>
              <a:rPr lang="en-US" sz="2400" dirty="0" err="1">
                <a:solidFill>
                  <a:srgbClr val="0070C0"/>
                </a:solidFill>
              </a:rPr>
              <a:t>Rejenere</a:t>
            </a:r>
            <a:r>
              <a:rPr lang="en-US" sz="2400" dirty="0">
                <a:solidFill>
                  <a:srgbClr val="0070C0"/>
                </a:solidFill>
              </a:rPr>
              <a:t> </a:t>
            </a:r>
            <a:r>
              <a:rPr lang="en-US" sz="2400" dirty="0" err="1">
                <a:solidFill>
                  <a:srgbClr val="0070C0"/>
                </a:solidFill>
              </a:rPr>
              <a:t>Lifler</a:t>
            </a:r>
            <a:r>
              <a:rPr lang="en-US" sz="2400" dirty="0">
                <a:solidFill>
                  <a:srgbClr val="0070C0"/>
                </a:solidFill>
              </a:rPr>
              <a:t> </a:t>
            </a:r>
            <a:r>
              <a:rPr lang="tr-TR" sz="2400" dirty="0">
                <a:solidFill>
                  <a:srgbClr val="0070C0"/>
                </a:solidFill>
              </a:rPr>
              <a:t>                           Sentetik Lifler</a:t>
            </a:r>
            <a:endParaRPr lang="en-US" sz="2400" dirty="0">
              <a:solidFill>
                <a:srgbClr val="0070C0"/>
              </a:solidFill>
            </a:endParaRPr>
          </a:p>
          <a:p>
            <a:pPr marL="0" indent="0">
              <a:buNone/>
            </a:pPr>
            <a:endParaRPr lang="tr-TR" sz="2400" dirty="0"/>
          </a:p>
          <a:p>
            <a:endParaRPr lang="en-US" sz="2400" dirty="0"/>
          </a:p>
        </p:txBody>
      </p:sp>
      <p:sp>
        <p:nvSpPr>
          <p:cNvPr id="6" name="Arrow: Bent-Up 5">
            <a:extLst>
              <a:ext uri="{FF2B5EF4-FFF2-40B4-BE49-F238E27FC236}">
                <a16:creationId xmlns:a16="http://schemas.microsoft.com/office/drawing/2014/main" id="{B8B3DE0C-1C15-434E-A8D7-1B6BBD8E0C01}"/>
              </a:ext>
            </a:extLst>
          </p:cNvPr>
          <p:cNvSpPr/>
          <p:nvPr/>
        </p:nvSpPr>
        <p:spPr>
          <a:xfrm rot="5400000">
            <a:off x="8487171" y="3927386"/>
            <a:ext cx="850392" cy="73152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162F7698-DD7A-46E2-9FA1-CAB383601EAA}"/>
              </a:ext>
            </a:extLst>
          </p:cNvPr>
          <p:cNvPicPr>
            <a:picLocks noChangeAspect="1"/>
          </p:cNvPicPr>
          <p:nvPr/>
        </p:nvPicPr>
        <p:blipFill>
          <a:blip r:embed="rId2"/>
          <a:stretch>
            <a:fillRect/>
          </a:stretch>
        </p:blipFill>
        <p:spPr>
          <a:xfrm flipH="1">
            <a:off x="7563503" y="3867950"/>
            <a:ext cx="731519" cy="877900"/>
          </a:xfrm>
          <a:prstGeom prst="rect">
            <a:avLst/>
          </a:prstGeom>
        </p:spPr>
      </p:pic>
    </p:spTree>
    <p:extLst>
      <p:ext uri="{BB962C8B-B14F-4D97-AF65-F5344CB8AC3E}">
        <p14:creationId xmlns:p14="http://schemas.microsoft.com/office/powerpoint/2010/main" val="3293593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F1DA4A6-59DF-4236-8539-5DA93E0C515B}"/>
              </a:ext>
            </a:extLst>
          </p:cNvPr>
          <p:cNvSpPr>
            <a:spLocks noGrp="1"/>
          </p:cNvSpPr>
          <p:nvPr>
            <p:ph type="title"/>
          </p:nvPr>
        </p:nvSpPr>
        <p:spPr>
          <a:xfrm>
            <a:off x="838200" y="631825"/>
            <a:ext cx="10515600" cy="1325563"/>
          </a:xfrm>
        </p:spPr>
        <p:txBody>
          <a:bodyPr>
            <a:normAutofit/>
          </a:bodyPr>
          <a:lstStyle/>
          <a:p>
            <a:r>
              <a:rPr lang="en-US" dirty="0">
                <a:solidFill>
                  <a:schemeClr val="bg1"/>
                </a:solidFill>
              </a:rPr>
              <a:t>1.	</a:t>
            </a:r>
            <a:r>
              <a:rPr lang="en-US" dirty="0" err="1">
                <a:solidFill>
                  <a:schemeClr val="bg1"/>
                </a:solidFill>
              </a:rPr>
              <a:t>Rejenere</a:t>
            </a:r>
            <a:r>
              <a:rPr lang="en-US" dirty="0">
                <a:solidFill>
                  <a:schemeClr val="bg1"/>
                </a:solidFill>
              </a:rPr>
              <a:t> </a:t>
            </a:r>
            <a:r>
              <a:rPr lang="en-US" dirty="0" err="1">
                <a:solidFill>
                  <a:schemeClr val="bg1"/>
                </a:solidFill>
              </a:rPr>
              <a:t>lifler</a:t>
            </a:r>
            <a:br>
              <a:rPr lang="en-US" dirty="0">
                <a:solidFill>
                  <a:schemeClr val="bg1"/>
                </a:solidFill>
              </a:rPr>
            </a:br>
            <a:endParaRPr lang="en-US" dirty="0">
              <a:solidFill>
                <a:schemeClr val="bg1"/>
              </a:solidFill>
            </a:endParaRPr>
          </a:p>
        </p:txBody>
      </p:sp>
      <p:cxnSp>
        <p:nvCxnSpPr>
          <p:cNvPr id="10" name="Straight Connector 9">
            <a:extLst>
              <a:ext uri="{FF2B5EF4-FFF2-40B4-BE49-F238E27FC236}">
                <a16:creationId xmlns:a16="http://schemas.microsoft.com/office/drawing/2014/main" id="{E8E35B83-1EC3-4F87-9D54-D863463351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7636" y="1957388"/>
            <a:ext cx="1039672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2C1C7A47-E25E-4A12-833A-1D7B1AB815BF}"/>
              </a:ext>
            </a:extLst>
          </p:cNvPr>
          <p:cNvSpPr>
            <a:spLocks noGrp="1"/>
          </p:cNvSpPr>
          <p:nvPr>
            <p:ph idx="1"/>
          </p:nvPr>
        </p:nvSpPr>
        <p:spPr>
          <a:xfrm>
            <a:off x="838200" y="2269173"/>
            <a:ext cx="10515600" cy="3659988"/>
          </a:xfrm>
        </p:spPr>
        <p:txBody>
          <a:bodyPr>
            <a:normAutofit/>
          </a:bodyPr>
          <a:lstStyle/>
          <a:p>
            <a:r>
              <a:rPr lang="en-US" sz="2400" dirty="0">
                <a:solidFill>
                  <a:schemeClr val="bg1"/>
                </a:solidFill>
              </a:rPr>
              <a:t>1.1	</a:t>
            </a:r>
            <a:r>
              <a:rPr lang="en-US" sz="2400" dirty="0" err="1">
                <a:solidFill>
                  <a:schemeClr val="bg1"/>
                </a:solidFill>
              </a:rPr>
              <a:t>Selülozik</a:t>
            </a:r>
            <a:r>
              <a:rPr lang="en-US" sz="2400" dirty="0">
                <a:solidFill>
                  <a:schemeClr val="bg1"/>
                </a:solidFill>
              </a:rPr>
              <a:t> </a:t>
            </a:r>
            <a:r>
              <a:rPr lang="en-US" sz="2400" dirty="0" err="1">
                <a:solidFill>
                  <a:schemeClr val="bg1"/>
                </a:solidFill>
              </a:rPr>
              <a:t>yapay</a:t>
            </a:r>
            <a:r>
              <a:rPr lang="en-US" sz="2400" dirty="0">
                <a:solidFill>
                  <a:schemeClr val="bg1"/>
                </a:solidFill>
              </a:rPr>
              <a:t> </a:t>
            </a:r>
            <a:r>
              <a:rPr lang="en-US" sz="2400" dirty="0" err="1">
                <a:solidFill>
                  <a:schemeClr val="bg1"/>
                </a:solidFill>
              </a:rPr>
              <a:t>lifler</a:t>
            </a:r>
            <a:endParaRPr lang="tr-TR" sz="2400" dirty="0">
              <a:solidFill>
                <a:schemeClr val="bg1"/>
              </a:solidFill>
            </a:endParaRPr>
          </a:p>
          <a:p>
            <a:r>
              <a:rPr lang="en-US" sz="2400" dirty="0">
                <a:solidFill>
                  <a:schemeClr val="bg1"/>
                </a:solidFill>
              </a:rPr>
              <a:t>1.2	Protein </a:t>
            </a:r>
            <a:r>
              <a:rPr lang="en-US" sz="2400" dirty="0" err="1">
                <a:solidFill>
                  <a:schemeClr val="bg1"/>
                </a:solidFill>
              </a:rPr>
              <a:t>Lifleri</a:t>
            </a:r>
            <a:endParaRPr lang="en-US" sz="2400" dirty="0">
              <a:solidFill>
                <a:schemeClr val="bg1"/>
              </a:solidFill>
            </a:endParaRPr>
          </a:p>
        </p:txBody>
      </p:sp>
    </p:spTree>
    <p:extLst>
      <p:ext uri="{BB962C8B-B14F-4D97-AF65-F5344CB8AC3E}">
        <p14:creationId xmlns:p14="http://schemas.microsoft.com/office/powerpoint/2010/main" val="1679444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BA2F59D-BAA1-4E28-90DF-E7F3018117C0}"/>
              </a:ext>
            </a:extLst>
          </p:cNvPr>
          <p:cNvSpPr>
            <a:spLocks noGrp="1"/>
          </p:cNvSpPr>
          <p:nvPr>
            <p:ph type="title"/>
          </p:nvPr>
        </p:nvSpPr>
        <p:spPr>
          <a:xfrm>
            <a:off x="838200" y="1129284"/>
            <a:ext cx="4114800" cy="4599432"/>
          </a:xfrm>
        </p:spPr>
        <p:txBody>
          <a:bodyPr anchor="ctr">
            <a:normAutofit/>
          </a:bodyPr>
          <a:lstStyle/>
          <a:p>
            <a:r>
              <a:rPr lang="en-US" sz="4800">
                <a:solidFill>
                  <a:schemeClr val="bg1"/>
                </a:solidFill>
              </a:rPr>
              <a:t>1.1	Selülozik yapay lifler</a:t>
            </a:r>
            <a:br>
              <a:rPr lang="en-US" sz="4800">
                <a:solidFill>
                  <a:schemeClr val="bg1"/>
                </a:solidFill>
              </a:rPr>
            </a:br>
            <a:endParaRPr lang="en-US" sz="4800">
              <a:solidFill>
                <a:schemeClr val="bg1"/>
              </a:solidFill>
            </a:endParaRPr>
          </a:p>
        </p:txBody>
      </p:sp>
      <p:sp>
        <p:nvSpPr>
          <p:cNvPr id="3" name="Content Placeholder 2">
            <a:extLst>
              <a:ext uri="{FF2B5EF4-FFF2-40B4-BE49-F238E27FC236}">
                <a16:creationId xmlns:a16="http://schemas.microsoft.com/office/drawing/2014/main" id="{599BF791-0FFF-46C6-9959-F8773B5A801E}"/>
              </a:ext>
            </a:extLst>
          </p:cNvPr>
          <p:cNvSpPr>
            <a:spLocks noGrp="1"/>
          </p:cNvSpPr>
          <p:nvPr>
            <p:ph idx="1"/>
          </p:nvPr>
        </p:nvSpPr>
        <p:spPr>
          <a:xfrm>
            <a:off x="5936104" y="1131482"/>
            <a:ext cx="5417695" cy="4595037"/>
          </a:xfrm>
        </p:spPr>
        <p:txBody>
          <a:bodyPr anchor="ctr">
            <a:normAutofit/>
          </a:bodyPr>
          <a:lstStyle/>
          <a:p>
            <a:r>
              <a:rPr lang="en-US" sz="2400">
                <a:solidFill>
                  <a:schemeClr val="bg1"/>
                </a:solidFill>
              </a:rPr>
              <a:t>İlk olarak 1846 yılında F. Schönbein selülozu nitrik asitle muamele etmiş ve nitroselüloz elde etmiştir. Bu kolay alevlenen ve çabuk yanan aynı zamanda patlayıcı bir maddedir. Nitroselüloz maddesinden çekilen teller yumuşak, sağlam ve eğilme yeteneğine sahip olduğundan normal lifler gibi görünüş ve nitelik kazanmış olurlar. 1883 yılında Joseph Swan nitrat çözeltisini glasyal asit asetik ile muamele ederek ince deliklerden geçirmek suretiyle lif elde etmiştir. </a:t>
            </a:r>
          </a:p>
          <a:p>
            <a:endParaRPr lang="en-US" sz="2400">
              <a:solidFill>
                <a:schemeClr val="bg1"/>
              </a:solidFill>
            </a:endParaRPr>
          </a:p>
        </p:txBody>
      </p:sp>
    </p:spTree>
    <p:extLst>
      <p:ext uri="{BB962C8B-B14F-4D97-AF65-F5344CB8AC3E}">
        <p14:creationId xmlns:p14="http://schemas.microsoft.com/office/powerpoint/2010/main" val="1202336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4A8D194-A7ED-4F55-9F6A-79BBEE45BF77}"/>
              </a:ext>
            </a:extLst>
          </p:cNvPr>
          <p:cNvSpPr>
            <a:spLocks noGrp="1"/>
          </p:cNvSpPr>
          <p:nvPr>
            <p:ph type="title"/>
          </p:nvPr>
        </p:nvSpPr>
        <p:spPr>
          <a:xfrm>
            <a:off x="838200" y="631825"/>
            <a:ext cx="10515600" cy="1325563"/>
          </a:xfrm>
        </p:spPr>
        <p:txBody>
          <a:bodyPr>
            <a:normAutofit/>
          </a:bodyPr>
          <a:lstStyle/>
          <a:p>
            <a:endParaRPr lang="en-US">
              <a:solidFill>
                <a:schemeClr val="bg1"/>
              </a:solidFill>
            </a:endParaRPr>
          </a:p>
        </p:txBody>
      </p:sp>
      <p:cxnSp>
        <p:nvCxnSpPr>
          <p:cNvPr id="10" name="Straight Connector 9">
            <a:extLst>
              <a:ext uri="{FF2B5EF4-FFF2-40B4-BE49-F238E27FC236}">
                <a16:creationId xmlns:a16="http://schemas.microsoft.com/office/drawing/2014/main" id="{E8E35B83-1EC3-4F87-9D54-D863463351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7636" y="1957388"/>
            <a:ext cx="1039672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1AE37E2E-22EA-43A9-A0A7-074AF92748CF}"/>
              </a:ext>
            </a:extLst>
          </p:cNvPr>
          <p:cNvSpPr>
            <a:spLocks noGrp="1"/>
          </p:cNvSpPr>
          <p:nvPr>
            <p:ph idx="1"/>
          </p:nvPr>
        </p:nvSpPr>
        <p:spPr>
          <a:xfrm>
            <a:off x="838200" y="2269173"/>
            <a:ext cx="10515600" cy="3659988"/>
          </a:xfrm>
        </p:spPr>
        <p:txBody>
          <a:bodyPr>
            <a:normAutofit/>
          </a:bodyPr>
          <a:lstStyle/>
          <a:p>
            <a:r>
              <a:rPr lang="en-US" sz="2400" dirty="0">
                <a:solidFill>
                  <a:schemeClr val="bg1"/>
                </a:solidFill>
              </a:rPr>
              <a:t>Buna </a:t>
            </a:r>
            <a:r>
              <a:rPr lang="en-US" sz="2400" dirty="0" err="1">
                <a:solidFill>
                  <a:schemeClr val="bg1"/>
                </a:solidFill>
              </a:rPr>
              <a:t>yapay</a:t>
            </a:r>
            <a:r>
              <a:rPr lang="en-US" sz="2400" dirty="0">
                <a:solidFill>
                  <a:schemeClr val="bg1"/>
                </a:solidFill>
              </a:rPr>
              <a:t> </a:t>
            </a:r>
            <a:r>
              <a:rPr lang="en-US" sz="2400" dirty="0" err="1">
                <a:solidFill>
                  <a:schemeClr val="bg1"/>
                </a:solidFill>
              </a:rPr>
              <a:t>ipek</a:t>
            </a:r>
            <a:r>
              <a:rPr lang="en-US" sz="2400" dirty="0">
                <a:solidFill>
                  <a:schemeClr val="bg1"/>
                </a:solidFill>
              </a:rPr>
              <a:t> </a:t>
            </a:r>
            <a:r>
              <a:rPr lang="en-US" sz="2400" dirty="0" err="1">
                <a:solidFill>
                  <a:schemeClr val="bg1"/>
                </a:solidFill>
              </a:rPr>
              <a:t>denilmiştir</a:t>
            </a:r>
            <a:r>
              <a:rPr lang="en-US" sz="2400" dirty="0">
                <a:solidFill>
                  <a:schemeClr val="bg1"/>
                </a:solidFill>
              </a:rPr>
              <a:t>.  Bu </a:t>
            </a:r>
            <a:r>
              <a:rPr lang="en-US" sz="2400" dirty="0" err="1">
                <a:solidFill>
                  <a:schemeClr val="bg1"/>
                </a:solidFill>
              </a:rPr>
              <a:t>filamentler</a:t>
            </a:r>
            <a:r>
              <a:rPr lang="en-US" sz="2400" dirty="0">
                <a:solidFill>
                  <a:schemeClr val="bg1"/>
                </a:solidFill>
              </a:rPr>
              <a:t> </a:t>
            </a:r>
            <a:r>
              <a:rPr lang="en-US" sz="2400" dirty="0" err="1">
                <a:solidFill>
                  <a:schemeClr val="bg1"/>
                </a:solidFill>
              </a:rPr>
              <a:t>daha</a:t>
            </a:r>
            <a:r>
              <a:rPr lang="en-US" sz="2400" dirty="0">
                <a:solidFill>
                  <a:schemeClr val="bg1"/>
                </a:solidFill>
              </a:rPr>
              <a:t> </a:t>
            </a:r>
            <a:r>
              <a:rPr lang="en-US" sz="2400" dirty="0" err="1">
                <a:solidFill>
                  <a:schemeClr val="bg1"/>
                </a:solidFill>
              </a:rPr>
              <a:t>sonra</a:t>
            </a:r>
            <a:r>
              <a:rPr lang="en-US" sz="2400" dirty="0">
                <a:solidFill>
                  <a:schemeClr val="bg1"/>
                </a:solidFill>
              </a:rPr>
              <a:t> </a:t>
            </a:r>
            <a:r>
              <a:rPr lang="en-US" sz="2400" dirty="0" err="1">
                <a:solidFill>
                  <a:schemeClr val="bg1"/>
                </a:solidFill>
              </a:rPr>
              <a:t>elektrik</a:t>
            </a:r>
            <a:r>
              <a:rPr lang="en-US" sz="2400" dirty="0">
                <a:solidFill>
                  <a:schemeClr val="bg1"/>
                </a:solidFill>
              </a:rPr>
              <a:t> </a:t>
            </a:r>
            <a:r>
              <a:rPr lang="en-US" sz="2400" dirty="0" err="1">
                <a:solidFill>
                  <a:schemeClr val="bg1"/>
                </a:solidFill>
              </a:rPr>
              <a:t>lambalarında</a:t>
            </a:r>
            <a:r>
              <a:rPr lang="en-US" sz="2400" dirty="0">
                <a:solidFill>
                  <a:schemeClr val="bg1"/>
                </a:solidFill>
              </a:rPr>
              <a:t> da </a:t>
            </a:r>
            <a:r>
              <a:rPr lang="en-US" sz="2400" dirty="0" err="1">
                <a:solidFill>
                  <a:schemeClr val="bg1"/>
                </a:solidFill>
              </a:rPr>
              <a:t>kullanılmıştır</a:t>
            </a:r>
            <a:r>
              <a:rPr lang="en-US" sz="2400" dirty="0">
                <a:solidFill>
                  <a:schemeClr val="bg1"/>
                </a:solidFill>
              </a:rPr>
              <a:t>. </a:t>
            </a:r>
          </a:p>
          <a:p>
            <a:r>
              <a:rPr lang="en-US" sz="2400" dirty="0">
                <a:solidFill>
                  <a:schemeClr val="bg1"/>
                </a:solidFill>
              </a:rPr>
              <a:t>1862 </a:t>
            </a:r>
            <a:r>
              <a:rPr lang="en-US" sz="2400" dirty="0" err="1">
                <a:solidFill>
                  <a:schemeClr val="bg1"/>
                </a:solidFill>
              </a:rPr>
              <a:t>yılında</a:t>
            </a:r>
            <a:r>
              <a:rPr lang="en-US" sz="2400" dirty="0">
                <a:solidFill>
                  <a:schemeClr val="bg1"/>
                </a:solidFill>
              </a:rPr>
              <a:t> Ozanam, </a:t>
            </a:r>
            <a:r>
              <a:rPr lang="en-US" sz="2400" dirty="0" err="1">
                <a:solidFill>
                  <a:schemeClr val="bg1"/>
                </a:solidFill>
              </a:rPr>
              <a:t>ipek</a:t>
            </a:r>
            <a:r>
              <a:rPr lang="en-US" sz="2400" dirty="0">
                <a:solidFill>
                  <a:schemeClr val="bg1"/>
                </a:solidFill>
              </a:rPr>
              <a:t> </a:t>
            </a:r>
            <a:r>
              <a:rPr lang="en-US" sz="2400" dirty="0" err="1">
                <a:solidFill>
                  <a:schemeClr val="bg1"/>
                </a:solidFill>
              </a:rPr>
              <a:t>böceğinin</a:t>
            </a:r>
            <a:r>
              <a:rPr lang="en-US" sz="2400" dirty="0">
                <a:solidFill>
                  <a:schemeClr val="bg1"/>
                </a:solidFill>
              </a:rPr>
              <a:t> </a:t>
            </a:r>
            <a:r>
              <a:rPr lang="en-US" sz="2400" dirty="0" err="1">
                <a:solidFill>
                  <a:schemeClr val="bg1"/>
                </a:solidFill>
              </a:rPr>
              <a:t>salgı</a:t>
            </a:r>
            <a:r>
              <a:rPr lang="en-US" sz="2400" dirty="0">
                <a:solidFill>
                  <a:schemeClr val="bg1"/>
                </a:solidFill>
              </a:rPr>
              <a:t> </a:t>
            </a:r>
            <a:r>
              <a:rPr lang="en-US" sz="2400" dirty="0" err="1">
                <a:solidFill>
                  <a:schemeClr val="bg1"/>
                </a:solidFill>
              </a:rPr>
              <a:t>halinde</a:t>
            </a:r>
            <a:r>
              <a:rPr lang="en-US" sz="2400" dirty="0">
                <a:solidFill>
                  <a:schemeClr val="bg1"/>
                </a:solidFill>
              </a:rPr>
              <a:t> </a:t>
            </a:r>
            <a:r>
              <a:rPr lang="en-US" sz="2400" dirty="0" err="1">
                <a:solidFill>
                  <a:schemeClr val="bg1"/>
                </a:solidFill>
              </a:rPr>
              <a:t>çıkardığı</a:t>
            </a:r>
            <a:r>
              <a:rPr lang="en-US" sz="2400" dirty="0">
                <a:solidFill>
                  <a:schemeClr val="bg1"/>
                </a:solidFill>
              </a:rPr>
              <a:t> </a:t>
            </a:r>
            <a:r>
              <a:rPr lang="en-US" sz="2400" dirty="0" err="1">
                <a:solidFill>
                  <a:schemeClr val="bg1"/>
                </a:solidFill>
              </a:rPr>
              <a:t>gerçek</a:t>
            </a:r>
            <a:r>
              <a:rPr lang="en-US" sz="2400" dirty="0">
                <a:solidFill>
                  <a:schemeClr val="bg1"/>
                </a:solidFill>
              </a:rPr>
              <a:t> </a:t>
            </a:r>
            <a:r>
              <a:rPr lang="en-US" sz="2400" dirty="0" err="1">
                <a:solidFill>
                  <a:schemeClr val="bg1"/>
                </a:solidFill>
              </a:rPr>
              <a:t>ipek</a:t>
            </a:r>
            <a:r>
              <a:rPr lang="en-US" sz="2400" dirty="0">
                <a:solidFill>
                  <a:schemeClr val="bg1"/>
                </a:solidFill>
              </a:rPr>
              <a:t> </a:t>
            </a:r>
            <a:r>
              <a:rPr lang="en-US" sz="2400" dirty="0" err="1">
                <a:solidFill>
                  <a:schemeClr val="bg1"/>
                </a:solidFill>
              </a:rPr>
              <a:t>tellerinin</a:t>
            </a:r>
            <a:r>
              <a:rPr lang="en-US" sz="2400" dirty="0">
                <a:solidFill>
                  <a:schemeClr val="bg1"/>
                </a:solidFill>
              </a:rPr>
              <a:t> </a:t>
            </a:r>
            <a:r>
              <a:rPr lang="en-US" sz="2400" dirty="0" err="1">
                <a:solidFill>
                  <a:schemeClr val="bg1"/>
                </a:solidFill>
              </a:rPr>
              <a:t>ince</a:t>
            </a:r>
            <a:r>
              <a:rPr lang="en-US" sz="2400" dirty="0">
                <a:solidFill>
                  <a:schemeClr val="bg1"/>
                </a:solidFill>
              </a:rPr>
              <a:t> </a:t>
            </a:r>
            <a:r>
              <a:rPr lang="en-US" sz="2400" dirty="0" err="1">
                <a:solidFill>
                  <a:schemeClr val="bg1"/>
                </a:solidFill>
              </a:rPr>
              <a:t>deliklerden</a:t>
            </a:r>
            <a:r>
              <a:rPr lang="en-US" sz="2400" dirty="0">
                <a:solidFill>
                  <a:schemeClr val="bg1"/>
                </a:solidFill>
              </a:rPr>
              <a:t> </a:t>
            </a:r>
            <a:r>
              <a:rPr lang="en-US" sz="2400" dirty="0" err="1">
                <a:solidFill>
                  <a:schemeClr val="bg1"/>
                </a:solidFill>
              </a:rPr>
              <a:t>geçtiğini</a:t>
            </a:r>
            <a:r>
              <a:rPr lang="en-US" sz="2400" dirty="0">
                <a:solidFill>
                  <a:schemeClr val="bg1"/>
                </a:solidFill>
              </a:rPr>
              <a:t> </a:t>
            </a:r>
            <a:r>
              <a:rPr lang="en-US" sz="2400" dirty="0" err="1">
                <a:solidFill>
                  <a:schemeClr val="bg1"/>
                </a:solidFill>
              </a:rPr>
              <a:t>tanımlamış</a:t>
            </a:r>
            <a:r>
              <a:rPr lang="en-US" sz="2400" dirty="0">
                <a:solidFill>
                  <a:schemeClr val="bg1"/>
                </a:solidFill>
              </a:rPr>
              <a:t> </a:t>
            </a:r>
            <a:r>
              <a:rPr lang="en-US" sz="2400" dirty="0" err="1">
                <a:solidFill>
                  <a:schemeClr val="bg1"/>
                </a:solidFill>
              </a:rPr>
              <a:t>ve</a:t>
            </a:r>
            <a:r>
              <a:rPr lang="en-US" sz="2400" dirty="0">
                <a:solidFill>
                  <a:schemeClr val="bg1"/>
                </a:solidFill>
              </a:rPr>
              <a:t> </a:t>
            </a:r>
            <a:r>
              <a:rPr lang="en-US" sz="2400" dirty="0" err="1">
                <a:solidFill>
                  <a:schemeClr val="bg1"/>
                </a:solidFill>
              </a:rPr>
              <a:t>böylece</a:t>
            </a:r>
            <a:r>
              <a:rPr lang="en-US" sz="2400" dirty="0">
                <a:solidFill>
                  <a:schemeClr val="bg1"/>
                </a:solidFill>
              </a:rPr>
              <a:t> </a:t>
            </a:r>
            <a:r>
              <a:rPr lang="en-US" sz="2400" dirty="0" err="1">
                <a:solidFill>
                  <a:schemeClr val="bg1"/>
                </a:solidFill>
              </a:rPr>
              <a:t>bir</a:t>
            </a:r>
            <a:r>
              <a:rPr lang="en-US" sz="2400" dirty="0">
                <a:solidFill>
                  <a:schemeClr val="bg1"/>
                </a:solidFill>
              </a:rPr>
              <a:t> </a:t>
            </a:r>
            <a:r>
              <a:rPr lang="en-US" sz="2400" dirty="0" err="1">
                <a:solidFill>
                  <a:schemeClr val="bg1"/>
                </a:solidFill>
              </a:rPr>
              <a:t>maddenin</a:t>
            </a:r>
            <a:r>
              <a:rPr lang="en-US" sz="2400" dirty="0">
                <a:solidFill>
                  <a:schemeClr val="bg1"/>
                </a:solidFill>
              </a:rPr>
              <a:t> </a:t>
            </a:r>
            <a:r>
              <a:rPr lang="en-US" sz="2400" dirty="0" err="1">
                <a:solidFill>
                  <a:schemeClr val="bg1"/>
                </a:solidFill>
              </a:rPr>
              <a:t>akışkan</a:t>
            </a:r>
            <a:r>
              <a:rPr lang="en-US" sz="2400" dirty="0">
                <a:solidFill>
                  <a:schemeClr val="bg1"/>
                </a:solidFill>
              </a:rPr>
              <a:t> </a:t>
            </a:r>
            <a:r>
              <a:rPr lang="en-US" sz="2400" dirty="0" err="1">
                <a:solidFill>
                  <a:schemeClr val="bg1"/>
                </a:solidFill>
              </a:rPr>
              <a:t>ve</a:t>
            </a:r>
            <a:r>
              <a:rPr lang="en-US" sz="2400" dirty="0">
                <a:solidFill>
                  <a:schemeClr val="bg1"/>
                </a:solidFill>
              </a:rPr>
              <a:t> </a:t>
            </a:r>
            <a:r>
              <a:rPr lang="en-US" sz="2400" dirty="0" err="1">
                <a:solidFill>
                  <a:schemeClr val="bg1"/>
                </a:solidFill>
              </a:rPr>
              <a:t>kıvamlı</a:t>
            </a:r>
            <a:r>
              <a:rPr lang="en-US" sz="2400" dirty="0">
                <a:solidFill>
                  <a:schemeClr val="bg1"/>
                </a:solidFill>
              </a:rPr>
              <a:t> </a:t>
            </a:r>
            <a:r>
              <a:rPr lang="en-US" sz="2400" dirty="0" err="1">
                <a:solidFill>
                  <a:schemeClr val="bg1"/>
                </a:solidFill>
              </a:rPr>
              <a:t>sıvıları</a:t>
            </a:r>
            <a:r>
              <a:rPr lang="en-US" sz="2400" dirty="0">
                <a:solidFill>
                  <a:schemeClr val="bg1"/>
                </a:solidFill>
              </a:rPr>
              <a:t> </a:t>
            </a:r>
            <a:r>
              <a:rPr lang="en-US" sz="2400" dirty="0" err="1">
                <a:solidFill>
                  <a:schemeClr val="bg1"/>
                </a:solidFill>
              </a:rPr>
              <a:t>ince</a:t>
            </a:r>
            <a:r>
              <a:rPr lang="en-US" sz="2400" dirty="0">
                <a:solidFill>
                  <a:schemeClr val="bg1"/>
                </a:solidFill>
              </a:rPr>
              <a:t> </a:t>
            </a:r>
            <a:r>
              <a:rPr lang="en-US" sz="2400" dirty="0" err="1">
                <a:solidFill>
                  <a:schemeClr val="bg1"/>
                </a:solidFill>
              </a:rPr>
              <a:t>deliklerden</a:t>
            </a:r>
            <a:r>
              <a:rPr lang="en-US" sz="2400" dirty="0">
                <a:solidFill>
                  <a:schemeClr val="bg1"/>
                </a:solidFill>
              </a:rPr>
              <a:t> </a:t>
            </a:r>
            <a:r>
              <a:rPr lang="en-US" sz="2400" dirty="0" err="1">
                <a:solidFill>
                  <a:schemeClr val="bg1"/>
                </a:solidFill>
              </a:rPr>
              <a:t>geçilerek</a:t>
            </a:r>
            <a:r>
              <a:rPr lang="en-US" sz="2400" dirty="0">
                <a:solidFill>
                  <a:schemeClr val="bg1"/>
                </a:solidFill>
              </a:rPr>
              <a:t> </a:t>
            </a:r>
            <a:r>
              <a:rPr lang="en-US" sz="2400" dirty="0" err="1">
                <a:solidFill>
                  <a:schemeClr val="bg1"/>
                </a:solidFill>
              </a:rPr>
              <a:t>tel</a:t>
            </a:r>
            <a:r>
              <a:rPr lang="en-US" sz="2400" dirty="0">
                <a:solidFill>
                  <a:schemeClr val="bg1"/>
                </a:solidFill>
              </a:rPr>
              <a:t> </a:t>
            </a:r>
            <a:r>
              <a:rPr lang="en-US" sz="2400" dirty="0" err="1">
                <a:solidFill>
                  <a:schemeClr val="bg1"/>
                </a:solidFill>
              </a:rPr>
              <a:t>elde</a:t>
            </a:r>
            <a:r>
              <a:rPr lang="en-US" sz="2400" dirty="0">
                <a:solidFill>
                  <a:schemeClr val="bg1"/>
                </a:solidFill>
              </a:rPr>
              <a:t> </a:t>
            </a:r>
            <a:r>
              <a:rPr lang="en-US" sz="2400" dirty="0" err="1">
                <a:solidFill>
                  <a:schemeClr val="bg1"/>
                </a:solidFill>
              </a:rPr>
              <a:t>edilebileceğini</a:t>
            </a:r>
            <a:r>
              <a:rPr lang="en-US" sz="2400" dirty="0">
                <a:solidFill>
                  <a:schemeClr val="bg1"/>
                </a:solidFill>
              </a:rPr>
              <a:t> </a:t>
            </a:r>
            <a:r>
              <a:rPr lang="en-US" sz="2400" dirty="0" err="1">
                <a:solidFill>
                  <a:schemeClr val="bg1"/>
                </a:solidFill>
              </a:rPr>
              <a:t>kanıtlamıştır</a:t>
            </a:r>
            <a:r>
              <a:rPr lang="en-US" sz="2400" dirty="0">
                <a:solidFill>
                  <a:schemeClr val="bg1"/>
                </a:solidFill>
              </a:rPr>
              <a:t>. </a:t>
            </a:r>
          </a:p>
          <a:p>
            <a:endParaRPr lang="en-US" sz="2400" dirty="0">
              <a:solidFill>
                <a:schemeClr val="bg1"/>
              </a:solidFill>
            </a:endParaRPr>
          </a:p>
        </p:txBody>
      </p:sp>
    </p:spTree>
    <p:extLst>
      <p:ext uri="{BB962C8B-B14F-4D97-AF65-F5344CB8AC3E}">
        <p14:creationId xmlns:p14="http://schemas.microsoft.com/office/powerpoint/2010/main" val="2248372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8201244-6835-405E-9194-CAD10753D1C0}"/>
              </a:ext>
            </a:extLst>
          </p:cNvPr>
          <p:cNvSpPr>
            <a:spLocks noGrp="1"/>
          </p:cNvSpPr>
          <p:nvPr>
            <p:ph type="title"/>
          </p:nvPr>
        </p:nvSpPr>
        <p:spPr>
          <a:xfrm>
            <a:off x="838200" y="631825"/>
            <a:ext cx="10515600" cy="1325563"/>
          </a:xfrm>
        </p:spPr>
        <p:txBody>
          <a:bodyPr>
            <a:normAutofit/>
          </a:bodyPr>
          <a:lstStyle/>
          <a:p>
            <a:pPr algn="ctr"/>
            <a:r>
              <a:rPr lang="en-US"/>
              <a:t>1.1.1.	Yapay Nitrat Lifleri</a:t>
            </a:r>
            <a:br>
              <a:rPr lang="en-US"/>
            </a:br>
            <a:endParaRPr lang="en-US"/>
          </a:p>
        </p:txBody>
      </p:sp>
      <p:cxnSp>
        <p:nvCxnSpPr>
          <p:cNvPr id="17" name="Straight Connector 16">
            <a:extLst>
              <a:ext uri="{FF2B5EF4-FFF2-40B4-BE49-F238E27FC236}">
                <a16:creationId xmlns:a16="http://schemas.microsoft.com/office/drawing/2014/main" id="{E8E35B83-1EC3-4F87-9D54-D863463351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7636" y="1957388"/>
            <a:ext cx="10396728"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7287A6A8-1B3B-49ED-A6E3-6766E513CAA5}"/>
              </a:ext>
            </a:extLst>
          </p:cNvPr>
          <p:cNvSpPr>
            <a:spLocks noGrp="1"/>
          </p:cNvSpPr>
          <p:nvPr>
            <p:ph idx="1"/>
          </p:nvPr>
        </p:nvSpPr>
        <p:spPr>
          <a:xfrm>
            <a:off x="838200" y="2269173"/>
            <a:ext cx="10515600" cy="3659988"/>
          </a:xfrm>
        </p:spPr>
        <p:txBody>
          <a:bodyPr>
            <a:normAutofit/>
          </a:bodyPr>
          <a:lstStyle/>
          <a:p>
            <a:r>
              <a:rPr lang="en-US" sz="2400"/>
              <a:t>1884 de Pastör’ün öğrencisi olan Count Chardonnet  nitroselüloz çözeltisinin ince cam süzgeç deliklerden geçirerek ve sıcak havada kurumasını sağlayarak ipeğe benzeyen teller elde edilmiştir. Bu tellerin patenti 1885 yılında alınmıştır. 1890 yılında Besancon da bir fabrika kurularak yapay ipek üretimine geçilmiştir. </a:t>
            </a:r>
          </a:p>
          <a:p>
            <a:endParaRPr lang="en-US" sz="2400"/>
          </a:p>
        </p:txBody>
      </p:sp>
    </p:spTree>
    <p:extLst>
      <p:ext uri="{BB962C8B-B14F-4D97-AF65-F5344CB8AC3E}">
        <p14:creationId xmlns:p14="http://schemas.microsoft.com/office/powerpoint/2010/main" val="18324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4">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845A6C-DB92-470F-9D4B-2A1A71A0CC29}"/>
              </a:ext>
            </a:extLst>
          </p:cNvPr>
          <p:cNvSpPr>
            <a:spLocks noGrp="1"/>
          </p:cNvSpPr>
          <p:nvPr>
            <p:ph type="title"/>
          </p:nvPr>
        </p:nvSpPr>
        <p:spPr>
          <a:xfrm>
            <a:off x="838200" y="631825"/>
            <a:ext cx="10515600" cy="1325563"/>
          </a:xfrm>
        </p:spPr>
        <p:txBody>
          <a:bodyPr>
            <a:normAutofit/>
          </a:bodyPr>
          <a:lstStyle/>
          <a:p>
            <a:pPr algn="ctr"/>
            <a:r>
              <a:rPr lang="en-US"/>
              <a:t>1.1.2.	Bakır Amonyum Lifleri</a:t>
            </a:r>
            <a:br>
              <a:rPr lang="en-US"/>
            </a:br>
            <a:endParaRPr lang="en-US"/>
          </a:p>
        </p:txBody>
      </p:sp>
      <p:cxnSp>
        <p:nvCxnSpPr>
          <p:cNvPr id="17" name="Straight Connector 16">
            <a:extLst>
              <a:ext uri="{FF2B5EF4-FFF2-40B4-BE49-F238E27FC236}">
                <a16:creationId xmlns:a16="http://schemas.microsoft.com/office/drawing/2014/main" id="{E8E35B83-1EC3-4F87-9D54-D863463351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7636" y="1957388"/>
            <a:ext cx="10396728"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F61C283-F325-4488-BB6E-2064F1FEE483}"/>
              </a:ext>
            </a:extLst>
          </p:cNvPr>
          <p:cNvSpPr>
            <a:spLocks noGrp="1"/>
          </p:cNvSpPr>
          <p:nvPr>
            <p:ph idx="1"/>
          </p:nvPr>
        </p:nvSpPr>
        <p:spPr>
          <a:xfrm>
            <a:off x="838200" y="2269173"/>
            <a:ext cx="10515600" cy="3659988"/>
          </a:xfrm>
        </p:spPr>
        <p:txBody>
          <a:bodyPr>
            <a:normAutofit/>
          </a:bodyPr>
          <a:lstStyle/>
          <a:p>
            <a:r>
              <a:rPr lang="en-US" sz="2400"/>
              <a:t>Nitroselüloz yapay ipeğin kolay alevlenmesi ve çabuk yanması uygulamada büyük bir engel teşkil ettiğinden rejenere liflerin başka yollarla elde edilmesi gerekliliği ortaya çıkmıştır. 1891 de Almanya’da Fremery ve Urban selülozu amonyaklı bakır oksit çözeltisinde eritmek suretiyle ipek telleri çekebileceğini bulmuşlardır. Bu olay 1901 yılına kadar yaygınlaşamamıştır. </a:t>
            </a:r>
          </a:p>
          <a:p>
            <a:endParaRPr lang="en-US" sz="2400"/>
          </a:p>
        </p:txBody>
      </p:sp>
    </p:spTree>
    <p:extLst>
      <p:ext uri="{BB962C8B-B14F-4D97-AF65-F5344CB8AC3E}">
        <p14:creationId xmlns:p14="http://schemas.microsoft.com/office/powerpoint/2010/main" val="1311494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C001095-3DE0-4175-A726-D43F97DE3F40}"/>
              </a:ext>
            </a:extLst>
          </p:cNvPr>
          <p:cNvSpPr>
            <a:spLocks noGrp="1"/>
          </p:cNvSpPr>
          <p:nvPr>
            <p:ph type="title"/>
          </p:nvPr>
        </p:nvSpPr>
        <p:spPr>
          <a:xfrm>
            <a:off x="838200" y="631825"/>
            <a:ext cx="10515600" cy="1325563"/>
          </a:xfrm>
        </p:spPr>
        <p:txBody>
          <a:bodyPr>
            <a:normAutofit/>
          </a:bodyPr>
          <a:lstStyle/>
          <a:p>
            <a:pPr algn="ctr"/>
            <a:r>
              <a:rPr lang="en-US"/>
              <a:t>1.1.3 Vizkoz Lifleri</a:t>
            </a:r>
            <a:br>
              <a:rPr lang="en-US"/>
            </a:br>
            <a:endParaRPr lang="en-US"/>
          </a:p>
        </p:txBody>
      </p:sp>
      <p:cxnSp>
        <p:nvCxnSpPr>
          <p:cNvPr id="17" name="Straight Connector 16">
            <a:extLst>
              <a:ext uri="{FF2B5EF4-FFF2-40B4-BE49-F238E27FC236}">
                <a16:creationId xmlns:a16="http://schemas.microsoft.com/office/drawing/2014/main" id="{E8E35B83-1EC3-4F87-9D54-D863463351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7636" y="1957388"/>
            <a:ext cx="10396728"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E33C294-5ABD-4006-A8C8-6530E22A53CA}"/>
              </a:ext>
            </a:extLst>
          </p:cNvPr>
          <p:cNvSpPr>
            <a:spLocks noGrp="1"/>
          </p:cNvSpPr>
          <p:nvPr>
            <p:ph idx="1"/>
          </p:nvPr>
        </p:nvSpPr>
        <p:spPr>
          <a:xfrm>
            <a:off x="838200" y="2269173"/>
            <a:ext cx="10515600" cy="3659988"/>
          </a:xfrm>
        </p:spPr>
        <p:txBody>
          <a:bodyPr>
            <a:normAutofit/>
          </a:bodyPr>
          <a:lstStyle/>
          <a:p>
            <a:r>
              <a:rPr lang="en-US" sz="2400"/>
              <a:t>1892 de viscose yöntemi geliştirilmiştir. Bu metot F.Cross ve E.J. Bevan, selülozu önce soda ile sonrada karbondi sülfit ile reaksiyona tabi tutarak sodyum selüloz ksantant elde etmişlerdir. Bu suretle viskoz denilen çözeltiden rejenere lif elde edilerek büyük bir gelişme sağlanmıştır. </a:t>
            </a:r>
          </a:p>
          <a:p>
            <a:endParaRPr lang="en-US" sz="2400"/>
          </a:p>
        </p:txBody>
      </p:sp>
    </p:spTree>
    <p:extLst>
      <p:ext uri="{BB962C8B-B14F-4D97-AF65-F5344CB8AC3E}">
        <p14:creationId xmlns:p14="http://schemas.microsoft.com/office/powerpoint/2010/main" val="1938324738"/>
      </p:ext>
    </p:extLst>
  </p:cSld>
  <p:clrMapOvr>
    <a:masterClrMapping/>
  </p:clrMapOvr>
</p:sld>
</file>

<file path=ppt/theme/theme1.xml><?xml version="1.0" encoding="utf-8"?>
<a:theme xmlns:a="http://schemas.openxmlformats.org/drawingml/2006/main" name="BrushVTI">
  <a:themeElements>
    <a:clrScheme name="AnalogousFromDarkSeed_2SEEDS">
      <a:dk1>
        <a:srgbClr val="000000"/>
      </a:dk1>
      <a:lt1>
        <a:srgbClr val="FFFFFF"/>
      </a:lt1>
      <a:dk2>
        <a:srgbClr val="243041"/>
      </a:dk2>
      <a:lt2>
        <a:srgbClr val="E8E6E2"/>
      </a:lt2>
      <a:accent1>
        <a:srgbClr val="3B6BB1"/>
      </a:accent1>
      <a:accent2>
        <a:srgbClr val="4DAEC3"/>
      </a:accent2>
      <a:accent3>
        <a:srgbClr val="4E4DC3"/>
      </a:accent3>
      <a:accent4>
        <a:srgbClr val="B13B99"/>
      </a:accent4>
      <a:accent5>
        <a:srgbClr val="C34D79"/>
      </a:accent5>
      <a:accent6>
        <a:srgbClr val="B1403B"/>
      </a:accent6>
      <a:hlink>
        <a:srgbClr val="C146B5"/>
      </a:hlink>
      <a:folHlink>
        <a:srgbClr val="7F7F7F"/>
      </a:folHlink>
    </a:clrScheme>
    <a:fontScheme name="Custom 3">
      <a:majorFont>
        <a:latin typeface="Elephant"/>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929</Words>
  <Application>Microsoft Office PowerPoint</Application>
  <PresentationFormat>Widescreen</PresentationFormat>
  <Paragraphs>66</Paragraphs>
  <Slides>22</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22</vt:i4>
      </vt:variant>
    </vt:vector>
  </HeadingPairs>
  <TitlesOfParts>
    <vt:vector size="29" baseType="lpstr">
      <vt:lpstr>Arial</vt:lpstr>
      <vt:lpstr>Calibri</vt:lpstr>
      <vt:lpstr>Calibri Light</vt:lpstr>
      <vt:lpstr>Century Gothic</vt:lpstr>
      <vt:lpstr>Elephant</vt:lpstr>
      <vt:lpstr>BrushVTI</vt:lpstr>
      <vt:lpstr>Office Theme</vt:lpstr>
      <vt:lpstr>Lif Teknolojisi</vt:lpstr>
      <vt:lpstr>Rejenere ve Sentetik Lifler</vt:lpstr>
      <vt:lpstr>Sınıflandırılma </vt:lpstr>
      <vt:lpstr>1. Rejenere lifler </vt:lpstr>
      <vt:lpstr>1.1 Selülozik yapay lifler </vt:lpstr>
      <vt:lpstr>PowerPoint Presentation</vt:lpstr>
      <vt:lpstr>1.1.1. Yapay Nitrat Lifleri </vt:lpstr>
      <vt:lpstr>1.1.2. Bakır Amonyum Lifleri </vt:lpstr>
      <vt:lpstr>1.1.3 Vizkoz Lifleri </vt:lpstr>
      <vt:lpstr>1.1.4 Asetat Lifleri </vt:lpstr>
      <vt:lpstr>1.2 Protein Lifleri</vt:lpstr>
      <vt:lpstr>1.2.1. Kazein lifleri </vt:lpstr>
      <vt:lpstr>1.2.2. Bitkisel protein lifleri</vt:lpstr>
      <vt:lpstr>2 Sentetik Lifler </vt:lpstr>
      <vt:lpstr>PowerPoint Presentation</vt:lpstr>
      <vt:lpstr>2.1 Poliamid Lifleri </vt:lpstr>
      <vt:lpstr>2.2.  Poliester Lifleri </vt:lpstr>
      <vt:lpstr>2.3 Polivinil Türevleri </vt:lpstr>
      <vt:lpstr>2.4 Poliolefin Lifleri  </vt:lpstr>
      <vt:lpstr>2.5 Poliüretan Lifleri </vt:lpstr>
      <vt:lpstr>Kaynakça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 Teknolojisi</dc:title>
  <dc:creator>Aysem.Yanar</dc:creator>
  <cp:lastModifiedBy>Aysem.Yanar</cp:lastModifiedBy>
  <cp:revision>1</cp:revision>
  <dcterms:created xsi:type="dcterms:W3CDTF">2020-05-14T20:17:07Z</dcterms:created>
  <dcterms:modified xsi:type="dcterms:W3CDTF">2020-05-14T20:19:57Z</dcterms:modified>
</cp:coreProperties>
</file>