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63" r:id="rId6"/>
    <p:sldId id="258" r:id="rId7"/>
    <p:sldId id="259" r:id="rId8"/>
    <p:sldId id="264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51E1C1-3E82-4843-8849-46B7BDC7C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4A1D21A-E720-4CFB-B070-94FFE4836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EEE706F-32A7-48A4-8656-1C416675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C22D788-F4F8-4D3E-9FCB-DD9FD85B2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20BE7E0-200D-4A35-950B-E23192028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05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092B6A-82D4-4F94-8707-B79BE2733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725F913-CA55-41F2-8F30-526299740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55DC62-522A-4FED-888A-A820BD621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BE573EB-54A0-4F75-81AA-F202B0C62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924DF56-D699-4A76-BFEB-B45787394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72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436C6CA-F75E-451E-97AE-352A88AEBD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202260F-B56C-4E32-AF20-D1E172514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AC296-0BB5-49D5-BE76-35E5A696E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33BBB7-EDE8-4AC4-BB39-315C144D1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4957BA-CC12-4602-9976-2870E3E66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93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6DE56D-E680-4A12-94C2-7E2EB936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38632E-BEE8-434A-886D-F5D215AA6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942605-3AF9-4E23-8AC3-DEFC3F43B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4916E5-80A1-4953-9011-7FD6B38C5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BE79384-1C6E-4C8E-A837-0E213618A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09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A6C330-23EC-4F18-A881-98325AB2C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4CA2C1E-12D8-4BAE-825B-4870CBCEA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6EA9E4-C9B6-4BE6-A9C8-7F19C2E3E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9A3700-BFA2-464C-B3F4-218BC63D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2BE327-F190-4731-9BED-FFFC3962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977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579C64-1E67-4084-B5EB-760423DA9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71C478-6D4D-4E93-A5C0-AA5A868E3F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C3F9E1D-4EE3-41D9-80CA-26E8B0588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450CE6-675B-498A-812C-F633AACAC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B67B74B-85C9-468C-8911-2F68E131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52810E9-9065-4F54-AEC7-009AAFAE6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61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8BE6A1-B046-43E4-AD1F-BC762D1FF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DD27855-7173-4820-822E-66310E37F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3C91162-EFC6-4526-9227-9AEB4193D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4C0F795-5CBB-4298-9796-C8B0C9650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CF03F51-2A0F-442B-94CF-9490CE845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71A6915-4D43-49A4-B3BA-A332ABE9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4D3593-8CEC-4A7C-965F-069EFB2B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4487D15-CC47-4469-847F-A564CA5B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96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F69154-317C-454A-B16C-43F500DC5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63ADD4E-4B5F-49E0-824C-2374C0E6A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5127DE9-84C0-4C0E-AB1C-F2CBD4207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9F2BFBF-D754-476B-A9A0-135091FE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30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D9FAA27-3A5C-4CF4-A75D-3F7342B34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A181363-EFA9-429E-B663-F366D0ADD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A77AF84-7942-4DC2-A587-DB25D9DCD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97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F33A04-FBFF-4586-A39C-135F48A0C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4DB64A-E1C4-44D2-B327-D2E59EDC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CC19826-D903-452A-BDAD-86C4650BE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FA5A44-D6A7-4043-9CF8-65ABD6CC4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BC331EC-EF23-436F-B012-880359BBE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3B4234-A684-4389-9E5F-45E1CA6F8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18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3F3670-4CAC-4BA9-98D0-0165927E4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B4D086-AE18-48F8-902C-4AFA952ED5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231EFF6-8471-4D2F-9734-BDD061D62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8A8210E-1672-476A-97F4-1573C8F35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9F7EEE2-E7BD-4AC2-A196-E471D7AD0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CF3E6E1-7015-46F9-A7D5-909063E77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72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161853E-F2EF-4BDF-AA11-40B00B004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F5EC518-C6E8-413B-8388-10A5DF728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479F6D6-90F0-4FB4-9693-404CACC928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CF14F-AE5E-4BB9-8E11-02FC06ED18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E6C421-C192-4ED7-A4D8-95B899194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3324E8-6987-4DD8-92C7-CFD55A6BF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D2BC9-92BF-4E58-8853-544E6577A7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82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k.oszk.hu/12700/12768/" TargetMode="External"/><Relationship Id="rId2" Type="http://schemas.openxmlformats.org/officeDocument/2006/relationships/hyperlink" Target="https://www.arcanum.hu/hu/online-kiadvanyok/MuMaTu-a-mult-magyar-tudosai-1/gyarmathi-samuel-1E12/bibliografia-1EBE/gyarmathi-samuel-muvei-1EBF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canum.hu/hu/online-kiadvanyok/Lexikonok-magyar-irok-elete-es-munkai-szinnyei-jozsef-7891B/b-79D0E/beregszaszi-nagy-pal-7C33A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ek.oszk.hu/02200/02228/html/03/58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ek.oszk.hu/12700/12768/" TargetMode="External"/><Relationship Id="rId2" Type="http://schemas.openxmlformats.org/officeDocument/2006/relationships/hyperlink" Target="https://www.arcanum.hu/hu/online-kiadvanyok/MuMaTu-a-mult-magyar-tudosai-1/gyarmathi-samuel-1E12/bibliografia-1EBE/gyarmathi-samuel-muvei-1EBF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k.oszk.hu/02200/02228/html/03/58.html" TargetMode="External"/><Relationship Id="rId4" Type="http://schemas.openxmlformats.org/officeDocument/2006/relationships/hyperlink" Target="https://www.arcanum.hu/hu/online-kiadvanyok/Lexikonok-magyar-irok-elete-es-munkai-szinnyei-jozsef-7891B/b-79D0E/beregszaszi-nagy-pal-7C33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E965C9-BE28-4209-8C95-77FCB8ED27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Macar </a:t>
            </a:r>
            <a:r>
              <a:rPr lang="tr-TR"/>
              <a:t>Dil Bilimi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A061A26-F831-48EA-86A6-521062807D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7.Hafta</a:t>
            </a:r>
          </a:p>
        </p:txBody>
      </p:sp>
    </p:spTree>
    <p:extLst>
      <p:ext uri="{BB962C8B-B14F-4D97-AF65-F5344CB8AC3E}">
        <p14:creationId xmlns:p14="http://schemas.microsoft.com/office/powerpoint/2010/main" val="243625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02976F-D130-4E34-B7C8-4477088B9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Macar Dilbiliminin Gelişme Dönemi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FBE665-C7B4-4DC8-B1D5-CF577CDC4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Macar dilbilim çalışmalarının ilk döneminde ilk gramerler ve sözlükler yayımlanmış, Macar dil bilgisi kurallarının ve söz varlığının bir anlamda öncül tespiti yapılmıştı.</a:t>
            </a:r>
          </a:p>
          <a:p>
            <a:pPr algn="just"/>
            <a:r>
              <a:rPr lang="tr-TR" dirty="0"/>
              <a:t>Bu eserlerin adlarından da anlaşılacağı üzere çalışmalar üzerinde Latincenin etkili olduğunu görüyoruz.</a:t>
            </a:r>
          </a:p>
          <a:p>
            <a:pPr algn="just"/>
            <a:r>
              <a:rPr lang="tr-TR" dirty="0"/>
              <a:t> Bu ilk eserlerin ardından 18. yüzyılın sonlarına doğru Macar dilinin kökeni ile ilgili sistemli dilbilim çalışmalarına başlanmıştı. </a:t>
            </a:r>
          </a:p>
        </p:txBody>
      </p:sp>
    </p:spTree>
    <p:extLst>
      <p:ext uri="{BB962C8B-B14F-4D97-AF65-F5344CB8AC3E}">
        <p14:creationId xmlns:p14="http://schemas.microsoft.com/office/powerpoint/2010/main" val="269396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04ABBA-7D74-4561-AD58-325174046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A91D7F-103A-4946-8FF2-157589F15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Bu konudaki ilk örneklerden birisi </a:t>
            </a:r>
            <a:r>
              <a:rPr lang="tr-TR" dirty="0" err="1"/>
              <a:t>János</a:t>
            </a:r>
            <a:r>
              <a:rPr lang="tr-TR" dirty="0"/>
              <a:t> </a:t>
            </a:r>
            <a:r>
              <a:rPr lang="tr-TR" dirty="0" err="1"/>
              <a:t>Sajnovics’tir</a:t>
            </a:r>
            <a:r>
              <a:rPr lang="tr-TR" dirty="0"/>
              <a:t>, «</a:t>
            </a:r>
            <a:r>
              <a:rPr lang="tr-TR" i="1" dirty="0" err="1"/>
              <a:t>Demonstratio</a:t>
            </a:r>
            <a:r>
              <a:rPr lang="tr-TR" i="1" dirty="0"/>
              <a:t> </a:t>
            </a:r>
            <a:r>
              <a:rPr lang="tr-TR" i="1" dirty="0" err="1"/>
              <a:t>Idioma</a:t>
            </a:r>
            <a:r>
              <a:rPr lang="tr-TR" i="1" dirty="0"/>
              <a:t> </a:t>
            </a:r>
            <a:r>
              <a:rPr lang="tr-TR" i="1" dirty="0" err="1"/>
              <a:t>Ungarorum</a:t>
            </a:r>
            <a:r>
              <a:rPr lang="tr-TR" i="1" dirty="0"/>
              <a:t> et </a:t>
            </a:r>
            <a:r>
              <a:rPr lang="tr-TR" i="1" dirty="0" err="1"/>
              <a:t>Lapponum</a:t>
            </a:r>
            <a:r>
              <a:rPr lang="tr-TR" i="1" dirty="0"/>
              <a:t> idem esse</a:t>
            </a:r>
            <a:r>
              <a:rPr lang="tr-TR" dirty="0"/>
              <a:t>» (1770) adlı eseri ile Macar dilbiliminde 19. yüzyıl ortalarına kadar devam edecek yeni bir gelişim dönemini başlatmıştır (Szathmári, s.9).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436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18CDE2-9B9C-438F-BAFF-DA82AFD58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5A6ED5-D44A-436F-9BEB-F8A13246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Bu dönemde çok sayıda isim Macar dilinin gelişimine çalışmalarıyla katkıda bulunmuştur (ör. </a:t>
            </a:r>
            <a:r>
              <a:rPr lang="tr-TR" dirty="0" err="1"/>
              <a:t>János</a:t>
            </a:r>
            <a:r>
              <a:rPr lang="tr-TR" dirty="0"/>
              <a:t> Sajnovics, </a:t>
            </a:r>
            <a:r>
              <a:rPr lang="tr-TR" dirty="0" err="1"/>
              <a:t>Sámuel</a:t>
            </a:r>
            <a:r>
              <a:rPr lang="tr-TR" dirty="0"/>
              <a:t> </a:t>
            </a:r>
            <a:r>
              <a:rPr lang="tr-TR" dirty="0" err="1"/>
              <a:t>Gyarmathi</a:t>
            </a:r>
            <a:r>
              <a:rPr lang="tr-TR" dirty="0"/>
              <a:t>, </a:t>
            </a:r>
            <a:r>
              <a:rPr lang="tr-TR" dirty="0" err="1"/>
              <a:t>Pál</a:t>
            </a:r>
            <a:r>
              <a:rPr lang="tr-TR" dirty="0"/>
              <a:t> </a:t>
            </a:r>
            <a:r>
              <a:rPr lang="tr-TR" dirty="0" err="1"/>
              <a:t>Nagy</a:t>
            </a:r>
            <a:r>
              <a:rPr lang="tr-TR" dirty="0"/>
              <a:t> </a:t>
            </a:r>
            <a:r>
              <a:rPr lang="tr-TR" dirty="0" err="1"/>
              <a:t>Beregszászi</a:t>
            </a:r>
            <a:r>
              <a:rPr lang="tr-TR" dirty="0"/>
              <a:t>, Miklós </a:t>
            </a:r>
            <a:r>
              <a:rPr lang="tr-TR" dirty="0" err="1"/>
              <a:t>Révai</a:t>
            </a:r>
            <a:r>
              <a:rPr lang="tr-TR" dirty="0"/>
              <a:t>, </a:t>
            </a:r>
            <a:r>
              <a:rPr lang="tr-TR" dirty="0" err="1"/>
              <a:t>Dávid</a:t>
            </a:r>
            <a:r>
              <a:rPr lang="tr-TR" dirty="0"/>
              <a:t> </a:t>
            </a:r>
            <a:r>
              <a:rPr lang="tr-TR" dirty="0" err="1"/>
              <a:t>Baróti</a:t>
            </a:r>
            <a:r>
              <a:rPr lang="tr-TR" dirty="0"/>
              <a:t> </a:t>
            </a:r>
            <a:r>
              <a:rPr lang="tr-TR" dirty="0" err="1"/>
              <a:t>Szabó</a:t>
            </a:r>
            <a:r>
              <a:rPr lang="tr-TR" dirty="0"/>
              <a:t>, Ferenc Kazinczy, </a:t>
            </a:r>
            <a:r>
              <a:rPr lang="tr-TR" dirty="0" err="1"/>
              <a:t>Gábor</a:t>
            </a:r>
            <a:r>
              <a:rPr lang="tr-TR" dirty="0"/>
              <a:t> </a:t>
            </a:r>
            <a:r>
              <a:rPr lang="tr-TR" dirty="0" err="1"/>
              <a:t>Döbrentei</a:t>
            </a:r>
            <a:r>
              <a:rPr lang="tr-TR" dirty="0"/>
              <a:t>  vb...) Bunlardan bir bölümüne kısaca bakacak olursak: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algn="just"/>
            <a:r>
              <a:rPr lang="tr-TR" sz="2000" dirty="0"/>
              <a:t>(Not: Bu bölümde eser isimlerinin alındığı yerler, «eser isimleri» için kullanılan kaynaklar metinlerin alt bölümünde «kaynak/kaynaklar» adıyla gösterilmiştir. İlgili dilcilere ait eserlerin sayısının fazla olması nedeniyle ancak birkaç örnek kullanılmıştır.)</a:t>
            </a:r>
          </a:p>
        </p:txBody>
      </p:sp>
    </p:spTree>
    <p:extLst>
      <p:ext uri="{BB962C8B-B14F-4D97-AF65-F5344CB8AC3E}">
        <p14:creationId xmlns:p14="http://schemas.microsoft.com/office/powerpoint/2010/main" val="330676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309A33-718C-47AF-8D1B-DBA1508E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914BCC-0481-462F-A749-5193ADF2F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János Sajnovics </a:t>
            </a:r>
          </a:p>
          <a:p>
            <a:r>
              <a:rPr lang="tr-TR" dirty="0"/>
              <a:t>«</a:t>
            </a:r>
            <a:r>
              <a:rPr lang="tr-TR" i="1" dirty="0" err="1"/>
              <a:t>Demonstratio</a:t>
            </a:r>
            <a:r>
              <a:rPr lang="tr-TR" i="1" dirty="0"/>
              <a:t> </a:t>
            </a:r>
            <a:r>
              <a:rPr lang="tr-TR" i="1" dirty="0" err="1"/>
              <a:t>Idioma</a:t>
            </a:r>
            <a:r>
              <a:rPr lang="tr-TR" i="1" dirty="0"/>
              <a:t> </a:t>
            </a:r>
            <a:r>
              <a:rPr lang="tr-TR" i="1" dirty="0" err="1"/>
              <a:t>Ungarorum</a:t>
            </a:r>
            <a:r>
              <a:rPr lang="tr-TR" i="1" dirty="0"/>
              <a:t> et </a:t>
            </a:r>
            <a:r>
              <a:rPr lang="tr-TR" i="1" dirty="0" err="1"/>
              <a:t>Lapponum</a:t>
            </a:r>
            <a:r>
              <a:rPr lang="tr-TR" i="1" dirty="0"/>
              <a:t> idem esse</a:t>
            </a:r>
            <a:r>
              <a:rPr lang="tr-TR" dirty="0"/>
              <a:t>» ( 1770). </a:t>
            </a:r>
          </a:p>
          <a:p>
            <a:endParaRPr lang="tr-TR" dirty="0"/>
          </a:p>
          <a:p>
            <a:pPr marL="0" indent="0" algn="just">
              <a:buNone/>
            </a:pPr>
            <a:r>
              <a:rPr lang="tr-TR" dirty="0"/>
              <a:t>(Szathmári, Macar dili ve Lap dili arasında karşılaştırmanın yapıldığı ve dil akrabalıklarının konu edildiği </a:t>
            </a:r>
            <a:r>
              <a:rPr lang="tr-TR" dirty="0" err="1"/>
              <a:t>Sajnovics’in</a:t>
            </a:r>
            <a:r>
              <a:rPr lang="tr-TR" dirty="0"/>
              <a:t> bu eseriyle, </a:t>
            </a:r>
            <a:r>
              <a:rPr lang="tr-TR" i="1" dirty="0"/>
              <a:t>Grammatica </a:t>
            </a:r>
            <a:r>
              <a:rPr lang="tr-TR" i="1" dirty="0" err="1"/>
              <a:t>Hungaro-latina</a:t>
            </a:r>
            <a:r>
              <a:rPr lang="tr-TR" i="1" dirty="0"/>
              <a:t> </a:t>
            </a:r>
            <a:r>
              <a:rPr lang="tr-TR" dirty="0"/>
              <a:t>ile başlayan Macar dilbiliminin başlangıç dönemini sonlandırmakta ve dilbilim tarihinin ikinci dönemini (1770-1850’ler) başlatmaktadır, bkz. Szathmári s: 9-11).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503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C3DDC5-7A1C-4ECA-9995-767EDDC91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171463-AC9F-4607-BB41-E03D5E9EF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/>
              <a:t>Sámuel Gyarmathi</a:t>
            </a:r>
            <a:endParaRPr lang="tr-TR" b="1" i="1" dirty="0"/>
          </a:p>
          <a:p>
            <a:pPr algn="just"/>
            <a:r>
              <a:rPr lang="tr-TR" i="1" dirty="0"/>
              <a:t>«</a:t>
            </a:r>
            <a:r>
              <a:rPr lang="tr-TR" i="1" dirty="0" err="1"/>
              <a:t>Affinitas</a:t>
            </a:r>
            <a:r>
              <a:rPr lang="tr-TR" i="1" dirty="0"/>
              <a:t> </a:t>
            </a:r>
            <a:r>
              <a:rPr lang="tr-TR" i="1" dirty="0" err="1"/>
              <a:t>Lingvae</a:t>
            </a:r>
            <a:r>
              <a:rPr lang="tr-TR" i="1" dirty="0"/>
              <a:t> </a:t>
            </a:r>
            <a:r>
              <a:rPr lang="tr-TR" i="1" dirty="0" err="1"/>
              <a:t>Hungaricae</a:t>
            </a:r>
            <a:r>
              <a:rPr lang="tr-TR" i="1" dirty="0"/>
              <a:t> cum </a:t>
            </a:r>
            <a:r>
              <a:rPr lang="tr-TR" i="1" dirty="0" err="1"/>
              <a:t>Lingvis</a:t>
            </a:r>
            <a:r>
              <a:rPr lang="tr-TR" i="1" dirty="0"/>
              <a:t> </a:t>
            </a:r>
            <a:r>
              <a:rPr lang="tr-TR" i="1" dirty="0" err="1"/>
              <a:t>Fennicae</a:t>
            </a:r>
            <a:r>
              <a:rPr lang="tr-TR" i="1" dirty="0"/>
              <a:t> </a:t>
            </a:r>
            <a:r>
              <a:rPr lang="tr-TR" i="1" dirty="0" err="1"/>
              <a:t>originis</a:t>
            </a:r>
            <a:r>
              <a:rPr lang="tr-TR" i="1" dirty="0"/>
              <a:t> </a:t>
            </a:r>
            <a:r>
              <a:rPr lang="tr-TR" i="1" dirty="0" err="1"/>
              <a:t>grammatice</a:t>
            </a:r>
            <a:r>
              <a:rPr lang="tr-TR" i="1" dirty="0"/>
              <a:t> </a:t>
            </a:r>
            <a:r>
              <a:rPr lang="tr-TR" i="1" dirty="0" err="1"/>
              <a:t>demonstrata</a:t>
            </a:r>
            <a:r>
              <a:rPr lang="tr-TR" i="1" dirty="0"/>
              <a:t>».</a:t>
            </a:r>
            <a:r>
              <a:rPr lang="tr-TR" dirty="0"/>
              <a:t>(1799)</a:t>
            </a:r>
          </a:p>
          <a:p>
            <a:pPr algn="just"/>
            <a:r>
              <a:rPr lang="tr-TR" i="1" dirty="0"/>
              <a:t>«</a:t>
            </a:r>
            <a:r>
              <a:rPr lang="tr-TR" i="1" dirty="0" err="1"/>
              <a:t>Okoskodva</a:t>
            </a:r>
            <a:r>
              <a:rPr lang="tr-TR" i="1" dirty="0"/>
              <a:t> </a:t>
            </a:r>
            <a:r>
              <a:rPr lang="tr-TR" i="1" dirty="0" err="1"/>
              <a:t>tanító</a:t>
            </a:r>
            <a:r>
              <a:rPr lang="tr-TR" i="1" dirty="0"/>
              <a:t> magyar </a:t>
            </a:r>
            <a:r>
              <a:rPr lang="tr-TR" i="1" dirty="0" err="1"/>
              <a:t>nyelvmester</a:t>
            </a:r>
            <a:r>
              <a:rPr lang="tr-TR" i="1" dirty="0"/>
              <a:t>». </a:t>
            </a:r>
            <a:r>
              <a:rPr lang="tr-TR" dirty="0"/>
              <a:t>(1794) </a:t>
            </a:r>
          </a:p>
          <a:p>
            <a:pPr algn="just"/>
            <a:r>
              <a:rPr lang="tr-TR" i="1" dirty="0"/>
              <a:t>«Vocabularium in </a:t>
            </a:r>
            <a:r>
              <a:rPr lang="tr-TR" i="1" dirty="0" err="1"/>
              <a:t>quo</a:t>
            </a:r>
            <a:r>
              <a:rPr lang="tr-TR" i="1" dirty="0"/>
              <a:t> </a:t>
            </a:r>
            <a:r>
              <a:rPr lang="tr-TR" i="1" dirty="0" err="1"/>
              <a:t>plurima</a:t>
            </a:r>
            <a:r>
              <a:rPr lang="tr-TR" i="1" dirty="0"/>
              <a:t> </a:t>
            </a:r>
            <a:r>
              <a:rPr lang="tr-TR" i="1" dirty="0" err="1"/>
              <a:t>hungaricis</a:t>
            </a:r>
            <a:r>
              <a:rPr lang="tr-TR" i="1" dirty="0"/>
              <a:t> </a:t>
            </a:r>
            <a:r>
              <a:rPr lang="tr-TR" i="1" dirty="0" err="1"/>
              <a:t>vocibus</a:t>
            </a:r>
            <a:r>
              <a:rPr lang="tr-TR" i="1" dirty="0"/>
              <a:t> </a:t>
            </a:r>
            <a:r>
              <a:rPr lang="tr-TR" i="1" dirty="0" err="1"/>
              <a:t>consona</a:t>
            </a:r>
            <a:r>
              <a:rPr lang="tr-TR" i="1" dirty="0"/>
              <a:t> </a:t>
            </a:r>
            <a:r>
              <a:rPr lang="tr-TR" i="1" dirty="0" err="1"/>
              <a:t>variarum</a:t>
            </a:r>
            <a:r>
              <a:rPr lang="tr-TR" i="1" dirty="0"/>
              <a:t> </a:t>
            </a:r>
            <a:r>
              <a:rPr lang="tr-TR" i="1" dirty="0" err="1"/>
              <a:t>lingvarum</a:t>
            </a:r>
            <a:r>
              <a:rPr lang="tr-TR" i="1" dirty="0"/>
              <a:t> vacabula </a:t>
            </a:r>
            <a:r>
              <a:rPr lang="tr-TR" i="1" dirty="0" err="1"/>
              <a:t>collegit</a:t>
            </a:r>
            <a:r>
              <a:rPr lang="tr-TR" i="1" dirty="0"/>
              <a:t> S. </a:t>
            </a:r>
            <a:r>
              <a:rPr lang="tr-TR" i="1" dirty="0" err="1"/>
              <a:t>Gy</a:t>
            </a:r>
            <a:r>
              <a:rPr lang="tr-TR" i="1" dirty="0"/>
              <a:t>». </a:t>
            </a:r>
            <a:r>
              <a:rPr lang="tr-TR" dirty="0"/>
              <a:t>(1816)</a:t>
            </a:r>
          </a:p>
          <a:p>
            <a:pPr marL="0" indent="0" algn="just">
              <a:buNone/>
            </a:pPr>
            <a:r>
              <a:rPr lang="tr-TR" sz="1900" dirty="0"/>
              <a:t>Kaynaklar:</a:t>
            </a:r>
          </a:p>
          <a:p>
            <a:pPr algn="just"/>
            <a:r>
              <a:rPr lang="tr-TR" sz="1900" dirty="0">
                <a:hlinkClick r:id="rId2"/>
              </a:rPr>
              <a:t>https://www.arcanum.hu/hu/online-kiadvanyok/MuMaTu-a-mult-magyar-tudosai-1/gyarmathi-samuel-1E12/bibliografia-1EBE/gyarmathi-samuel-muvei-1EBF/</a:t>
            </a:r>
            <a:r>
              <a:rPr lang="tr-TR" sz="1900" dirty="0"/>
              <a:t>  (Kézikönyvtár/</a:t>
            </a:r>
            <a:r>
              <a:rPr lang="tr-TR" sz="1900" b="1" dirty="0"/>
              <a:t> </a:t>
            </a:r>
            <a:r>
              <a:rPr lang="tr-TR" sz="1900" dirty="0"/>
              <a:t>A </a:t>
            </a:r>
            <a:r>
              <a:rPr lang="tr-TR" sz="1900" dirty="0" err="1"/>
              <a:t>múlt</a:t>
            </a:r>
            <a:r>
              <a:rPr lang="tr-TR" sz="1900" dirty="0"/>
              <a:t> magyar </a:t>
            </a:r>
            <a:r>
              <a:rPr lang="tr-TR" sz="1900" dirty="0" err="1"/>
              <a:t>tudósai</a:t>
            </a:r>
            <a:r>
              <a:rPr lang="tr-TR" sz="1900" dirty="0"/>
              <a:t>)</a:t>
            </a:r>
          </a:p>
          <a:p>
            <a:pPr algn="just"/>
            <a:r>
              <a:rPr lang="tr-TR" sz="1900" dirty="0" err="1"/>
              <a:t>Gyarmathi</a:t>
            </a:r>
            <a:r>
              <a:rPr lang="tr-TR" sz="1900" dirty="0"/>
              <a:t>, </a:t>
            </a:r>
            <a:r>
              <a:rPr lang="tr-TR" sz="1900" dirty="0" err="1"/>
              <a:t>Vocabularium</a:t>
            </a:r>
            <a:r>
              <a:rPr lang="tr-TR" sz="1900" dirty="0"/>
              <a:t>, in </a:t>
            </a:r>
            <a:r>
              <a:rPr lang="tr-TR" sz="1900" dirty="0" err="1"/>
              <a:t>quo</a:t>
            </a:r>
            <a:r>
              <a:rPr lang="tr-TR" sz="1900" dirty="0"/>
              <a:t> </a:t>
            </a:r>
            <a:r>
              <a:rPr lang="tr-TR" sz="1900" dirty="0" err="1"/>
              <a:t>plurima</a:t>
            </a:r>
            <a:r>
              <a:rPr lang="tr-TR" sz="1900" dirty="0"/>
              <a:t> </a:t>
            </a:r>
            <a:r>
              <a:rPr lang="tr-TR" sz="1900" dirty="0" err="1"/>
              <a:t>hungaricis</a:t>
            </a:r>
            <a:r>
              <a:rPr lang="tr-TR" sz="1900" dirty="0"/>
              <a:t> </a:t>
            </a:r>
            <a:r>
              <a:rPr lang="tr-TR" sz="1900" dirty="0" err="1"/>
              <a:t>vocibus</a:t>
            </a:r>
            <a:r>
              <a:rPr lang="tr-TR" sz="1900" dirty="0"/>
              <a:t> </a:t>
            </a:r>
            <a:r>
              <a:rPr lang="tr-TR" sz="1900" dirty="0" err="1"/>
              <a:t>consona</a:t>
            </a:r>
            <a:r>
              <a:rPr lang="tr-TR" sz="1900" dirty="0"/>
              <a:t> </a:t>
            </a:r>
            <a:r>
              <a:rPr lang="tr-TR" sz="1900" dirty="0" err="1"/>
              <a:t>variarum</a:t>
            </a:r>
            <a:r>
              <a:rPr lang="tr-TR" sz="1900" dirty="0"/>
              <a:t> </a:t>
            </a:r>
            <a:r>
              <a:rPr lang="tr-TR" sz="1900" dirty="0" err="1"/>
              <a:t>linguarum</a:t>
            </a:r>
            <a:r>
              <a:rPr lang="tr-TR" sz="1900" dirty="0"/>
              <a:t> </a:t>
            </a:r>
            <a:r>
              <a:rPr lang="tr-TR" sz="1900" dirty="0" err="1"/>
              <a:t>vocabula</a:t>
            </a:r>
            <a:r>
              <a:rPr lang="tr-TR" sz="1900" dirty="0"/>
              <a:t> </a:t>
            </a:r>
            <a:r>
              <a:rPr lang="tr-TR" sz="1900" dirty="0" err="1"/>
              <a:t>collegit</a:t>
            </a:r>
            <a:r>
              <a:rPr lang="tr-TR" sz="1900" dirty="0"/>
              <a:t> </a:t>
            </a:r>
            <a:r>
              <a:rPr lang="tr-TR" sz="1900" dirty="0" err="1"/>
              <a:t>Sámuel</a:t>
            </a:r>
            <a:r>
              <a:rPr lang="tr-TR" sz="1900" dirty="0"/>
              <a:t> </a:t>
            </a:r>
            <a:r>
              <a:rPr lang="tr-TR" sz="1900" dirty="0" err="1"/>
              <a:t>Gyarmathi</a:t>
            </a:r>
            <a:r>
              <a:rPr lang="tr-TR" sz="1900" dirty="0"/>
              <a:t>,  </a:t>
            </a:r>
            <a:r>
              <a:rPr lang="tr-TR" sz="1900" dirty="0">
                <a:hlinkClick r:id="rId3"/>
              </a:rPr>
              <a:t>https://mek.oszk.hu/12700/12768/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2141814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DFF9C0-105D-47C7-9857-FD950E462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03CB26-DFAC-42C8-9548-F5C9F234A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Pál </a:t>
            </a:r>
            <a:r>
              <a:rPr lang="tr-TR" b="1" dirty="0" err="1"/>
              <a:t>Nagy</a:t>
            </a:r>
            <a:r>
              <a:rPr lang="tr-TR" b="1" dirty="0"/>
              <a:t> </a:t>
            </a:r>
            <a:r>
              <a:rPr lang="tr-TR" b="1" dirty="0" err="1"/>
              <a:t>Beregszászi</a:t>
            </a:r>
            <a:endParaRPr lang="tr-TR" b="1" dirty="0"/>
          </a:p>
          <a:p>
            <a:r>
              <a:rPr lang="tr-TR" i="1" dirty="0"/>
              <a:t>«</a:t>
            </a:r>
            <a:r>
              <a:rPr lang="tr-TR" i="1" dirty="0" err="1"/>
              <a:t>Comparatio</a:t>
            </a:r>
            <a:r>
              <a:rPr lang="tr-TR" i="1" dirty="0"/>
              <a:t> </a:t>
            </a:r>
            <a:r>
              <a:rPr lang="tr-TR" i="1" dirty="0" err="1"/>
              <a:t>linguae</a:t>
            </a:r>
            <a:r>
              <a:rPr lang="tr-TR" i="1" dirty="0"/>
              <a:t> </a:t>
            </a:r>
            <a:r>
              <a:rPr lang="tr-TR" i="1" dirty="0" err="1"/>
              <a:t>turcicae</a:t>
            </a:r>
            <a:r>
              <a:rPr lang="tr-TR" i="1" dirty="0"/>
              <a:t> cum </a:t>
            </a:r>
            <a:r>
              <a:rPr lang="tr-TR" i="1" dirty="0" err="1"/>
              <a:t>hungarica</a:t>
            </a:r>
            <a:r>
              <a:rPr lang="tr-TR" dirty="0"/>
              <a:t>.» (1794).</a:t>
            </a:r>
          </a:p>
          <a:p>
            <a:r>
              <a:rPr lang="tr-TR" i="1" dirty="0"/>
              <a:t>«</a:t>
            </a:r>
            <a:r>
              <a:rPr lang="de-DE" i="1" dirty="0"/>
              <a:t>Versuch einer magyarischen Sprachlehre, mit einiger Hinsicht auf die Türkische und andere morgenländischen Sprachen</a:t>
            </a:r>
            <a:r>
              <a:rPr lang="tr-TR" dirty="0"/>
              <a:t>»</a:t>
            </a:r>
            <a:r>
              <a:rPr lang="de-DE" dirty="0"/>
              <a:t>. </a:t>
            </a:r>
            <a:r>
              <a:rPr lang="tr-TR" dirty="0"/>
              <a:t>(1797).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1800" dirty="0"/>
              <a:t>Kaynaklar:</a:t>
            </a:r>
          </a:p>
          <a:p>
            <a:r>
              <a:rPr lang="tr-TR" sz="1800" dirty="0"/>
              <a:t>Güngörmüş,1998: 125</a:t>
            </a:r>
          </a:p>
          <a:p>
            <a:r>
              <a:rPr lang="tr-TR" sz="1800" dirty="0"/>
              <a:t>Szinnyei József, «Magyar </a:t>
            </a:r>
            <a:r>
              <a:rPr lang="tr-TR" sz="1800" dirty="0" err="1"/>
              <a:t>írók</a:t>
            </a:r>
            <a:r>
              <a:rPr lang="tr-TR" sz="1800" dirty="0"/>
              <a:t> </a:t>
            </a:r>
            <a:r>
              <a:rPr lang="tr-TR" sz="1800" dirty="0" err="1"/>
              <a:t>élete</a:t>
            </a:r>
            <a:r>
              <a:rPr lang="tr-TR" sz="1800" dirty="0"/>
              <a:t> </a:t>
            </a:r>
            <a:r>
              <a:rPr lang="tr-TR" sz="1800" dirty="0" err="1"/>
              <a:t>és</a:t>
            </a:r>
            <a:r>
              <a:rPr lang="tr-TR" sz="1800" dirty="0"/>
              <a:t> </a:t>
            </a:r>
            <a:r>
              <a:rPr lang="tr-TR" sz="1800" dirty="0" err="1"/>
              <a:t>munkái</a:t>
            </a:r>
            <a:r>
              <a:rPr lang="tr-TR" sz="1800" dirty="0"/>
              <a:t>» (</a:t>
            </a:r>
            <a:r>
              <a:rPr lang="tr-TR" sz="1800" dirty="0">
                <a:hlinkClick r:id="rId2"/>
              </a:rPr>
              <a:t>https://www.arcanum.hu/hu/online-kiadvanyok/Lexikonok-magyar-irok-elete-es-munkai-szinnyei-jozsef-7891B/b-79D0E/beregszaszi-nagy-pal-7C33A/</a:t>
            </a:r>
            <a:r>
              <a:rPr lang="tr-TR" sz="1800" dirty="0"/>
              <a:t>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6173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E8F35B-DA6A-4170-9FBF-2ED9C16B7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D1036A-8BFB-4FE6-B1E6-5573CE84E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Miklós </a:t>
            </a:r>
            <a:r>
              <a:rPr lang="tr-TR" b="1" dirty="0" err="1"/>
              <a:t>Révai</a:t>
            </a:r>
            <a:endParaRPr lang="tr-TR" b="1" dirty="0"/>
          </a:p>
          <a:p>
            <a:r>
              <a:rPr lang="tr-TR" i="1" dirty="0"/>
              <a:t>«</a:t>
            </a:r>
            <a:r>
              <a:rPr lang="tr-TR" i="1" dirty="0" err="1"/>
              <a:t>Antiquitates</a:t>
            </a:r>
            <a:r>
              <a:rPr lang="tr-TR" i="1" dirty="0"/>
              <a:t> </a:t>
            </a:r>
            <a:r>
              <a:rPr lang="tr-TR" i="1" dirty="0" err="1"/>
              <a:t>Literaturae</a:t>
            </a:r>
            <a:r>
              <a:rPr lang="tr-TR" i="1" dirty="0"/>
              <a:t> </a:t>
            </a:r>
            <a:r>
              <a:rPr lang="tr-TR" i="1" dirty="0" err="1"/>
              <a:t>Hungaricae</a:t>
            </a:r>
            <a:r>
              <a:rPr lang="tr-TR" i="1" dirty="0"/>
              <a:t>» (1803).</a:t>
            </a:r>
          </a:p>
          <a:p>
            <a:r>
              <a:rPr lang="tr-TR" i="1" dirty="0"/>
              <a:t>«</a:t>
            </a:r>
            <a:r>
              <a:rPr lang="tr-TR" i="1" dirty="0" err="1"/>
              <a:t>Elaboratior</a:t>
            </a:r>
            <a:r>
              <a:rPr lang="tr-TR" i="1" dirty="0"/>
              <a:t> Grammatica </a:t>
            </a:r>
            <a:r>
              <a:rPr lang="tr-TR" i="1" dirty="0" err="1"/>
              <a:t>Hungarica</a:t>
            </a:r>
            <a:r>
              <a:rPr lang="tr-TR" i="1" dirty="0"/>
              <a:t>» (1803)</a:t>
            </a:r>
          </a:p>
          <a:p>
            <a:endParaRPr lang="tr-TR" i="1" dirty="0"/>
          </a:p>
          <a:p>
            <a:pPr marL="0" indent="0">
              <a:buNone/>
            </a:pPr>
            <a:r>
              <a:rPr lang="tr-TR" sz="1800" i="1" dirty="0"/>
              <a:t>Kaynak: </a:t>
            </a:r>
            <a:r>
              <a:rPr lang="tr-TR" sz="1800" dirty="0"/>
              <a:t>Magyar </a:t>
            </a:r>
            <a:r>
              <a:rPr lang="tr-TR" sz="1800" dirty="0" err="1"/>
              <a:t>Irodalom</a:t>
            </a:r>
            <a:r>
              <a:rPr lang="tr-TR" sz="1800" dirty="0"/>
              <a:t> </a:t>
            </a:r>
            <a:r>
              <a:rPr lang="tr-TR" sz="1800" dirty="0" err="1"/>
              <a:t>Története</a:t>
            </a:r>
            <a:r>
              <a:rPr lang="tr-TR" sz="1800" dirty="0"/>
              <a:t> III, </a:t>
            </a:r>
            <a:r>
              <a:rPr lang="tr-TR" sz="1800" dirty="0">
                <a:hlinkClick r:id="rId2"/>
              </a:rPr>
              <a:t>https://mek.oszk.hu/02200/02228/html/03/58.html</a:t>
            </a:r>
            <a:endParaRPr lang="tr-TR" sz="1800" i="1" dirty="0"/>
          </a:p>
        </p:txBody>
      </p:sp>
    </p:spTree>
    <p:extLst>
      <p:ext uri="{BB962C8B-B14F-4D97-AF65-F5344CB8AC3E}">
        <p14:creationId xmlns:p14="http://schemas.microsoft.com/office/powerpoint/2010/main" val="2714139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979811-CE12-410C-99F1-7FB336163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59FF30-FBD0-4FE9-B778-1EFB8AE12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dirty="0"/>
              <a:t>Güngörmüş, Naciye, «Macar Dilinde Bulunan Türkçe Alıntı Sözcüklerin Dil Tarihi Açısından Genel Bir Değerlendirmesi», Batı Dil ve Edebiyatları Dergisi, </a:t>
            </a:r>
            <a:r>
              <a:rPr lang="tr-TR" dirty="0" err="1"/>
              <a:t>c.III</a:t>
            </a:r>
            <a:r>
              <a:rPr lang="tr-TR" dirty="0"/>
              <a:t>, sayı:3, s. 123-139, Ankara Üniversitesi Basımevi, Ankara, 1998. </a:t>
            </a:r>
          </a:p>
          <a:p>
            <a:pPr algn="just">
              <a:lnSpc>
                <a:spcPct val="120000"/>
              </a:lnSpc>
            </a:pPr>
            <a:r>
              <a:rPr lang="tr-TR" dirty="0"/>
              <a:t>Szathmári, István, </a:t>
            </a:r>
            <a:r>
              <a:rPr lang="tr-TR" i="1" dirty="0"/>
              <a:t>A magyar nyelvtudomány </a:t>
            </a:r>
            <a:r>
              <a:rPr lang="tr-TR" i="1" dirty="0" err="1"/>
              <a:t>történetéből</a:t>
            </a:r>
            <a:r>
              <a:rPr lang="tr-TR" dirty="0"/>
              <a:t>, </a:t>
            </a:r>
            <a:r>
              <a:rPr lang="tr-TR" dirty="0" err="1"/>
              <a:t>Tinta</a:t>
            </a:r>
            <a:r>
              <a:rPr lang="tr-TR" dirty="0"/>
              <a:t> </a:t>
            </a:r>
            <a:r>
              <a:rPr lang="tr-TR" dirty="0" err="1"/>
              <a:t>Könyvkiadó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2006</a:t>
            </a:r>
          </a:p>
          <a:p>
            <a:pPr algn="just">
              <a:lnSpc>
                <a:spcPct val="120000"/>
              </a:lnSpc>
            </a:pPr>
            <a:r>
              <a:rPr lang="tr-TR" dirty="0">
                <a:hlinkClick r:id="rId2"/>
              </a:rPr>
              <a:t>https://www.arcanum.hu/hu/online-kiadvanyok/MuMaTu-a-mult-magyar-tudosai-1/gyarmathi-samuel-1E12/bibliografia-1EBE/gyarmathi-samuel-muvei-1EBF/</a:t>
            </a:r>
            <a:r>
              <a:rPr lang="tr-TR" dirty="0"/>
              <a:t>      (Kézikönyvtár/</a:t>
            </a:r>
            <a:r>
              <a:rPr lang="tr-TR" b="1" dirty="0"/>
              <a:t> </a:t>
            </a:r>
            <a:r>
              <a:rPr lang="tr-TR" dirty="0"/>
              <a:t>A </a:t>
            </a:r>
            <a:r>
              <a:rPr lang="tr-TR" dirty="0" err="1"/>
              <a:t>múlt</a:t>
            </a:r>
            <a:r>
              <a:rPr lang="tr-TR" dirty="0"/>
              <a:t> magyar </a:t>
            </a:r>
            <a:r>
              <a:rPr lang="tr-TR" dirty="0" err="1"/>
              <a:t>tudósai</a:t>
            </a:r>
            <a:r>
              <a:rPr lang="tr-TR" dirty="0"/>
              <a:t>) Erişim Tarihi:07.05.2020</a:t>
            </a:r>
          </a:p>
          <a:p>
            <a:pPr algn="just">
              <a:lnSpc>
                <a:spcPct val="120000"/>
              </a:lnSpc>
            </a:pPr>
            <a:r>
              <a:rPr lang="tr-TR" dirty="0"/>
              <a:t>Gyarmathi </a:t>
            </a:r>
            <a:r>
              <a:rPr lang="tr-TR" dirty="0" err="1"/>
              <a:t>Sámuel</a:t>
            </a:r>
            <a:r>
              <a:rPr lang="tr-TR" dirty="0"/>
              <a:t>, </a:t>
            </a:r>
            <a:r>
              <a:rPr lang="tr-TR" dirty="0" err="1"/>
              <a:t>Vocabularium</a:t>
            </a:r>
            <a:r>
              <a:rPr lang="tr-TR" dirty="0"/>
              <a:t>, in </a:t>
            </a:r>
            <a:r>
              <a:rPr lang="tr-TR" dirty="0" err="1"/>
              <a:t>quo</a:t>
            </a:r>
            <a:r>
              <a:rPr lang="tr-TR" dirty="0"/>
              <a:t> </a:t>
            </a:r>
            <a:r>
              <a:rPr lang="tr-TR" dirty="0" err="1"/>
              <a:t>plurima</a:t>
            </a:r>
            <a:r>
              <a:rPr lang="tr-TR" dirty="0"/>
              <a:t> </a:t>
            </a:r>
            <a:r>
              <a:rPr lang="tr-TR" dirty="0" err="1"/>
              <a:t>hungaricis</a:t>
            </a:r>
            <a:r>
              <a:rPr lang="tr-TR" dirty="0"/>
              <a:t> </a:t>
            </a:r>
            <a:r>
              <a:rPr lang="tr-TR" dirty="0" err="1"/>
              <a:t>vocibus</a:t>
            </a:r>
            <a:r>
              <a:rPr lang="tr-TR" dirty="0"/>
              <a:t> </a:t>
            </a:r>
            <a:r>
              <a:rPr lang="tr-TR" dirty="0" err="1"/>
              <a:t>consona</a:t>
            </a:r>
            <a:r>
              <a:rPr lang="tr-TR" dirty="0"/>
              <a:t> </a:t>
            </a:r>
            <a:r>
              <a:rPr lang="tr-TR" dirty="0" err="1"/>
              <a:t>variarum</a:t>
            </a:r>
            <a:r>
              <a:rPr lang="tr-TR" dirty="0"/>
              <a:t> </a:t>
            </a:r>
            <a:r>
              <a:rPr lang="tr-TR" dirty="0" err="1"/>
              <a:t>linguarum</a:t>
            </a:r>
            <a:r>
              <a:rPr lang="tr-TR" dirty="0"/>
              <a:t> </a:t>
            </a:r>
            <a:r>
              <a:rPr lang="tr-TR" dirty="0" err="1"/>
              <a:t>vocabula</a:t>
            </a:r>
            <a:r>
              <a:rPr lang="tr-TR" dirty="0"/>
              <a:t> </a:t>
            </a:r>
            <a:r>
              <a:rPr lang="tr-TR" dirty="0" err="1"/>
              <a:t>collegit</a:t>
            </a:r>
            <a:r>
              <a:rPr lang="tr-TR" dirty="0"/>
              <a:t> </a:t>
            </a:r>
            <a:r>
              <a:rPr lang="tr-TR" dirty="0" err="1"/>
              <a:t>Sámuel</a:t>
            </a:r>
            <a:r>
              <a:rPr lang="tr-TR" dirty="0"/>
              <a:t> Gyarmathi, 1816.</a:t>
            </a:r>
            <a:r>
              <a:rPr lang="tr-TR" dirty="0">
                <a:hlinkClick r:id="rId3"/>
              </a:rPr>
              <a:t> https://mek.oszk.hu/12700/12768/</a:t>
            </a:r>
            <a:r>
              <a:rPr lang="tr-TR" dirty="0"/>
              <a:t>	Erişim Tarihi:07.05.2020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tr-TR" dirty="0"/>
          </a:p>
          <a:p>
            <a:pPr algn="just">
              <a:lnSpc>
                <a:spcPct val="120000"/>
              </a:lnSpc>
            </a:pPr>
            <a:r>
              <a:rPr lang="tr-TR" dirty="0"/>
              <a:t>Szinnyei József, «Magyar </a:t>
            </a:r>
            <a:r>
              <a:rPr lang="tr-TR" dirty="0" err="1"/>
              <a:t>írók</a:t>
            </a:r>
            <a:r>
              <a:rPr lang="tr-TR" dirty="0"/>
              <a:t> </a:t>
            </a:r>
            <a:r>
              <a:rPr lang="tr-TR" dirty="0" err="1"/>
              <a:t>élete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munkái</a:t>
            </a:r>
            <a:r>
              <a:rPr lang="tr-TR" dirty="0"/>
              <a:t>» </a:t>
            </a:r>
            <a:r>
              <a:rPr lang="tr-TR" dirty="0">
                <a:hlinkClick r:id="rId4"/>
              </a:rPr>
              <a:t>https://www.arcanum.hu/hu/online-kiadvanyok/Lexikonok-magyar-irok-elete-es-munkai-szinnyei-jozsef-7891B/b-79D0E/beregszaszi-nagy-pal-7C33A/</a:t>
            </a:r>
            <a:r>
              <a:rPr lang="tr-TR" dirty="0"/>
              <a:t>            </a:t>
            </a:r>
            <a:r>
              <a:rPr lang="tr-TR" sz="2600" dirty="0"/>
              <a:t>Kézikönyvtár Erişim Tarihi:10.05.2020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tr-TR" sz="1900" dirty="0"/>
          </a:p>
          <a:p>
            <a:pPr algn="just">
              <a:lnSpc>
                <a:spcPct val="120000"/>
              </a:lnSpc>
            </a:pPr>
            <a:r>
              <a:rPr lang="tr-TR" dirty="0"/>
              <a:t>Magyar </a:t>
            </a:r>
            <a:r>
              <a:rPr lang="tr-TR" dirty="0" err="1"/>
              <a:t>Irodalom</a:t>
            </a:r>
            <a:r>
              <a:rPr lang="tr-TR" dirty="0"/>
              <a:t> </a:t>
            </a:r>
            <a:r>
              <a:rPr lang="tr-TR" dirty="0" err="1"/>
              <a:t>Története</a:t>
            </a:r>
            <a:r>
              <a:rPr lang="tr-TR" dirty="0"/>
              <a:t> III, </a:t>
            </a:r>
            <a:r>
              <a:rPr lang="tr-TR" dirty="0" err="1"/>
              <a:t>Főszerkesztő</a:t>
            </a:r>
            <a:r>
              <a:rPr lang="tr-TR" dirty="0"/>
              <a:t>: </a:t>
            </a:r>
            <a:r>
              <a:rPr lang="tr-TR" dirty="0" err="1"/>
              <a:t>Sötér</a:t>
            </a:r>
            <a:r>
              <a:rPr lang="tr-TR" dirty="0"/>
              <a:t> István, </a:t>
            </a:r>
            <a:r>
              <a:rPr lang="tr-TR" dirty="0" err="1"/>
              <a:t>Irták</a:t>
            </a:r>
            <a:r>
              <a:rPr lang="tr-TR" dirty="0"/>
              <a:t>: </a:t>
            </a:r>
            <a:r>
              <a:rPr lang="tr-TR" dirty="0" err="1"/>
              <a:t>Dezsényi</a:t>
            </a:r>
            <a:r>
              <a:rPr lang="tr-TR" dirty="0"/>
              <a:t> </a:t>
            </a:r>
            <a:r>
              <a:rPr lang="tr-TR" dirty="0" err="1"/>
              <a:t>Béla</a:t>
            </a:r>
            <a:r>
              <a:rPr lang="tr-TR" dirty="0"/>
              <a:t>, </a:t>
            </a:r>
            <a:r>
              <a:rPr lang="tr-TR" dirty="0" err="1"/>
              <a:t>Fenyő</a:t>
            </a:r>
            <a:r>
              <a:rPr lang="tr-TR" dirty="0"/>
              <a:t> István, </a:t>
            </a:r>
            <a:r>
              <a:rPr lang="tr-TR" dirty="0" err="1"/>
              <a:t>Horváth</a:t>
            </a:r>
            <a:r>
              <a:rPr lang="tr-TR" dirty="0"/>
              <a:t> </a:t>
            </a:r>
            <a:r>
              <a:rPr lang="tr-TR" dirty="0" err="1"/>
              <a:t>Károly</a:t>
            </a:r>
            <a:r>
              <a:rPr lang="tr-TR" dirty="0"/>
              <a:t>, </a:t>
            </a:r>
            <a:r>
              <a:rPr lang="tr-TR" dirty="0" err="1"/>
              <a:t>Julow</a:t>
            </a:r>
            <a:r>
              <a:rPr lang="tr-TR" dirty="0"/>
              <a:t> </a:t>
            </a:r>
            <a:r>
              <a:rPr lang="tr-TR" dirty="0" err="1"/>
              <a:t>Viktor</a:t>
            </a:r>
            <a:r>
              <a:rPr lang="tr-TR" dirty="0"/>
              <a:t>, </a:t>
            </a:r>
            <a:r>
              <a:rPr lang="tr-TR" dirty="0" err="1"/>
              <a:t>Lukácsy</a:t>
            </a:r>
            <a:r>
              <a:rPr lang="tr-TR" dirty="0"/>
              <a:t> Sándor, </a:t>
            </a:r>
            <a:r>
              <a:rPr lang="tr-TR" dirty="0" err="1"/>
              <a:t>Mezei</a:t>
            </a:r>
            <a:r>
              <a:rPr lang="tr-TR" dirty="0"/>
              <a:t> </a:t>
            </a:r>
            <a:r>
              <a:rPr lang="tr-TR" dirty="0" err="1"/>
              <a:t>Márta</a:t>
            </a:r>
            <a:r>
              <a:rPr lang="tr-TR" dirty="0"/>
              <a:t>, </a:t>
            </a:r>
            <a:r>
              <a:rPr lang="tr-TR" dirty="0" err="1"/>
              <a:t>Orosz</a:t>
            </a:r>
            <a:r>
              <a:rPr lang="tr-TR" dirty="0"/>
              <a:t> </a:t>
            </a:r>
            <a:r>
              <a:rPr lang="tr-TR" dirty="0" err="1"/>
              <a:t>László</a:t>
            </a:r>
            <a:r>
              <a:rPr lang="tr-TR" dirty="0"/>
              <a:t>, </a:t>
            </a:r>
            <a:r>
              <a:rPr lang="tr-TR" dirty="0" err="1"/>
              <a:t>Pándi</a:t>
            </a:r>
            <a:r>
              <a:rPr lang="tr-TR" dirty="0"/>
              <a:t> </a:t>
            </a:r>
            <a:r>
              <a:rPr lang="tr-TR" dirty="0" err="1"/>
              <a:t>Pál</a:t>
            </a:r>
            <a:r>
              <a:rPr lang="tr-TR" dirty="0"/>
              <a:t>, </a:t>
            </a:r>
            <a:r>
              <a:rPr lang="tr-TR" dirty="0" err="1"/>
              <a:t>Solt</a:t>
            </a:r>
            <a:r>
              <a:rPr lang="tr-TR" dirty="0"/>
              <a:t> </a:t>
            </a:r>
            <a:r>
              <a:rPr lang="tr-TR" dirty="0" err="1"/>
              <a:t>Andor</a:t>
            </a:r>
            <a:r>
              <a:rPr lang="tr-TR" dirty="0"/>
              <a:t>, </a:t>
            </a:r>
            <a:r>
              <a:rPr lang="tr-TR" dirty="0" err="1"/>
              <a:t>Sötér</a:t>
            </a:r>
            <a:r>
              <a:rPr lang="tr-TR" dirty="0"/>
              <a:t> István, </a:t>
            </a:r>
            <a:r>
              <a:rPr lang="tr-TR" dirty="0" err="1"/>
              <a:t>Szauder</a:t>
            </a:r>
            <a:r>
              <a:rPr lang="tr-TR" dirty="0"/>
              <a:t> József, </a:t>
            </a:r>
            <a:r>
              <a:rPr lang="tr-TR" dirty="0" err="1"/>
              <a:t>Tarnai</a:t>
            </a:r>
            <a:r>
              <a:rPr lang="tr-TR" dirty="0"/>
              <a:t> </a:t>
            </a:r>
            <a:r>
              <a:rPr lang="tr-TR" dirty="0" err="1"/>
              <a:t>Andor</a:t>
            </a:r>
            <a:r>
              <a:rPr lang="tr-TR" dirty="0"/>
              <a:t>, </a:t>
            </a:r>
            <a:r>
              <a:rPr lang="tr-TR" dirty="0" err="1"/>
              <a:t>T.Erdélyi</a:t>
            </a:r>
            <a:r>
              <a:rPr lang="tr-TR" dirty="0"/>
              <a:t> Ilona </a:t>
            </a:r>
            <a:r>
              <a:rPr lang="tr-TR" dirty="0" err="1"/>
              <a:t>Tóth</a:t>
            </a:r>
            <a:r>
              <a:rPr lang="tr-TR" dirty="0"/>
              <a:t> </a:t>
            </a:r>
            <a:r>
              <a:rPr lang="tr-TR" dirty="0" err="1"/>
              <a:t>Dezső</a:t>
            </a:r>
            <a:r>
              <a:rPr lang="tr-TR" dirty="0"/>
              <a:t>, </a:t>
            </a:r>
            <a:r>
              <a:rPr lang="tr-TR" dirty="0" err="1"/>
              <a:t>Wéber</a:t>
            </a:r>
            <a:r>
              <a:rPr lang="tr-TR" dirty="0"/>
              <a:t> </a:t>
            </a:r>
            <a:r>
              <a:rPr lang="tr-TR" dirty="0" err="1"/>
              <a:t>Antal</a:t>
            </a:r>
            <a:r>
              <a:rPr lang="tr-TR" dirty="0"/>
              <a:t>, </a:t>
            </a:r>
            <a:r>
              <a:rPr lang="tr-TR" dirty="0" err="1"/>
              <a:t>Akadémiai</a:t>
            </a:r>
            <a:r>
              <a:rPr lang="tr-TR" dirty="0"/>
              <a:t> </a:t>
            </a:r>
            <a:r>
              <a:rPr lang="tr-TR" dirty="0" err="1"/>
              <a:t>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 1965, </a:t>
            </a:r>
            <a:r>
              <a:rPr lang="tr-TR" dirty="0">
                <a:hlinkClick r:id="rId5"/>
              </a:rPr>
              <a:t>https://mek.oszk.hu/02200/02228/html/03/58.html</a:t>
            </a:r>
            <a:r>
              <a:rPr lang="tr-TR" dirty="0"/>
              <a:t> Erişim Tarihi: 10.05.2020</a:t>
            </a:r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1756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711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Macar Dil Bilimi</vt:lpstr>
      <vt:lpstr>Macar Dilbiliminin Gelişme Dönemi</vt:lpstr>
      <vt:lpstr>PowerPoint Sunusu</vt:lpstr>
      <vt:lpstr>PowerPoint Sunusu</vt:lpstr>
      <vt:lpstr>Örnekler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Macar Dil Bilimi</dc:title>
  <dc:creator>Alpertunga Altaylı</dc:creator>
  <cp:lastModifiedBy>Alpertunga Altaylı</cp:lastModifiedBy>
  <cp:revision>69</cp:revision>
  <dcterms:created xsi:type="dcterms:W3CDTF">2020-05-08T00:52:15Z</dcterms:created>
  <dcterms:modified xsi:type="dcterms:W3CDTF">2020-05-12T12:43:14Z</dcterms:modified>
</cp:coreProperties>
</file>