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211"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366756-F90F-4EEC-B6D8-D29E0A93F33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3C60EDC-BFED-48D5-939C-B9C1631B23B9}">
      <dgm:prSet custT="1"/>
      <dgm:spPr/>
      <dgm:t>
        <a:bodyPr/>
        <a:lstStyle/>
        <a:p>
          <a:r>
            <a:rPr lang="tr-TR" sz="2000" b="1" dirty="0"/>
            <a:t>Beyanname nüshalarının gümrük işlemleri itibariyle kullanımı</a:t>
          </a:r>
          <a:endParaRPr lang="en-US" sz="2000" b="1" dirty="0"/>
        </a:p>
      </dgm:t>
    </dgm:pt>
    <dgm:pt modelId="{1B623E88-465C-4772-8AF3-EFF49B9E6090}" type="parTrans" cxnId="{80860404-CA66-4897-96B3-ED29402B134A}">
      <dgm:prSet/>
      <dgm:spPr/>
      <dgm:t>
        <a:bodyPr/>
        <a:lstStyle/>
        <a:p>
          <a:endParaRPr lang="en-US"/>
        </a:p>
      </dgm:t>
    </dgm:pt>
    <dgm:pt modelId="{2F129CB1-3534-4596-A1A0-79984F9D5F91}" type="sibTrans" cxnId="{80860404-CA66-4897-96B3-ED29402B134A}">
      <dgm:prSet/>
      <dgm:spPr/>
      <dgm:t>
        <a:bodyPr/>
        <a:lstStyle/>
        <a:p>
          <a:endParaRPr lang="en-US"/>
        </a:p>
      </dgm:t>
    </dgm:pt>
    <dgm:pt modelId="{1E489878-64BE-43F8-94AD-7A1E40A1E918}">
      <dgm:prSet custT="1"/>
      <dgm:spPr/>
      <dgm:t>
        <a:bodyPr/>
        <a:lstStyle/>
        <a:p>
          <a:r>
            <a:rPr lang="tr-TR" sz="2000" b="1" dirty="0">
              <a:solidFill>
                <a:schemeClr val="tx1"/>
              </a:solidFill>
              <a:highlight>
                <a:srgbClr val="FFFF00"/>
              </a:highlight>
            </a:rPr>
            <a:t>2. Bir beyanname formunun hem ihracat hem de Türkiye gümrük </a:t>
          </a:r>
          <a:r>
            <a:rPr lang="tr-TR" sz="2400" b="1" dirty="0">
              <a:solidFill>
                <a:schemeClr val="tx1"/>
              </a:solidFill>
              <a:highlight>
                <a:srgbClr val="FFFF00"/>
              </a:highlight>
            </a:rPr>
            <a:t>bölgesi içinde başlayacak ve bitecek bir adi transit işleminde kullanılmak istenmesi halinde, 1 inci, 2 inci ve 3 üncü nüshalar çıkış beyannamesi,  üncü, 5 inci ve 7nci nüshalar transit beyannamesi olarak kullanılır. Bu gibi hallerde 7nci nüsha 1 inci bentte belirtilen şekilde işlem görerek hareket gümrüğünde kalır.</a:t>
          </a:r>
          <a:endParaRPr lang="en-US" sz="2400" b="1" dirty="0">
            <a:solidFill>
              <a:schemeClr val="tx1"/>
            </a:solidFill>
            <a:highlight>
              <a:srgbClr val="FFFF00"/>
            </a:highlight>
          </a:endParaRPr>
        </a:p>
      </dgm:t>
    </dgm:pt>
    <dgm:pt modelId="{FC100E42-5EFC-4669-AE7A-931DA1D12373}" type="parTrans" cxnId="{DB403C82-E1A5-4F8A-988F-47F7EB5B4C63}">
      <dgm:prSet/>
      <dgm:spPr/>
      <dgm:t>
        <a:bodyPr/>
        <a:lstStyle/>
        <a:p>
          <a:endParaRPr lang="en-US"/>
        </a:p>
      </dgm:t>
    </dgm:pt>
    <dgm:pt modelId="{6D331C16-3068-4E96-AFBC-BB8A360CAFCA}" type="sibTrans" cxnId="{DB403C82-E1A5-4F8A-988F-47F7EB5B4C63}">
      <dgm:prSet/>
      <dgm:spPr/>
      <dgm:t>
        <a:bodyPr/>
        <a:lstStyle/>
        <a:p>
          <a:endParaRPr lang="en-US"/>
        </a:p>
      </dgm:t>
    </dgm:pt>
    <dgm:pt modelId="{F33C56C1-A8E2-45CB-A23D-09C94B478D27}" type="pres">
      <dgm:prSet presAssocID="{EF366756-F90F-4EEC-B6D8-D29E0A93F33D}" presName="root" presStyleCnt="0">
        <dgm:presLayoutVars>
          <dgm:dir/>
          <dgm:resizeHandles val="exact"/>
        </dgm:presLayoutVars>
      </dgm:prSet>
      <dgm:spPr/>
    </dgm:pt>
    <dgm:pt modelId="{3B4D1AAF-7FAB-4A25-A6D0-84C90997EB16}" type="pres">
      <dgm:prSet presAssocID="{B3C60EDC-BFED-48D5-939C-B9C1631B23B9}" presName="compNode" presStyleCnt="0"/>
      <dgm:spPr/>
    </dgm:pt>
    <dgm:pt modelId="{700CD5AD-BAF2-4BD8-9A08-DA1BEA92B48F}" type="pres">
      <dgm:prSet presAssocID="{B3C60EDC-BFED-48D5-939C-B9C1631B23B9}" presName="bgRect" presStyleLbl="bgShp" presStyleIdx="0" presStyleCnt="2"/>
      <dgm:spPr/>
    </dgm:pt>
    <dgm:pt modelId="{FE6D9C53-02D6-4A60-AB3E-6823729BF93D}" type="pres">
      <dgm:prSet presAssocID="{B3C60EDC-BFED-48D5-939C-B9C1631B23B9}"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itcoin"/>
        </a:ext>
      </dgm:extLst>
    </dgm:pt>
    <dgm:pt modelId="{2590D9BB-404E-4539-8CCD-2FC37150D945}" type="pres">
      <dgm:prSet presAssocID="{B3C60EDC-BFED-48D5-939C-B9C1631B23B9}" presName="spaceRect" presStyleCnt="0"/>
      <dgm:spPr/>
    </dgm:pt>
    <dgm:pt modelId="{FF41A7EB-2F86-4197-BEF4-F44A804F450B}" type="pres">
      <dgm:prSet presAssocID="{B3C60EDC-BFED-48D5-939C-B9C1631B23B9}" presName="parTx" presStyleLbl="revTx" presStyleIdx="0" presStyleCnt="2">
        <dgm:presLayoutVars>
          <dgm:chMax val="0"/>
          <dgm:chPref val="0"/>
        </dgm:presLayoutVars>
      </dgm:prSet>
      <dgm:spPr/>
    </dgm:pt>
    <dgm:pt modelId="{1E5567C8-4E6D-4859-8FCE-37B62DC83FF7}" type="pres">
      <dgm:prSet presAssocID="{2F129CB1-3534-4596-A1A0-79984F9D5F91}" presName="sibTrans" presStyleCnt="0"/>
      <dgm:spPr/>
    </dgm:pt>
    <dgm:pt modelId="{96C27169-AE35-42F3-BB6B-663218D8B556}" type="pres">
      <dgm:prSet presAssocID="{1E489878-64BE-43F8-94AD-7A1E40A1E918}" presName="compNode" presStyleCnt="0"/>
      <dgm:spPr/>
    </dgm:pt>
    <dgm:pt modelId="{A7395F9C-D738-4007-94A1-CA06C43BCAA7}" type="pres">
      <dgm:prSet presAssocID="{1E489878-64BE-43F8-94AD-7A1E40A1E918}" presName="bgRect" presStyleLbl="bgShp" presStyleIdx="1" presStyleCnt="2"/>
      <dgm:spPr/>
    </dgm:pt>
    <dgm:pt modelId="{44E51FC5-B848-453A-B0EE-E9480AB533E9}" type="pres">
      <dgm:prSet presAssocID="{1E489878-64BE-43F8-94AD-7A1E40A1E91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keleton"/>
        </a:ext>
      </dgm:extLst>
    </dgm:pt>
    <dgm:pt modelId="{84039E03-F798-4286-96B9-F1A85FFA63F3}" type="pres">
      <dgm:prSet presAssocID="{1E489878-64BE-43F8-94AD-7A1E40A1E918}" presName="spaceRect" presStyleCnt="0"/>
      <dgm:spPr/>
    </dgm:pt>
    <dgm:pt modelId="{01F8FECB-BA04-4548-BBD5-FC40EFDDC674}" type="pres">
      <dgm:prSet presAssocID="{1E489878-64BE-43F8-94AD-7A1E40A1E918}" presName="parTx" presStyleLbl="revTx" presStyleIdx="1" presStyleCnt="2" custScaleX="131097" custScaleY="208984">
        <dgm:presLayoutVars>
          <dgm:chMax val="0"/>
          <dgm:chPref val="0"/>
        </dgm:presLayoutVars>
      </dgm:prSet>
      <dgm:spPr/>
    </dgm:pt>
  </dgm:ptLst>
  <dgm:cxnLst>
    <dgm:cxn modelId="{80860404-CA66-4897-96B3-ED29402B134A}" srcId="{EF366756-F90F-4EEC-B6D8-D29E0A93F33D}" destId="{B3C60EDC-BFED-48D5-939C-B9C1631B23B9}" srcOrd="0" destOrd="0" parTransId="{1B623E88-465C-4772-8AF3-EFF49B9E6090}" sibTransId="{2F129CB1-3534-4596-A1A0-79984F9D5F91}"/>
    <dgm:cxn modelId="{48C50722-411F-49E5-8228-88B022D61759}" type="presOf" srcId="{1E489878-64BE-43F8-94AD-7A1E40A1E918}" destId="{01F8FECB-BA04-4548-BBD5-FC40EFDDC674}" srcOrd="0" destOrd="0" presId="urn:microsoft.com/office/officeart/2018/2/layout/IconVerticalSolidList"/>
    <dgm:cxn modelId="{DA55B549-C84B-4049-963D-8B9F630387D7}" type="presOf" srcId="{EF366756-F90F-4EEC-B6D8-D29E0A93F33D}" destId="{F33C56C1-A8E2-45CB-A23D-09C94B478D27}" srcOrd="0" destOrd="0" presId="urn:microsoft.com/office/officeart/2018/2/layout/IconVerticalSolidList"/>
    <dgm:cxn modelId="{DB403C82-E1A5-4F8A-988F-47F7EB5B4C63}" srcId="{EF366756-F90F-4EEC-B6D8-D29E0A93F33D}" destId="{1E489878-64BE-43F8-94AD-7A1E40A1E918}" srcOrd="1" destOrd="0" parTransId="{FC100E42-5EFC-4669-AE7A-931DA1D12373}" sibTransId="{6D331C16-3068-4E96-AFBC-BB8A360CAFCA}"/>
    <dgm:cxn modelId="{65426AA8-C588-40B6-A620-9F1C764B47F7}" type="presOf" srcId="{B3C60EDC-BFED-48D5-939C-B9C1631B23B9}" destId="{FF41A7EB-2F86-4197-BEF4-F44A804F450B}" srcOrd="0" destOrd="0" presId="urn:microsoft.com/office/officeart/2018/2/layout/IconVerticalSolidList"/>
    <dgm:cxn modelId="{D7A90C54-F892-4733-9A84-F818947D505E}" type="presParOf" srcId="{F33C56C1-A8E2-45CB-A23D-09C94B478D27}" destId="{3B4D1AAF-7FAB-4A25-A6D0-84C90997EB16}" srcOrd="0" destOrd="0" presId="urn:microsoft.com/office/officeart/2018/2/layout/IconVerticalSolidList"/>
    <dgm:cxn modelId="{6EF91C65-1426-4939-99AC-1055DFE07CD7}" type="presParOf" srcId="{3B4D1AAF-7FAB-4A25-A6D0-84C90997EB16}" destId="{700CD5AD-BAF2-4BD8-9A08-DA1BEA92B48F}" srcOrd="0" destOrd="0" presId="urn:microsoft.com/office/officeart/2018/2/layout/IconVerticalSolidList"/>
    <dgm:cxn modelId="{CE90DCED-3E01-4655-A136-095DC1B8B55B}" type="presParOf" srcId="{3B4D1AAF-7FAB-4A25-A6D0-84C90997EB16}" destId="{FE6D9C53-02D6-4A60-AB3E-6823729BF93D}" srcOrd="1" destOrd="0" presId="urn:microsoft.com/office/officeart/2018/2/layout/IconVerticalSolidList"/>
    <dgm:cxn modelId="{F01CF630-00C0-4741-82DB-B1B58F9FA470}" type="presParOf" srcId="{3B4D1AAF-7FAB-4A25-A6D0-84C90997EB16}" destId="{2590D9BB-404E-4539-8CCD-2FC37150D945}" srcOrd="2" destOrd="0" presId="urn:microsoft.com/office/officeart/2018/2/layout/IconVerticalSolidList"/>
    <dgm:cxn modelId="{085813CF-6BA7-41C3-AEFC-3AB944C5DAD9}" type="presParOf" srcId="{3B4D1AAF-7FAB-4A25-A6D0-84C90997EB16}" destId="{FF41A7EB-2F86-4197-BEF4-F44A804F450B}" srcOrd="3" destOrd="0" presId="urn:microsoft.com/office/officeart/2018/2/layout/IconVerticalSolidList"/>
    <dgm:cxn modelId="{E86EBB70-0DFE-4B44-A130-41141D47B352}" type="presParOf" srcId="{F33C56C1-A8E2-45CB-A23D-09C94B478D27}" destId="{1E5567C8-4E6D-4859-8FCE-37B62DC83FF7}" srcOrd="1" destOrd="0" presId="urn:microsoft.com/office/officeart/2018/2/layout/IconVerticalSolidList"/>
    <dgm:cxn modelId="{EE72559C-293C-4100-8D65-050792D31E51}" type="presParOf" srcId="{F33C56C1-A8E2-45CB-A23D-09C94B478D27}" destId="{96C27169-AE35-42F3-BB6B-663218D8B556}" srcOrd="2" destOrd="0" presId="urn:microsoft.com/office/officeart/2018/2/layout/IconVerticalSolidList"/>
    <dgm:cxn modelId="{2A2D6638-A011-4C8E-887C-49EA5469FC11}" type="presParOf" srcId="{96C27169-AE35-42F3-BB6B-663218D8B556}" destId="{A7395F9C-D738-4007-94A1-CA06C43BCAA7}" srcOrd="0" destOrd="0" presId="urn:microsoft.com/office/officeart/2018/2/layout/IconVerticalSolidList"/>
    <dgm:cxn modelId="{5063EFFA-1FDA-447D-9116-BF9E2F6ECA3E}" type="presParOf" srcId="{96C27169-AE35-42F3-BB6B-663218D8B556}" destId="{44E51FC5-B848-453A-B0EE-E9480AB533E9}" srcOrd="1" destOrd="0" presId="urn:microsoft.com/office/officeart/2018/2/layout/IconVerticalSolidList"/>
    <dgm:cxn modelId="{80D6CDB4-16FA-4DEB-ADA4-2DEF2EF29A29}" type="presParOf" srcId="{96C27169-AE35-42F3-BB6B-663218D8B556}" destId="{84039E03-F798-4286-96B9-F1A85FFA63F3}" srcOrd="2" destOrd="0" presId="urn:microsoft.com/office/officeart/2018/2/layout/IconVerticalSolidList"/>
    <dgm:cxn modelId="{C8E0134A-9994-4A82-B92C-CF1A3E9ED674}" type="presParOf" srcId="{96C27169-AE35-42F3-BB6B-663218D8B556}" destId="{01F8FECB-BA04-4548-BBD5-FC40EFDDC67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5855B8-C9E0-474E-B95D-C3739C70435D}"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3D155EAB-2C5B-49A4-A956-28F22EC1D095}">
      <dgm:prSet/>
      <dgm:spPr/>
      <dgm:t>
        <a:bodyPr/>
        <a:lstStyle/>
        <a:p>
          <a:r>
            <a:rPr lang="tr-TR"/>
            <a:t>B Sınıfı Belgesi:</a:t>
          </a:r>
          <a:endParaRPr lang="en-US"/>
        </a:p>
      </dgm:t>
    </dgm:pt>
    <dgm:pt modelId="{59CB5A0D-0967-44F9-93CC-980E66339D2A}" type="parTrans" cxnId="{3559F996-CB50-4B48-BF4D-20D76CD7184A}">
      <dgm:prSet/>
      <dgm:spPr/>
      <dgm:t>
        <a:bodyPr/>
        <a:lstStyle/>
        <a:p>
          <a:endParaRPr lang="en-US"/>
        </a:p>
      </dgm:t>
    </dgm:pt>
    <dgm:pt modelId="{EC06B7AB-548A-48AE-BB2B-5554D89306CE}" type="sibTrans" cxnId="{3559F996-CB50-4B48-BF4D-20D76CD7184A}">
      <dgm:prSet/>
      <dgm:spPr/>
      <dgm:t>
        <a:bodyPr/>
        <a:lstStyle/>
        <a:p>
          <a:endParaRPr lang="en-US"/>
        </a:p>
      </dgm:t>
    </dgm:pt>
    <dgm:pt modelId="{40C61CD5-B16D-4D91-AB7B-BBA6E4B9A5CB}">
      <dgm:prSet/>
      <dgm:spPr/>
      <dgm:t>
        <a:bodyPr/>
        <a:lstStyle/>
        <a:p>
          <a:r>
            <a:rPr lang="tr-TR" b="1" dirty="0">
              <a:solidFill>
                <a:schemeClr val="accent1"/>
              </a:solidFill>
            </a:rPr>
            <a:t>İmalatçı olmayan dış ticaret sermaye şirketleri hariç, başvuru tarihinden geriye dönük bir ay içinde en az 100 işçi istihdam eden, Ödenmiş sermayesi en az 500.000 YTL olan, Bir önceki    takvim yılı veya başvuru yılı içinde asgari 5 milyon FOB/ABD Doları kıymetinde eşyanın fiili ihracatı yapmış olan veya bir önceki takvim yılı veya başvuru yılı içinde gerçekleştirilen ithalat ve ihracat toplamının asgari 20 milyon ABD Doları kıymetinde olan firmalar tarafından güvenirlilik ölçütlerini de yerine getirmeleri durumunda alınabilmektedir.</a:t>
          </a:r>
          <a:endParaRPr lang="en-US" b="1" dirty="0">
            <a:solidFill>
              <a:schemeClr val="accent1"/>
            </a:solidFill>
          </a:endParaRPr>
        </a:p>
      </dgm:t>
    </dgm:pt>
    <dgm:pt modelId="{18BECDA2-D695-415F-B740-43B7630817DF}" type="parTrans" cxnId="{7DA1472C-A964-4F6D-B39C-2FCF51A4986B}">
      <dgm:prSet/>
      <dgm:spPr/>
      <dgm:t>
        <a:bodyPr/>
        <a:lstStyle/>
        <a:p>
          <a:endParaRPr lang="en-US"/>
        </a:p>
      </dgm:t>
    </dgm:pt>
    <dgm:pt modelId="{04FCBF05-EFE0-45F8-9EBC-7BEECAE769E7}" type="sibTrans" cxnId="{7DA1472C-A964-4F6D-B39C-2FCF51A4986B}">
      <dgm:prSet/>
      <dgm:spPr/>
      <dgm:t>
        <a:bodyPr/>
        <a:lstStyle/>
        <a:p>
          <a:endParaRPr lang="en-US"/>
        </a:p>
      </dgm:t>
    </dgm:pt>
    <dgm:pt modelId="{1671B447-3F9D-4313-8144-A7E2062F6156}" type="pres">
      <dgm:prSet presAssocID="{6C5855B8-C9E0-474E-B95D-C3739C70435D}" presName="Name0" presStyleCnt="0">
        <dgm:presLayoutVars>
          <dgm:dir/>
          <dgm:resizeHandles val="exact"/>
        </dgm:presLayoutVars>
      </dgm:prSet>
      <dgm:spPr/>
    </dgm:pt>
    <dgm:pt modelId="{9939BF31-C96B-4832-AF64-EBFDA2FDB9CA}" type="pres">
      <dgm:prSet presAssocID="{3D155EAB-2C5B-49A4-A956-28F22EC1D095}" presName="node" presStyleLbl="node1" presStyleIdx="0" presStyleCnt="2">
        <dgm:presLayoutVars>
          <dgm:bulletEnabled val="1"/>
        </dgm:presLayoutVars>
      </dgm:prSet>
      <dgm:spPr/>
    </dgm:pt>
    <dgm:pt modelId="{85150E55-6851-447E-B6E6-76F1F58D72C8}" type="pres">
      <dgm:prSet presAssocID="{EC06B7AB-548A-48AE-BB2B-5554D89306CE}" presName="sibTrans" presStyleLbl="sibTrans2D1" presStyleIdx="0" presStyleCnt="1"/>
      <dgm:spPr/>
    </dgm:pt>
    <dgm:pt modelId="{82A21255-B61A-44FF-B33C-F08BD8B93DC8}" type="pres">
      <dgm:prSet presAssocID="{EC06B7AB-548A-48AE-BB2B-5554D89306CE}" presName="connectorText" presStyleLbl="sibTrans2D1" presStyleIdx="0" presStyleCnt="1"/>
      <dgm:spPr/>
    </dgm:pt>
    <dgm:pt modelId="{060A83F4-6384-453D-8665-8BA0DB9147F3}" type="pres">
      <dgm:prSet presAssocID="{40C61CD5-B16D-4D91-AB7B-BBA6E4B9A5CB}" presName="node" presStyleLbl="node1" presStyleIdx="1" presStyleCnt="2" custScaleX="234236" custScaleY="267979">
        <dgm:presLayoutVars>
          <dgm:bulletEnabled val="1"/>
        </dgm:presLayoutVars>
      </dgm:prSet>
      <dgm:spPr/>
    </dgm:pt>
  </dgm:ptLst>
  <dgm:cxnLst>
    <dgm:cxn modelId="{7DA1472C-A964-4F6D-B39C-2FCF51A4986B}" srcId="{6C5855B8-C9E0-474E-B95D-C3739C70435D}" destId="{40C61CD5-B16D-4D91-AB7B-BBA6E4B9A5CB}" srcOrd="1" destOrd="0" parTransId="{18BECDA2-D695-415F-B740-43B7630817DF}" sibTransId="{04FCBF05-EFE0-45F8-9EBC-7BEECAE769E7}"/>
    <dgm:cxn modelId="{B21CE231-FF77-4AF8-9D76-F50476136E0B}" type="presOf" srcId="{6C5855B8-C9E0-474E-B95D-C3739C70435D}" destId="{1671B447-3F9D-4313-8144-A7E2062F6156}" srcOrd="0" destOrd="0" presId="urn:microsoft.com/office/officeart/2005/8/layout/process1"/>
    <dgm:cxn modelId="{3559F996-CB50-4B48-BF4D-20D76CD7184A}" srcId="{6C5855B8-C9E0-474E-B95D-C3739C70435D}" destId="{3D155EAB-2C5B-49A4-A956-28F22EC1D095}" srcOrd="0" destOrd="0" parTransId="{59CB5A0D-0967-44F9-93CC-980E66339D2A}" sibTransId="{EC06B7AB-548A-48AE-BB2B-5554D89306CE}"/>
    <dgm:cxn modelId="{0FDA2E97-6A34-4578-8D33-6070F01834DE}" type="presOf" srcId="{EC06B7AB-548A-48AE-BB2B-5554D89306CE}" destId="{85150E55-6851-447E-B6E6-76F1F58D72C8}" srcOrd="0" destOrd="0" presId="urn:microsoft.com/office/officeart/2005/8/layout/process1"/>
    <dgm:cxn modelId="{EF86C79E-B28E-4C44-9D8A-5C30ED1FC544}" type="presOf" srcId="{3D155EAB-2C5B-49A4-A956-28F22EC1D095}" destId="{9939BF31-C96B-4832-AF64-EBFDA2FDB9CA}" srcOrd="0" destOrd="0" presId="urn:microsoft.com/office/officeart/2005/8/layout/process1"/>
    <dgm:cxn modelId="{925F1BF8-7F39-4FB1-8974-33FC181331FB}" type="presOf" srcId="{EC06B7AB-548A-48AE-BB2B-5554D89306CE}" destId="{82A21255-B61A-44FF-B33C-F08BD8B93DC8}" srcOrd="1" destOrd="0" presId="urn:microsoft.com/office/officeart/2005/8/layout/process1"/>
    <dgm:cxn modelId="{35B0F6FD-2DEC-4E10-83F3-330E1816023E}" type="presOf" srcId="{40C61CD5-B16D-4D91-AB7B-BBA6E4B9A5CB}" destId="{060A83F4-6384-453D-8665-8BA0DB9147F3}" srcOrd="0" destOrd="0" presId="urn:microsoft.com/office/officeart/2005/8/layout/process1"/>
    <dgm:cxn modelId="{543EE0BF-BA40-4D1C-91FD-BB86B94CE9D3}" type="presParOf" srcId="{1671B447-3F9D-4313-8144-A7E2062F6156}" destId="{9939BF31-C96B-4832-AF64-EBFDA2FDB9CA}" srcOrd="0" destOrd="0" presId="urn:microsoft.com/office/officeart/2005/8/layout/process1"/>
    <dgm:cxn modelId="{99A51167-AA5F-448B-806F-2E5E92EFB21E}" type="presParOf" srcId="{1671B447-3F9D-4313-8144-A7E2062F6156}" destId="{85150E55-6851-447E-B6E6-76F1F58D72C8}" srcOrd="1" destOrd="0" presId="urn:microsoft.com/office/officeart/2005/8/layout/process1"/>
    <dgm:cxn modelId="{BDF6BCF8-A978-420B-AF2D-76E6273DFCA7}" type="presParOf" srcId="{85150E55-6851-447E-B6E6-76F1F58D72C8}" destId="{82A21255-B61A-44FF-B33C-F08BD8B93DC8}" srcOrd="0" destOrd="0" presId="urn:microsoft.com/office/officeart/2005/8/layout/process1"/>
    <dgm:cxn modelId="{2FC71AEF-FC3A-43FE-BEF6-295BDED253AB}" type="presParOf" srcId="{1671B447-3F9D-4313-8144-A7E2062F6156}" destId="{060A83F4-6384-453D-8665-8BA0DB9147F3}"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1E7A06-EDA0-4C29-81D6-8F2327F88D65}"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CE5E9D9D-2C1C-45F1-A7DF-4378CEC62EC1}">
      <dgm:prSet custT="1"/>
      <dgm:spPr/>
      <dgm:t>
        <a:bodyPr/>
        <a:lstStyle/>
        <a:p>
          <a:r>
            <a:rPr lang="tr-TR" sz="2400" b="1" dirty="0">
              <a:solidFill>
                <a:srgbClr val="FF0000"/>
              </a:solidFill>
            </a:rPr>
            <a:t>                                                           C Sınıfı Belgesi</a:t>
          </a:r>
          <a:endParaRPr lang="en-US" sz="2400" b="1" dirty="0">
            <a:solidFill>
              <a:srgbClr val="FF0000"/>
            </a:solidFill>
          </a:endParaRPr>
        </a:p>
      </dgm:t>
    </dgm:pt>
    <dgm:pt modelId="{9818AFC1-E23C-479E-A21C-083A64C96F6E}" type="parTrans" cxnId="{CEAD47A3-79D1-4C20-93E4-7DF0E9B1E6A5}">
      <dgm:prSet/>
      <dgm:spPr/>
      <dgm:t>
        <a:bodyPr/>
        <a:lstStyle/>
        <a:p>
          <a:endParaRPr lang="en-US"/>
        </a:p>
      </dgm:t>
    </dgm:pt>
    <dgm:pt modelId="{0B3DC606-63E1-4913-A095-CADD0667C7C4}" type="sibTrans" cxnId="{CEAD47A3-79D1-4C20-93E4-7DF0E9B1E6A5}">
      <dgm:prSet/>
      <dgm:spPr/>
      <dgm:t>
        <a:bodyPr/>
        <a:lstStyle/>
        <a:p>
          <a:endParaRPr lang="en-US"/>
        </a:p>
      </dgm:t>
    </dgm:pt>
    <dgm:pt modelId="{9EC29A2B-4432-4368-B2AA-D539CDE71417}">
      <dgm:prSet/>
      <dgm:spPr/>
      <dgm:t>
        <a:bodyPr/>
        <a:lstStyle/>
        <a:p>
          <a:r>
            <a:rPr lang="tr-TR" b="1" dirty="0">
              <a:solidFill>
                <a:schemeClr val="tx1"/>
              </a:solidFill>
            </a:rPr>
            <a:t>İmalatçı olmayan dış ticaret sermaye şirketleri hariç, başvuru tarihinden geriye dönük bir ay içinde en az 30 işçi istihdam eden, Ödenmiş sermayesi en az 10.000 YTL olan, Bir önceki takvim yılı veya başvuru yılı içinde asgari 2 milyon FOB/ABD Doları kıymetinde eşyanın fiili ihracatını yapmış veya bir önceki takvim yılı veya başvuru yılı içinde gerçekleştirilen ithalat ve ihracat toplamı asgari 8 milyon ABD Doları kıymetinde olan firmalar tarafından güvenirlilik ölçütlerini de yerine getirmeleri durumunda alınabilmektedir.</a:t>
          </a:r>
          <a:endParaRPr lang="en-US" b="1" dirty="0">
            <a:solidFill>
              <a:schemeClr val="tx1"/>
            </a:solidFill>
          </a:endParaRPr>
        </a:p>
      </dgm:t>
    </dgm:pt>
    <dgm:pt modelId="{46CC2AA1-DBFC-40CF-8529-0B2D16890EDA}" type="parTrans" cxnId="{597E59CF-1D69-419A-83FE-192E56FCC230}">
      <dgm:prSet/>
      <dgm:spPr/>
      <dgm:t>
        <a:bodyPr/>
        <a:lstStyle/>
        <a:p>
          <a:endParaRPr lang="en-US"/>
        </a:p>
      </dgm:t>
    </dgm:pt>
    <dgm:pt modelId="{59DDEC57-B04A-4FAA-A66F-86618D35BF6E}" type="sibTrans" cxnId="{597E59CF-1D69-419A-83FE-192E56FCC230}">
      <dgm:prSet/>
      <dgm:spPr/>
      <dgm:t>
        <a:bodyPr/>
        <a:lstStyle/>
        <a:p>
          <a:endParaRPr lang="en-US"/>
        </a:p>
      </dgm:t>
    </dgm:pt>
    <dgm:pt modelId="{A73B23FC-7030-4253-990E-F781FE77D41F}" type="pres">
      <dgm:prSet presAssocID="{BF1E7A06-EDA0-4C29-81D6-8F2327F88D65}" presName="outerComposite" presStyleCnt="0">
        <dgm:presLayoutVars>
          <dgm:chMax val="5"/>
          <dgm:dir/>
          <dgm:resizeHandles val="exact"/>
        </dgm:presLayoutVars>
      </dgm:prSet>
      <dgm:spPr/>
    </dgm:pt>
    <dgm:pt modelId="{7764C106-7A7C-4324-976D-8638F344486F}" type="pres">
      <dgm:prSet presAssocID="{BF1E7A06-EDA0-4C29-81D6-8F2327F88D65}" presName="dummyMaxCanvas" presStyleCnt="0">
        <dgm:presLayoutVars/>
      </dgm:prSet>
      <dgm:spPr/>
    </dgm:pt>
    <dgm:pt modelId="{EE2AC8BA-E392-46D0-9DDD-EBF4AA88A577}" type="pres">
      <dgm:prSet presAssocID="{BF1E7A06-EDA0-4C29-81D6-8F2327F88D65}" presName="TwoNodes_1" presStyleLbl="node1" presStyleIdx="0" presStyleCnt="2" custScaleY="54718" custLinFactNeighborX="-573" custLinFactNeighborY="-3287">
        <dgm:presLayoutVars>
          <dgm:bulletEnabled val="1"/>
        </dgm:presLayoutVars>
      </dgm:prSet>
      <dgm:spPr/>
    </dgm:pt>
    <dgm:pt modelId="{DC137977-A66D-4679-8F53-345FCCBB56CD}" type="pres">
      <dgm:prSet presAssocID="{BF1E7A06-EDA0-4C29-81D6-8F2327F88D65}" presName="TwoNodes_2" presStyleLbl="node1" presStyleIdx="1" presStyleCnt="2" custScaleY="141676" custLinFactNeighborX="990" custLinFactNeighborY="1075">
        <dgm:presLayoutVars>
          <dgm:bulletEnabled val="1"/>
        </dgm:presLayoutVars>
      </dgm:prSet>
      <dgm:spPr/>
    </dgm:pt>
    <dgm:pt modelId="{1C4DD983-7CDA-49F8-A741-E2E0DDB3DA94}" type="pres">
      <dgm:prSet presAssocID="{BF1E7A06-EDA0-4C29-81D6-8F2327F88D65}" presName="TwoConn_1-2" presStyleLbl="fgAccFollowNode1" presStyleIdx="0" presStyleCnt="1">
        <dgm:presLayoutVars>
          <dgm:bulletEnabled val="1"/>
        </dgm:presLayoutVars>
      </dgm:prSet>
      <dgm:spPr/>
    </dgm:pt>
    <dgm:pt modelId="{25E9EE2A-EB02-4343-B406-0C42A09E7879}" type="pres">
      <dgm:prSet presAssocID="{BF1E7A06-EDA0-4C29-81D6-8F2327F88D65}" presName="TwoNodes_1_text" presStyleLbl="node1" presStyleIdx="1" presStyleCnt="2">
        <dgm:presLayoutVars>
          <dgm:bulletEnabled val="1"/>
        </dgm:presLayoutVars>
      </dgm:prSet>
      <dgm:spPr/>
    </dgm:pt>
    <dgm:pt modelId="{397BF9F9-24EC-43AD-B6FF-7D1E51416079}" type="pres">
      <dgm:prSet presAssocID="{BF1E7A06-EDA0-4C29-81D6-8F2327F88D65}" presName="TwoNodes_2_text" presStyleLbl="node1" presStyleIdx="1" presStyleCnt="2">
        <dgm:presLayoutVars>
          <dgm:bulletEnabled val="1"/>
        </dgm:presLayoutVars>
      </dgm:prSet>
      <dgm:spPr/>
    </dgm:pt>
  </dgm:ptLst>
  <dgm:cxnLst>
    <dgm:cxn modelId="{FEAA0E0F-E7F4-4DF0-A978-606F7E593F37}" type="presOf" srcId="{CE5E9D9D-2C1C-45F1-A7DF-4378CEC62EC1}" destId="{25E9EE2A-EB02-4343-B406-0C42A09E7879}" srcOrd="1" destOrd="0" presId="urn:microsoft.com/office/officeart/2005/8/layout/vProcess5"/>
    <dgm:cxn modelId="{3866EF14-C2FF-4B9A-8B8C-7A3A64FAC03D}" type="presOf" srcId="{9EC29A2B-4432-4368-B2AA-D539CDE71417}" destId="{DC137977-A66D-4679-8F53-345FCCBB56CD}" srcOrd="0" destOrd="0" presId="urn:microsoft.com/office/officeart/2005/8/layout/vProcess5"/>
    <dgm:cxn modelId="{F2F0311B-F27F-44BC-A860-53B9E6654A17}" type="presOf" srcId="{9EC29A2B-4432-4368-B2AA-D539CDE71417}" destId="{397BF9F9-24EC-43AD-B6FF-7D1E51416079}" srcOrd="1" destOrd="0" presId="urn:microsoft.com/office/officeart/2005/8/layout/vProcess5"/>
    <dgm:cxn modelId="{AA82127F-0550-4081-B6E7-2977F3B550F3}" type="presOf" srcId="{BF1E7A06-EDA0-4C29-81D6-8F2327F88D65}" destId="{A73B23FC-7030-4253-990E-F781FE77D41F}" srcOrd="0" destOrd="0" presId="urn:microsoft.com/office/officeart/2005/8/layout/vProcess5"/>
    <dgm:cxn modelId="{CEAD47A3-79D1-4C20-93E4-7DF0E9B1E6A5}" srcId="{BF1E7A06-EDA0-4C29-81D6-8F2327F88D65}" destId="{CE5E9D9D-2C1C-45F1-A7DF-4378CEC62EC1}" srcOrd="0" destOrd="0" parTransId="{9818AFC1-E23C-479E-A21C-083A64C96F6E}" sibTransId="{0B3DC606-63E1-4913-A095-CADD0667C7C4}"/>
    <dgm:cxn modelId="{880EAEC5-6D71-44F6-BE60-24146B62C976}" type="presOf" srcId="{CE5E9D9D-2C1C-45F1-A7DF-4378CEC62EC1}" destId="{EE2AC8BA-E392-46D0-9DDD-EBF4AA88A577}" srcOrd="0" destOrd="0" presId="urn:microsoft.com/office/officeart/2005/8/layout/vProcess5"/>
    <dgm:cxn modelId="{597E59CF-1D69-419A-83FE-192E56FCC230}" srcId="{BF1E7A06-EDA0-4C29-81D6-8F2327F88D65}" destId="{9EC29A2B-4432-4368-B2AA-D539CDE71417}" srcOrd="1" destOrd="0" parTransId="{46CC2AA1-DBFC-40CF-8529-0B2D16890EDA}" sibTransId="{59DDEC57-B04A-4FAA-A66F-86618D35BF6E}"/>
    <dgm:cxn modelId="{0D48B5F8-1BDD-43AD-9853-BD4EB50BFF10}" type="presOf" srcId="{0B3DC606-63E1-4913-A095-CADD0667C7C4}" destId="{1C4DD983-7CDA-49F8-A741-E2E0DDB3DA94}" srcOrd="0" destOrd="0" presId="urn:microsoft.com/office/officeart/2005/8/layout/vProcess5"/>
    <dgm:cxn modelId="{78FBE2FA-9F88-4EFA-9917-7569CF05543A}" type="presParOf" srcId="{A73B23FC-7030-4253-990E-F781FE77D41F}" destId="{7764C106-7A7C-4324-976D-8638F344486F}" srcOrd="0" destOrd="0" presId="urn:microsoft.com/office/officeart/2005/8/layout/vProcess5"/>
    <dgm:cxn modelId="{9B70B253-2C37-4DBA-BD80-C42191D3D560}" type="presParOf" srcId="{A73B23FC-7030-4253-990E-F781FE77D41F}" destId="{EE2AC8BA-E392-46D0-9DDD-EBF4AA88A577}" srcOrd="1" destOrd="0" presId="urn:microsoft.com/office/officeart/2005/8/layout/vProcess5"/>
    <dgm:cxn modelId="{77A32E35-224D-4FFC-8D47-C69C0E3F7247}" type="presParOf" srcId="{A73B23FC-7030-4253-990E-F781FE77D41F}" destId="{DC137977-A66D-4679-8F53-345FCCBB56CD}" srcOrd="2" destOrd="0" presId="urn:microsoft.com/office/officeart/2005/8/layout/vProcess5"/>
    <dgm:cxn modelId="{29C44190-F73B-4F58-A2AB-4577C5C836F5}" type="presParOf" srcId="{A73B23FC-7030-4253-990E-F781FE77D41F}" destId="{1C4DD983-7CDA-49F8-A741-E2E0DDB3DA94}" srcOrd="3" destOrd="0" presId="urn:microsoft.com/office/officeart/2005/8/layout/vProcess5"/>
    <dgm:cxn modelId="{7718F8D1-5603-4851-9633-CD103C179ABC}" type="presParOf" srcId="{A73B23FC-7030-4253-990E-F781FE77D41F}" destId="{25E9EE2A-EB02-4343-B406-0C42A09E7879}" srcOrd="4" destOrd="0" presId="urn:microsoft.com/office/officeart/2005/8/layout/vProcess5"/>
    <dgm:cxn modelId="{657F77A9-06D3-474F-B6EA-28C6C131A57E}" type="presParOf" srcId="{A73B23FC-7030-4253-990E-F781FE77D41F}" destId="{397BF9F9-24EC-43AD-B6FF-7D1E51416079}"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CD5AD-BAF2-4BD8-9A08-DA1BEA92B48F}">
      <dsp:nvSpPr>
        <dsp:cNvPr id="0" name=""/>
        <dsp:cNvSpPr/>
      </dsp:nvSpPr>
      <dsp:spPr>
        <a:xfrm>
          <a:off x="0" y="3027"/>
          <a:ext cx="6976533" cy="171846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6D9C53-02D6-4A60-AB3E-6823729BF93D}">
      <dsp:nvSpPr>
        <dsp:cNvPr id="0" name=""/>
        <dsp:cNvSpPr/>
      </dsp:nvSpPr>
      <dsp:spPr>
        <a:xfrm>
          <a:off x="519836" y="389682"/>
          <a:ext cx="945158" cy="94515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41A7EB-2F86-4197-BEF4-F44A804F450B}">
      <dsp:nvSpPr>
        <dsp:cNvPr id="0" name=""/>
        <dsp:cNvSpPr/>
      </dsp:nvSpPr>
      <dsp:spPr>
        <a:xfrm>
          <a:off x="1984832" y="3027"/>
          <a:ext cx="3837643" cy="1718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871" tIns="181871" rIns="181871" bIns="181871" numCol="1" spcCol="1270" anchor="ctr" anchorCtr="0">
          <a:noAutofit/>
        </a:bodyPr>
        <a:lstStyle/>
        <a:p>
          <a:pPr marL="0" lvl="0" indent="0" algn="l" defTabSz="889000">
            <a:lnSpc>
              <a:spcPct val="90000"/>
            </a:lnSpc>
            <a:spcBef>
              <a:spcPct val="0"/>
            </a:spcBef>
            <a:spcAft>
              <a:spcPct val="35000"/>
            </a:spcAft>
            <a:buNone/>
          </a:pPr>
          <a:r>
            <a:rPr lang="tr-TR" sz="2000" b="1" kern="1200" dirty="0"/>
            <a:t>Beyanname nüshalarının gümrük işlemleri itibariyle kullanımı</a:t>
          </a:r>
          <a:endParaRPr lang="en-US" sz="2000" b="1" kern="1200" dirty="0"/>
        </a:p>
      </dsp:txBody>
      <dsp:txXfrm>
        <a:off x="1984832" y="3027"/>
        <a:ext cx="3837643" cy="1718469"/>
      </dsp:txXfrm>
    </dsp:sp>
    <dsp:sp modelId="{A7395F9C-D738-4007-94A1-CA06C43BCAA7}">
      <dsp:nvSpPr>
        <dsp:cNvPr id="0" name=""/>
        <dsp:cNvSpPr/>
      </dsp:nvSpPr>
      <dsp:spPr>
        <a:xfrm>
          <a:off x="0" y="2843705"/>
          <a:ext cx="6976533" cy="171846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E51FC5-B848-453A-B0EE-E9480AB533E9}">
      <dsp:nvSpPr>
        <dsp:cNvPr id="0" name=""/>
        <dsp:cNvSpPr/>
      </dsp:nvSpPr>
      <dsp:spPr>
        <a:xfrm>
          <a:off x="519836" y="3230360"/>
          <a:ext cx="945158" cy="94515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1F8FECB-BA04-4548-BBD5-FC40EFDDC674}">
      <dsp:nvSpPr>
        <dsp:cNvPr id="0" name=""/>
        <dsp:cNvSpPr/>
      </dsp:nvSpPr>
      <dsp:spPr>
        <a:xfrm>
          <a:off x="1388136" y="1907276"/>
          <a:ext cx="5031035" cy="3591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871" tIns="181871" rIns="181871" bIns="181871" numCol="1" spcCol="1270" anchor="ctr" anchorCtr="0">
          <a:noAutofit/>
        </a:bodyPr>
        <a:lstStyle/>
        <a:p>
          <a:pPr marL="0" lvl="0" indent="0" algn="l" defTabSz="889000">
            <a:lnSpc>
              <a:spcPct val="90000"/>
            </a:lnSpc>
            <a:spcBef>
              <a:spcPct val="0"/>
            </a:spcBef>
            <a:spcAft>
              <a:spcPct val="35000"/>
            </a:spcAft>
            <a:buNone/>
          </a:pPr>
          <a:r>
            <a:rPr lang="tr-TR" sz="2000" b="1" kern="1200" dirty="0">
              <a:solidFill>
                <a:schemeClr val="tx1"/>
              </a:solidFill>
              <a:highlight>
                <a:srgbClr val="FFFF00"/>
              </a:highlight>
            </a:rPr>
            <a:t>2. Bir beyanname formunun hem ihracat hem de Türkiye gümrük </a:t>
          </a:r>
          <a:r>
            <a:rPr lang="tr-TR" sz="2400" b="1" kern="1200" dirty="0">
              <a:solidFill>
                <a:schemeClr val="tx1"/>
              </a:solidFill>
              <a:highlight>
                <a:srgbClr val="FFFF00"/>
              </a:highlight>
            </a:rPr>
            <a:t>bölgesi içinde başlayacak ve bitecek bir adi transit işleminde kullanılmak istenmesi halinde, 1 inci, 2 inci ve 3 üncü nüshalar çıkış beyannamesi,  üncü, 5 inci ve 7nci nüshalar transit beyannamesi olarak kullanılır. Bu gibi hallerde 7nci nüsha 1 inci bentte belirtilen şekilde işlem görerek hareket gümrüğünde kalır.</a:t>
          </a:r>
          <a:endParaRPr lang="en-US" sz="2400" b="1" kern="1200" dirty="0">
            <a:solidFill>
              <a:schemeClr val="tx1"/>
            </a:solidFill>
            <a:highlight>
              <a:srgbClr val="FFFF00"/>
            </a:highlight>
          </a:endParaRPr>
        </a:p>
      </dsp:txBody>
      <dsp:txXfrm>
        <a:off x="1388136" y="1907276"/>
        <a:ext cx="5031035" cy="35913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9BF31-C96B-4832-AF64-EBFDA2FDB9CA}">
      <dsp:nvSpPr>
        <dsp:cNvPr id="0" name=""/>
        <dsp:cNvSpPr/>
      </dsp:nvSpPr>
      <dsp:spPr>
        <a:xfrm>
          <a:off x="2616" y="2190115"/>
          <a:ext cx="3081507" cy="184890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kern="1200"/>
            <a:t>B Sınıfı Belgesi:</a:t>
          </a:r>
          <a:endParaRPr lang="en-US" sz="2500" kern="1200"/>
        </a:p>
      </dsp:txBody>
      <dsp:txXfrm>
        <a:off x="56769" y="2244268"/>
        <a:ext cx="2973201" cy="1740598"/>
      </dsp:txXfrm>
    </dsp:sp>
    <dsp:sp modelId="{85150E55-6851-447E-B6E6-76F1F58D72C8}">
      <dsp:nvSpPr>
        <dsp:cNvPr id="0" name=""/>
        <dsp:cNvSpPr/>
      </dsp:nvSpPr>
      <dsp:spPr>
        <a:xfrm>
          <a:off x="3392275" y="2732461"/>
          <a:ext cx="653279" cy="764213"/>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3392275" y="2885304"/>
        <a:ext cx="457295" cy="458527"/>
      </dsp:txXfrm>
    </dsp:sp>
    <dsp:sp modelId="{060A83F4-6384-453D-8665-8BA0DB9147F3}">
      <dsp:nvSpPr>
        <dsp:cNvPr id="0" name=""/>
        <dsp:cNvSpPr/>
      </dsp:nvSpPr>
      <dsp:spPr>
        <a:xfrm>
          <a:off x="4316727" y="637230"/>
          <a:ext cx="7217999" cy="4954675"/>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solidFill>
                <a:schemeClr val="accent1"/>
              </a:solidFill>
            </a:rPr>
            <a:t>İmalatçı olmayan dış ticaret sermaye şirketleri hariç, başvuru tarihinden geriye dönük bir ay içinde en az 100 işçi istihdam eden, Ödenmiş sermayesi en az 500.000 YTL olan, Bir önceki    takvim yılı veya başvuru yılı içinde asgari 5 milyon FOB/ABD Doları kıymetinde eşyanın fiili ihracatı yapmış olan veya bir önceki takvim yılı veya başvuru yılı içinde gerçekleştirilen ithalat ve ihracat toplamının asgari 20 milyon ABD Doları kıymetinde olan firmalar tarafından güvenirlilik ölçütlerini de yerine getirmeleri durumunda alınabilmektedir.</a:t>
          </a:r>
          <a:endParaRPr lang="en-US" sz="2500" b="1" kern="1200" dirty="0">
            <a:solidFill>
              <a:schemeClr val="accent1"/>
            </a:solidFill>
          </a:endParaRPr>
        </a:p>
      </dsp:txBody>
      <dsp:txXfrm>
        <a:off x="4461844" y="782347"/>
        <a:ext cx="6927765" cy="46644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2AC8BA-E392-46D0-9DDD-EBF4AA88A577}">
      <dsp:nvSpPr>
        <dsp:cNvPr id="0" name=""/>
        <dsp:cNvSpPr/>
      </dsp:nvSpPr>
      <dsp:spPr>
        <a:xfrm>
          <a:off x="0" y="235430"/>
          <a:ext cx="10630972" cy="1441778"/>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tr-TR" sz="2400" b="1" kern="1200" dirty="0">
              <a:solidFill>
                <a:srgbClr val="FF0000"/>
              </a:solidFill>
            </a:rPr>
            <a:t>                                                           C Sınıfı Belgesi</a:t>
          </a:r>
          <a:endParaRPr lang="en-US" sz="2400" b="1" kern="1200" dirty="0">
            <a:solidFill>
              <a:srgbClr val="FF0000"/>
            </a:solidFill>
          </a:endParaRPr>
        </a:p>
      </dsp:txBody>
      <dsp:txXfrm>
        <a:off x="42228" y="277658"/>
        <a:ext cx="7977463" cy="1357322"/>
      </dsp:txXfrm>
    </dsp:sp>
    <dsp:sp modelId="{DC137977-A66D-4679-8F53-345FCCBB56CD}">
      <dsp:nvSpPr>
        <dsp:cNvPr id="0" name=""/>
        <dsp:cNvSpPr/>
      </dsp:nvSpPr>
      <dsp:spPr>
        <a:xfrm>
          <a:off x="1876053" y="2396866"/>
          <a:ext cx="10630972" cy="3733057"/>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tr-TR" sz="2300" b="1" kern="1200" dirty="0">
              <a:solidFill>
                <a:schemeClr val="tx1"/>
              </a:solidFill>
            </a:rPr>
            <a:t>İmalatçı olmayan dış ticaret sermaye şirketleri hariç, başvuru tarihinden geriye dönük bir ay içinde en az 30 işçi istihdam eden, Ödenmiş sermayesi en az 10.000 YTL olan, Bir önceki takvim yılı veya başvuru yılı içinde asgari 2 milyon FOB/ABD Doları kıymetinde eşyanın fiili ihracatını yapmış veya bir önceki takvim yılı veya başvuru yılı içinde gerçekleştirilen ithalat ve ihracat toplamı asgari 8 milyon ABD Doları kıymetinde olan firmalar tarafından güvenirlilik ölçütlerini de yerine getirmeleri durumunda alınabilmektedir.</a:t>
          </a:r>
          <a:endParaRPr lang="en-US" sz="2300" b="1" kern="1200" dirty="0">
            <a:solidFill>
              <a:schemeClr val="tx1"/>
            </a:solidFill>
          </a:endParaRPr>
        </a:p>
      </dsp:txBody>
      <dsp:txXfrm>
        <a:off x="1985391" y="2506204"/>
        <a:ext cx="6823540" cy="3514381"/>
      </dsp:txXfrm>
    </dsp:sp>
    <dsp:sp modelId="{1C4DD983-7CDA-49F8-A741-E2E0DDB3DA94}">
      <dsp:nvSpPr>
        <dsp:cNvPr id="0" name=""/>
        <dsp:cNvSpPr/>
      </dsp:nvSpPr>
      <dsp:spPr>
        <a:xfrm>
          <a:off x="8918270" y="1796811"/>
          <a:ext cx="1712701" cy="1712701"/>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303628" y="1796811"/>
        <a:ext cx="941985" cy="128880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7AFBC4-A4A7-41C7-9558-D66BDD927F1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5604B0A-15CE-4271-836E-D7D79291B6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D065EC4-9D43-4824-811C-F5BF37A1F697}"/>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DE28EBE3-01F0-4DB9-BF63-8E645021B5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830E058-9D90-4B73-88F3-D787F3DF1E1C}"/>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22184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15F01C-5CAA-486B-8387-AAC17F35025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41DF728-BAE3-4790-9E54-35B96CC9FB6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F27D129-EB0C-4118-A752-61A80DDA89F6}"/>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4D1BABAF-A2E9-44D9-9BF2-0D28D608960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BDA608-DE0E-4279-887F-32B98EBBE547}"/>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77688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CACFA0B-76A2-4FE5-AFF0-10728DC0B11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A6DE49F-2594-4F07-AFAC-30B98DEA3D5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C993848-E83B-4DCC-B491-1DF1F0BFD3D8}"/>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8F0CC98E-0B0F-4652-A40E-5A2B425B5E5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0172674-2E3D-41F9-B8E0-FDC4F8D43899}"/>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303588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205777-5DEA-428F-8950-147CB884394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2737338-6452-409F-AFC7-0C5DBDBA7BB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30853A0-8F12-4F9D-9386-18258D6FF095}"/>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6ED48FC0-3C3B-4729-BB87-12C9698154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1B0B1A-15CE-41E4-8168-30BFFBE283CE}"/>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3816004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A3DFE8-726E-4855-AA87-FBADB32A317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84C8B33-01A9-4D7E-80DE-EC03890532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8A22E4E-2078-489F-A866-32F71294A0CB}"/>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2E47741A-C2B4-46E1-9255-D96BFB3CD7A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19EA662-0DF5-4DA9-99C5-56A68674D1CB}"/>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202148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FF3E13-2C0B-4B0E-91D1-FACCD25E134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1DFE891-27D2-4B26-8706-131EAFFCEE8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30C8C51-D132-4F01-90C7-767E1A6B7CF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9B1B3C5-AF0F-47D2-A8D1-6371F99699C1}"/>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6" name="Alt Bilgi Yer Tutucusu 5">
            <a:extLst>
              <a:ext uri="{FF2B5EF4-FFF2-40B4-BE49-F238E27FC236}">
                <a16:creationId xmlns:a16="http://schemas.microsoft.com/office/drawing/2014/main" id="{F42DDFA8-1EA1-412A-A2AB-B9DA28B301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A316C5-8C51-4649-BF5E-B008B9A4ACB8}"/>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667982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979048-31A9-401E-B323-6DEE0E55845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43AC20E-BE32-4E96-9E1D-4C8FD94CD3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9F15B0A-584F-469F-A254-FB621685973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E40D41A-B5B8-4EA3-9441-A0F6CDDD06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3A0A925-69DC-46E2-8A17-F8179EBE393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2C0A58D-C27C-4AEA-B2FA-94B5139974E8}"/>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8" name="Alt Bilgi Yer Tutucusu 7">
            <a:extLst>
              <a:ext uri="{FF2B5EF4-FFF2-40B4-BE49-F238E27FC236}">
                <a16:creationId xmlns:a16="http://schemas.microsoft.com/office/drawing/2014/main" id="{D6AEECC6-C5BE-4719-8BD3-546744AE8A2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B4DF697-480C-42C8-BD2A-7A6A1DF703C8}"/>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3228694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022058-0F92-4A04-A6BA-E8E5CD2F723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A1B661F-A291-46AD-ADF1-9A400D7D899A}"/>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4" name="Alt Bilgi Yer Tutucusu 3">
            <a:extLst>
              <a:ext uri="{FF2B5EF4-FFF2-40B4-BE49-F238E27FC236}">
                <a16:creationId xmlns:a16="http://schemas.microsoft.com/office/drawing/2014/main" id="{5352AA45-B680-4B4A-AB1F-4D5F9C35C62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A40F05B-3F0B-4FB1-B33A-2BFDC7793A83}"/>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269957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6C77140-E28D-4242-9805-EC5A473C33E0}"/>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3" name="Alt Bilgi Yer Tutucusu 2">
            <a:extLst>
              <a:ext uri="{FF2B5EF4-FFF2-40B4-BE49-F238E27FC236}">
                <a16:creationId xmlns:a16="http://schemas.microsoft.com/office/drawing/2014/main" id="{227E1B70-65A9-42C0-A49A-5522F07D37C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6A23481-8866-49E4-9C74-92FF146E806D}"/>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15777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B98325-6776-48BE-B7E4-132DC1B5EC4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485418C-2530-4968-B46E-EEBF63736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C2EDF01-8F82-4A41-A619-98697B3511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8025111-EB39-43F6-B9E9-FE31646AFA9D}"/>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6" name="Alt Bilgi Yer Tutucusu 5">
            <a:extLst>
              <a:ext uri="{FF2B5EF4-FFF2-40B4-BE49-F238E27FC236}">
                <a16:creationId xmlns:a16="http://schemas.microsoft.com/office/drawing/2014/main" id="{14DD01E3-3002-4208-8CEF-EABABD8898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3A9A5CA-E55A-4572-B0AD-E26EB76EDCC1}"/>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2432183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56198E-CA28-4C97-A975-D1FF7303220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F701B5E-EC21-4D6A-AC5E-A335F968FF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80B8730-8338-4709-A3F5-BFAF13AEB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5EB68D0-3C26-4322-87A5-C665DEFFE7DE}"/>
              </a:ext>
            </a:extLst>
          </p:cNvPr>
          <p:cNvSpPr>
            <a:spLocks noGrp="1"/>
          </p:cNvSpPr>
          <p:nvPr>
            <p:ph type="dt" sz="half" idx="10"/>
          </p:nvPr>
        </p:nvSpPr>
        <p:spPr/>
        <p:txBody>
          <a:bodyPr/>
          <a:lstStyle/>
          <a:p>
            <a:fld id="{9ADF8864-02BC-4C70-A83D-EE3501FC07C5}" type="datetimeFigureOut">
              <a:rPr lang="tr-TR" smtClean="0"/>
              <a:t>24.04.2020</a:t>
            </a:fld>
            <a:endParaRPr lang="tr-TR"/>
          </a:p>
        </p:txBody>
      </p:sp>
      <p:sp>
        <p:nvSpPr>
          <p:cNvPr id="6" name="Alt Bilgi Yer Tutucusu 5">
            <a:extLst>
              <a:ext uri="{FF2B5EF4-FFF2-40B4-BE49-F238E27FC236}">
                <a16:creationId xmlns:a16="http://schemas.microsoft.com/office/drawing/2014/main" id="{2CD834B1-6B59-4B78-A93A-878D87759DF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53E1129-5E2C-4DE3-AD74-3773989131D7}"/>
              </a:ext>
            </a:extLst>
          </p:cNvPr>
          <p:cNvSpPr>
            <a:spLocks noGrp="1"/>
          </p:cNvSpPr>
          <p:nvPr>
            <p:ph type="sldNum" sz="quarter" idx="12"/>
          </p:nvPr>
        </p:nvSpPr>
        <p:spPr/>
        <p:txBody>
          <a:bodyPr/>
          <a:lstStyle/>
          <a:p>
            <a:fld id="{DABD6D1A-C30E-4C3B-B253-753679753899}" type="slidenum">
              <a:rPr lang="tr-TR" smtClean="0"/>
              <a:t>‹#›</a:t>
            </a:fld>
            <a:endParaRPr lang="tr-TR"/>
          </a:p>
        </p:txBody>
      </p:sp>
    </p:spTree>
    <p:extLst>
      <p:ext uri="{BB962C8B-B14F-4D97-AF65-F5344CB8AC3E}">
        <p14:creationId xmlns:p14="http://schemas.microsoft.com/office/powerpoint/2010/main" val="162441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38B0717-A440-4190-B463-49AA965933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DD8E543-A295-46EC-8980-306A431150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1AD33EB-46D9-4ABA-AA18-9FB05797C0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DF8864-02BC-4C70-A83D-EE3501FC07C5}" type="datetimeFigureOut">
              <a:rPr lang="tr-TR" smtClean="0"/>
              <a:t>24.04.2020</a:t>
            </a:fld>
            <a:endParaRPr lang="tr-TR"/>
          </a:p>
        </p:txBody>
      </p:sp>
      <p:sp>
        <p:nvSpPr>
          <p:cNvPr id="5" name="Alt Bilgi Yer Tutucusu 4">
            <a:extLst>
              <a:ext uri="{FF2B5EF4-FFF2-40B4-BE49-F238E27FC236}">
                <a16:creationId xmlns:a16="http://schemas.microsoft.com/office/drawing/2014/main" id="{15651125-D535-43F1-B956-C664D0DE7F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168F4E8-2DF9-4472-8AEA-113939426D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D6D1A-C30E-4C3B-B253-753679753899}" type="slidenum">
              <a:rPr lang="tr-TR" smtClean="0"/>
              <a:t>‹#›</a:t>
            </a:fld>
            <a:endParaRPr lang="tr-TR"/>
          </a:p>
        </p:txBody>
      </p:sp>
    </p:spTree>
    <p:extLst>
      <p:ext uri="{BB962C8B-B14F-4D97-AF65-F5344CB8AC3E}">
        <p14:creationId xmlns:p14="http://schemas.microsoft.com/office/powerpoint/2010/main" val="4012680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100" y="4506912"/>
            <a:ext cx="1109980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088B731-3C3D-43F8-93A6-6082F4C5684E}"/>
              </a:ext>
            </a:extLst>
          </p:cNvPr>
          <p:cNvSpPr>
            <a:spLocks noGrp="1"/>
          </p:cNvSpPr>
          <p:nvPr>
            <p:ph type="title"/>
          </p:nvPr>
        </p:nvSpPr>
        <p:spPr>
          <a:xfrm>
            <a:off x="838200" y="4745830"/>
            <a:ext cx="10515600" cy="1325563"/>
          </a:xfrm>
        </p:spPr>
        <p:txBody>
          <a:bodyPr>
            <a:normAutofit/>
          </a:bodyPr>
          <a:lstStyle/>
          <a:p>
            <a:pPr algn="ctr"/>
            <a:r>
              <a:rPr lang="tr-TR" sz="4300">
                <a:solidFill>
                  <a:srgbClr val="FFFFFF"/>
                </a:solidFill>
              </a:rPr>
              <a:t>GÜMRÜK İŞLEMLERİ</a:t>
            </a:r>
            <a:br>
              <a:rPr lang="tr-TR" sz="4300">
                <a:solidFill>
                  <a:srgbClr val="FFFFFF"/>
                </a:solidFill>
              </a:rPr>
            </a:br>
            <a:endParaRPr lang="tr-TR" sz="4300">
              <a:solidFill>
                <a:srgbClr val="FFFFFF"/>
              </a:solidFill>
            </a:endParaRPr>
          </a:p>
        </p:txBody>
      </p:sp>
      <p:sp>
        <p:nvSpPr>
          <p:cNvPr id="3" name="İçerik Yer Tutucusu 2">
            <a:extLst>
              <a:ext uri="{FF2B5EF4-FFF2-40B4-BE49-F238E27FC236}">
                <a16:creationId xmlns:a16="http://schemas.microsoft.com/office/drawing/2014/main" id="{52EA09C6-C152-4E4F-A5EF-BA6DB891746A}"/>
              </a:ext>
            </a:extLst>
          </p:cNvPr>
          <p:cNvSpPr>
            <a:spLocks noGrp="1"/>
          </p:cNvSpPr>
          <p:nvPr>
            <p:ph idx="1"/>
          </p:nvPr>
        </p:nvSpPr>
        <p:spPr>
          <a:xfrm>
            <a:off x="838200" y="471678"/>
            <a:ext cx="10515600" cy="3785394"/>
          </a:xfrm>
        </p:spPr>
        <p:txBody>
          <a:bodyPr anchor="ctr">
            <a:normAutofit/>
          </a:bodyPr>
          <a:lstStyle/>
          <a:p>
            <a:r>
              <a:rPr lang="tr-TR" b="1" dirty="0">
                <a:solidFill>
                  <a:srgbClr val="FF0000"/>
                </a:solidFill>
              </a:rPr>
              <a:t>Müsteşarlığın verdiği izin ve belgeleri;</a:t>
            </a:r>
          </a:p>
          <a:p>
            <a:r>
              <a:rPr lang="tr-TR" b="1" dirty="0"/>
              <a:t>Gümrük Beyannamesi,</a:t>
            </a:r>
          </a:p>
          <a:p>
            <a:r>
              <a:rPr lang="tr-TR" b="1" dirty="0"/>
              <a:t>Bedelsiz İhracat Formu,</a:t>
            </a:r>
          </a:p>
          <a:p>
            <a:r>
              <a:rPr lang="tr-TR" b="1" dirty="0"/>
              <a:t>Onaylanmış Kişi Statü Belgesi,</a:t>
            </a:r>
          </a:p>
          <a:p>
            <a:r>
              <a:rPr lang="tr-TR" b="1" dirty="0"/>
              <a:t>Döviz Beyan Tutanağı, </a:t>
            </a:r>
          </a:p>
          <a:p>
            <a:endParaRPr lang="tr-TR" sz="2400" dirty="0"/>
          </a:p>
        </p:txBody>
      </p:sp>
    </p:spTree>
    <p:extLst>
      <p:ext uri="{BB962C8B-B14F-4D97-AF65-F5344CB8AC3E}">
        <p14:creationId xmlns:p14="http://schemas.microsoft.com/office/powerpoint/2010/main" val="3075876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4C74C1C-EF2E-40CF-A712-656E694E67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71AB8FE5-AAD7-43B8-A58C-1AD01179836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5110" y="1186882"/>
            <a:ext cx="4235516" cy="4235516"/>
          </a:xfrm>
          <a:prstGeom prst="rect">
            <a:avLst/>
          </a:prstGeom>
        </p:spPr>
      </p:pic>
      <p:sp>
        <p:nvSpPr>
          <p:cNvPr id="3" name="İçerik Yer Tutucusu 2">
            <a:extLst>
              <a:ext uri="{FF2B5EF4-FFF2-40B4-BE49-F238E27FC236}">
                <a16:creationId xmlns:a16="http://schemas.microsoft.com/office/drawing/2014/main" id="{42EB7156-5B9B-44B2-B191-79C61A3FE833}"/>
              </a:ext>
            </a:extLst>
          </p:cNvPr>
          <p:cNvSpPr>
            <a:spLocks noGrp="1"/>
          </p:cNvSpPr>
          <p:nvPr>
            <p:ph idx="1"/>
          </p:nvPr>
        </p:nvSpPr>
        <p:spPr>
          <a:xfrm>
            <a:off x="5073860" y="386265"/>
            <a:ext cx="7038644" cy="6083946"/>
          </a:xfrm>
        </p:spPr>
        <p:txBody>
          <a:bodyPr anchor="ctr">
            <a:normAutofit lnSpcReduction="10000"/>
          </a:bodyPr>
          <a:lstStyle/>
          <a:p>
            <a:r>
              <a:rPr lang="tr-TR" sz="2400" b="1" dirty="0">
                <a:solidFill>
                  <a:schemeClr val="accent1"/>
                </a:solidFill>
              </a:rPr>
              <a:t>Bedelsiz İhracat ile İlgili Dikkat Edilecek Hususlar</a:t>
            </a:r>
          </a:p>
          <a:p>
            <a:r>
              <a:rPr lang="tr-TR" sz="2400" b="1" dirty="0"/>
              <a:t>Kanun, kararname ve uluslararası anlaşmalarla ihracı yasaklanmış malların bedelsiz ihracatına izin verilmemektedir. İhracı ön izne bağlı malların bedelsiz olarak ihraç edilmesi de ancak ilgili merciin ön izni ile mümkün bulunmaktadır.</a:t>
            </a:r>
          </a:p>
          <a:p>
            <a:r>
              <a:rPr lang="tr-TR" sz="2400" b="1" dirty="0"/>
              <a:t>İhracında Destekleme ve Fiyat İstikrar Fonu'na prim kesintisi yapılan malların bedelsiz olarak ihraç edilebilmesi için, söz konusu primin ödendiğine dair banka dekontunun ibrazı şarttır. Ancak FOB değeri l.000 ABD Dolarını geçmeyen malların bedelsiz ihracı DFİF kesintisine tabi değildir.</a:t>
            </a:r>
          </a:p>
          <a:p>
            <a:r>
              <a:rPr lang="tr-TR" sz="2400" b="1" dirty="0"/>
              <a:t>İhracı Kayda Bağlı Mallara İlişkin Tebliğ eki listedeki mallardan, değeri FOB l.000 ABD Dolarını geçenlerin bedelsiz olarak ihracında kayıt şartı aranır.</a:t>
            </a:r>
          </a:p>
          <a:p>
            <a:r>
              <a:rPr lang="tr-TR" sz="2400" b="1" dirty="0"/>
              <a:t>Bedelsiz ihracata konu mal, ihracatta uygulanan desteklerden yararlandırılmamaktadır. Bedelsiz ihraç izinlerinin geçerlilik süresi 90 gündür.</a:t>
            </a:r>
          </a:p>
          <a:p>
            <a:endParaRPr lang="tr-TR" sz="1300" dirty="0"/>
          </a:p>
        </p:txBody>
      </p:sp>
    </p:spTree>
    <p:extLst>
      <p:ext uri="{BB962C8B-B14F-4D97-AF65-F5344CB8AC3E}">
        <p14:creationId xmlns:p14="http://schemas.microsoft.com/office/powerpoint/2010/main" val="1835614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BA58E580-5396-4732-A649-22541A340AAB}"/>
              </a:ext>
            </a:extLst>
          </p:cNvPr>
          <p:cNvSpPr>
            <a:spLocks noGrp="1"/>
          </p:cNvSpPr>
          <p:nvPr>
            <p:ph idx="1"/>
          </p:nvPr>
        </p:nvSpPr>
        <p:spPr>
          <a:xfrm>
            <a:off x="5133706" y="472440"/>
            <a:ext cx="6634346" cy="5682341"/>
          </a:xfrm>
        </p:spPr>
        <p:txBody>
          <a:bodyPr anchor="t">
            <a:normAutofit fontScale="92500" lnSpcReduction="10000"/>
          </a:bodyPr>
          <a:lstStyle/>
          <a:p>
            <a:r>
              <a:rPr lang="tr-TR" b="1" dirty="0">
                <a:highlight>
                  <a:srgbClr val="FFFF00"/>
                </a:highlight>
              </a:rPr>
              <a:t>Onaylanmış Kişi Statü Belgesi</a:t>
            </a:r>
          </a:p>
          <a:p>
            <a:r>
              <a:rPr lang="tr-TR" b="1" dirty="0"/>
              <a:t>Onaylanmış Kişi Statü Belgesi, performansları ve güvenirlikleri ile kendilerini kanıtlamış, yüksek istihdam yaratan “imalatçı ihracatçılara” ve dış ticaret sermaye şirketlerine gümrük işlemlerinde yeni haklar ve kolaylıklar sağlamak amacıyla Gümrük Müsteşarlığınca verilen belgedir.</a:t>
            </a:r>
          </a:p>
          <a:p>
            <a:r>
              <a:rPr lang="tr-TR" b="1" dirty="0"/>
              <a:t>Belge, gerek performans gerekse güvenirlik ölçütlerini yerine getiren firmaların bürokratik işlemlerden dolayı bekleme ile zaman kayıplarının önüne geçilmesini, teminat maliyetlerinin asgari seviyeye indirilmesini ve özellikle sanayi için girdi </a:t>
            </a:r>
            <a:r>
              <a:rPr lang="tr-TR" b="1" dirty="0" err="1"/>
              <a:t>niteliğindekieşyanın</a:t>
            </a:r>
            <a:r>
              <a:rPr lang="tr-TR" b="1" dirty="0"/>
              <a:t> süratle ekonomiye kazandırılması amaçlamaktadır.</a:t>
            </a:r>
          </a:p>
          <a:p>
            <a:pPr marL="0" indent="0">
              <a:buNone/>
            </a:pPr>
            <a:endParaRPr lang="tr-TR" b="1" dirty="0"/>
          </a:p>
          <a:p>
            <a:endParaRPr lang="tr-TR" sz="2000" dirty="0"/>
          </a:p>
        </p:txBody>
      </p:sp>
    </p:spTree>
    <p:extLst>
      <p:ext uri="{BB962C8B-B14F-4D97-AF65-F5344CB8AC3E}">
        <p14:creationId xmlns:p14="http://schemas.microsoft.com/office/powerpoint/2010/main" val="105531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4492AC72-931C-44A5-9F82-FF944D52998C}"/>
              </a:ext>
            </a:extLst>
          </p:cNvPr>
          <p:cNvSpPr>
            <a:spLocks noGrp="1"/>
          </p:cNvSpPr>
          <p:nvPr>
            <p:ph idx="1"/>
          </p:nvPr>
        </p:nvSpPr>
        <p:spPr>
          <a:xfrm>
            <a:off x="304800" y="0"/>
            <a:ext cx="10632528" cy="6720839"/>
          </a:xfrm>
        </p:spPr>
        <p:txBody>
          <a:bodyPr anchor="ctr">
            <a:normAutofit/>
          </a:bodyPr>
          <a:lstStyle/>
          <a:p>
            <a:endParaRPr lang="tr-TR" b="1" dirty="0"/>
          </a:p>
          <a:p>
            <a:endParaRPr lang="tr-TR" b="1" dirty="0"/>
          </a:p>
          <a:p>
            <a:r>
              <a:rPr lang="tr-TR" b="1" dirty="0">
                <a:highlight>
                  <a:srgbClr val="FFFF00"/>
                </a:highlight>
              </a:rPr>
              <a:t>A Sınıfı Belgesi:</a:t>
            </a:r>
          </a:p>
          <a:p>
            <a:r>
              <a:rPr lang="tr-TR" b="1" dirty="0"/>
              <a:t>İmalatçı olmayan dış ticaret sermaye şirketleri hariç, başvuru tarihinden geriye dönük bir ay içinde en az 250 işçi istihdam eden (çalıştıran), Ödenmiş sermaye tutarı en az 1 Milyon YTL olan, Bir önceki yıl ya da başvuruda bulunduğu yıl asgari 25 Milyon dolar kıymetinde ihracat yapan veya ihracat-ithalat toplamı en az 100 Milyon dolar olan, imalatçı firmalar (başvuru sahibinin dış ticaret sermaye şirketi olması durumunda bu madde de yer alan ihracat ve ithalat toplamları aranmaz) tarafından güvenirlik ölçütlerini de karşılamaları durumunda alınabilmektedir.</a:t>
            </a:r>
          </a:p>
          <a:p>
            <a:endParaRPr lang="tr-TR" sz="2400" dirty="0"/>
          </a:p>
        </p:txBody>
      </p:sp>
    </p:spTree>
    <p:extLst>
      <p:ext uri="{BB962C8B-B14F-4D97-AF65-F5344CB8AC3E}">
        <p14:creationId xmlns:p14="http://schemas.microsoft.com/office/powerpoint/2010/main" val="104125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2E80D805-CBE1-4937-8B09-3449B8E21043}"/>
              </a:ext>
            </a:extLst>
          </p:cNvPr>
          <p:cNvGraphicFramePr>
            <a:graphicFrameLocks noGrp="1"/>
          </p:cNvGraphicFramePr>
          <p:nvPr>
            <p:ph idx="1"/>
            <p:extLst>
              <p:ext uri="{D42A27DB-BD31-4B8C-83A1-F6EECF244321}">
                <p14:modId xmlns:p14="http://schemas.microsoft.com/office/powerpoint/2010/main" val="1448665555"/>
              </p:ext>
            </p:extLst>
          </p:nvPr>
        </p:nvGraphicFramePr>
        <p:xfrm>
          <a:off x="0" y="628864"/>
          <a:ext cx="11537344" cy="6229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4029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CBD69EF4-2775-4570-B2C5-DCC19AD0316C}"/>
              </a:ext>
            </a:extLst>
          </p:cNvPr>
          <p:cNvGraphicFramePr>
            <a:graphicFrameLocks noGrp="1"/>
          </p:cNvGraphicFramePr>
          <p:nvPr>
            <p:ph idx="1"/>
            <p:extLst>
              <p:ext uri="{D42A27DB-BD31-4B8C-83A1-F6EECF244321}">
                <p14:modId xmlns:p14="http://schemas.microsoft.com/office/powerpoint/2010/main" val="3899446194"/>
              </p:ext>
            </p:extLst>
          </p:nvPr>
        </p:nvGraphicFramePr>
        <p:xfrm>
          <a:off x="-421706" y="880689"/>
          <a:ext cx="12507026" cy="5855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9972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100" y="4506912"/>
            <a:ext cx="1109980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9A6E9D48-7997-48B0-9AF5-A49750E77215}"/>
              </a:ext>
            </a:extLst>
          </p:cNvPr>
          <p:cNvSpPr>
            <a:spLocks noGrp="1"/>
          </p:cNvSpPr>
          <p:nvPr>
            <p:ph idx="1"/>
          </p:nvPr>
        </p:nvSpPr>
        <p:spPr>
          <a:xfrm>
            <a:off x="121920" y="0"/>
            <a:ext cx="11231880" cy="5029200"/>
          </a:xfrm>
        </p:spPr>
        <p:txBody>
          <a:bodyPr anchor="ctr">
            <a:normAutofit/>
          </a:bodyPr>
          <a:lstStyle/>
          <a:p>
            <a:r>
              <a:rPr lang="tr-TR" b="1" dirty="0">
                <a:solidFill>
                  <a:srgbClr val="FF0000"/>
                </a:solidFill>
              </a:rPr>
              <a:t>Gümrük Beyannamesi</a:t>
            </a:r>
          </a:p>
          <a:p>
            <a:r>
              <a:rPr lang="tr-TR" b="1" dirty="0"/>
              <a:t>İhracatçılar, yapacakları ihracata ilişkin bilgileri içeren gümrük beyannamesini ihracatçı birlikleri veya gümrük idarelerinden temin edip doldurarak ihracatçı birliklerine onaylatırlar.</a:t>
            </a:r>
          </a:p>
          <a:p>
            <a:r>
              <a:rPr lang="tr-TR" b="1" dirty="0"/>
              <a:t>Gümrük beyannamesi ve ticari fatura ile birlikte ihraç edilecek ürüne, ihracat şekline ve ihracatın yapılacağı ülkeye göre değişebilen belgelerle birlikte ilgili çıkış gümrüğüne başvurulur. İhraç konusu malın gümrük beyannamesinde belirtilen hususlara uygunluğunun tespiti için muayenesi yapılır. Muayene işleminin tamamlanması, malın yüklenmesi ve sonrasında gümrüklere gönderilmesiyle işlemler tamamlanır.</a:t>
            </a:r>
          </a:p>
          <a:p>
            <a:endParaRPr lang="tr-TR" sz="2400" dirty="0"/>
          </a:p>
        </p:txBody>
      </p:sp>
    </p:spTree>
    <p:extLst>
      <p:ext uri="{BB962C8B-B14F-4D97-AF65-F5344CB8AC3E}">
        <p14:creationId xmlns:p14="http://schemas.microsoft.com/office/powerpoint/2010/main" val="219087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4F9F79B-A093-478E-96B5-EE02BC93A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92CA75BC-8FE7-4425-A727-2EA4B9D85398}"/>
              </a:ext>
            </a:extLst>
          </p:cNvPr>
          <p:cNvSpPr>
            <a:spLocks noGrp="1"/>
          </p:cNvSpPr>
          <p:nvPr>
            <p:ph idx="1"/>
          </p:nvPr>
        </p:nvSpPr>
        <p:spPr>
          <a:xfrm>
            <a:off x="175846" y="0"/>
            <a:ext cx="5836921" cy="6720838"/>
          </a:xfrm>
        </p:spPr>
        <p:txBody>
          <a:bodyPr anchor="ctr">
            <a:normAutofit fontScale="85000" lnSpcReduction="20000"/>
          </a:bodyPr>
          <a:lstStyle/>
          <a:p>
            <a:r>
              <a:rPr lang="tr-TR" sz="2400" b="1" dirty="0">
                <a:solidFill>
                  <a:srgbClr val="FF0000"/>
                </a:solidFill>
              </a:rPr>
              <a:t>Gümrük beyannamelerinde şu bilgiler yer alır:</a:t>
            </a:r>
          </a:p>
          <a:p>
            <a:r>
              <a:rPr lang="tr-TR" sz="2400" b="1" dirty="0"/>
              <a:t>Gönderen / ihracatçı</a:t>
            </a:r>
          </a:p>
          <a:p>
            <a:r>
              <a:rPr lang="tr-TR" sz="2400" b="1" dirty="0"/>
              <a:t>Alıcı</a:t>
            </a:r>
          </a:p>
          <a:p>
            <a:r>
              <a:rPr lang="tr-TR" sz="2400" b="1" dirty="0"/>
              <a:t>Mali müşavir / serbest muhasebeci</a:t>
            </a:r>
          </a:p>
          <a:p>
            <a:r>
              <a:rPr lang="tr-TR" sz="2400" b="1" dirty="0"/>
              <a:t>Beyan sahibi / temsilcisi</a:t>
            </a:r>
          </a:p>
          <a:p>
            <a:r>
              <a:rPr lang="tr-TR" sz="2400" b="1" dirty="0"/>
              <a:t>Çıkış / ihracat ülkesi</a:t>
            </a:r>
          </a:p>
          <a:p>
            <a:r>
              <a:rPr lang="tr-TR" sz="2400" b="1" dirty="0"/>
              <a:t>Menşe ülke</a:t>
            </a:r>
          </a:p>
          <a:p>
            <a:r>
              <a:rPr lang="tr-TR" sz="2400" b="1" dirty="0"/>
              <a:t>Gideceği ülke</a:t>
            </a:r>
          </a:p>
          <a:p>
            <a:r>
              <a:rPr lang="tr-TR" sz="2400" b="1" dirty="0"/>
              <a:t>Çıkıştaki aracın kimliği ve kayıtlı olduğu ülke</a:t>
            </a:r>
          </a:p>
          <a:p>
            <a:r>
              <a:rPr lang="tr-TR" sz="2400" b="1" dirty="0"/>
              <a:t>Teslim şekli</a:t>
            </a:r>
          </a:p>
          <a:p>
            <a:r>
              <a:rPr lang="tr-TR" sz="2400" b="1" dirty="0"/>
              <a:t>Sınırı geçecek hareketli taşıt aracının kimliği ve kayıtlı olduğu ülke</a:t>
            </a:r>
          </a:p>
          <a:p>
            <a:r>
              <a:rPr lang="tr-TR" sz="2400" b="1" dirty="0"/>
              <a:t>Döviz ve toplam fatura bedeli</a:t>
            </a:r>
          </a:p>
          <a:p>
            <a:r>
              <a:rPr lang="tr-TR" sz="2400" b="1" dirty="0"/>
              <a:t>Sınırdaki taşıma şekli</a:t>
            </a:r>
          </a:p>
          <a:p>
            <a:r>
              <a:rPr lang="tr-TR" sz="2400" b="1" dirty="0"/>
              <a:t>Yükleme yeri</a:t>
            </a:r>
          </a:p>
          <a:p>
            <a:r>
              <a:rPr lang="tr-TR" sz="2400" b="1" dirty="0"/>
              <a:t>Çıkış gümrük bilgileri</a:t>
            </a:r>
          </a:p>
          <a:p>
            <a:r>
              <a:rPr lang="tr-TR" sz="2400" b="1" dirty="0"/>
              <a:t>Kapların ve eşyanın tanımı</a:t>
            </a:r>
          </a:p>
          <a:p>
            <a:r>
              <a:rPr lang="tr-TR" sz="2400" b="1" dirty="0"/>
              <a:t>Brüt ağırlık (kg)</a:t>
            </a:r>
          </a:p>
          <a:p>
            <a:r>
              <a:rPr lang="tr-TR" sz="2400" b="1" dirty="0"/>
              <a:t>Net ağırlık</a:t>
            </a:r>
          </a:p>
          <a:p>
            <a:r>
              <a:rPr lang="tr-TR" sz="2400" b="1" dirty="0"/>
              <a:t>Sorumlu</a:t>
            </a:r>
          </a:p>
          <a:p>
            <a:endParaRPr lang="tr-TR" sz="500" dirty="0"/>
          </a:p>
        </p:txBody>
      </p:sp>
      <p:sp>
        <p:nvSpPr>
          <p:cNvPr id="10" name="Freeform: Shape 9">
            <a:extLst>
              <a:ext uri="{FF2B5EF4-FFF2-40B4-BE49-F238E27FC236}">
                <a16:creationId xmlns:a16="http://schemas.microsoft.com/office/drawing/2014/main" id="{11394CD8-BD30-4B74-86F4-51FDF33834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id="{D4C22394-EBC2-4FAF-A555-6C02D589EE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1508760" y="3431556"/>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F7194F93-1F71-4A70-9DF1-28F1837711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32897" y="5004581"/>
            <a:ext cx="962395" cy="96239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9BBC0C84-DC2A-43AE-9576-0A44295E8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63725" y="4865965"/>
            <a:ext cx="293695" cy="2936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104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4C3103B-AE2E-41DA-8805-65F1A948FD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E3BC0C31-69A7-4200-9AFE-927230E1E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30410"/>
            <a:ext cx="7005134" cy="4827590"/>
          </a:xfrm>
          <a:custGeom>
            <a:avLst/>
            <a:gdLst>
              <a:gd name="connsiteX0" fmla="*/ 1974535 w 7005134"/>
              <a:gd name="connsiteY0" fmla="*/ 0 h 4827590"/>
              <a:gd name="connsiteX1" fmla="*/ 7003848 w 7005134"/>
              <a:gd name="connsiteY1" fmla="*/ 4776721 h 4827590"/>
              <a:gd name="connsiteX2" fmla="*/ 7005134 w 7005134"/>
              <a:gd name="connsiteY2" fmla="*/ 4827590 h 4827590"/>
              <a:gd name="connsiteX3" fmla="*/ 0 w 7005134"/>
              <a:gd name="connsiteY3" fmla="*/ 4827590 h 4827590"/>
              <a:gd name="connsiteX4" fmla="*/ 0 w 7005134"/>
              <a:gd name="connsiteY4" fmla="*/ 402231 h 4827590"/>
              <a:gd name="connsiteX5" fmla="*/ 14349 w 7005134"/>
              <a:gd name="connsiteY5" fmla="*/ 395744 h 4827590"/>
              <a:gd name="connsiteX6" fmla="*/ 1974535 w 7005134"/>
              <a:gd name="connsiteY6" fmla="*/ 0 h 4827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05134" h="4827590">
                <a:moveTo>
                  <a:pt x="1974535" y="0"/>
                </a:moveTo>
                <a:cubicBezTo>
                  <a:pt x="4668853" y="0"/>
                  <a:pt x="6868971" y="2115921"/>
                  <a:pt x="7003848" y="4776721"/>
                </a:cubicBezTo>
                <a:lnTo>
                  <a:pt x="7005134" y="4827590"/>
                </a:lnTo>
                <a:lnTo>
                  <a:pt x="0" y="4827590"/>
                </a:lnTo>
                <a:lnTo>
                  <a:pt x="0" y="402231"/>
                </a:lnTo>
                <a:lnTo>
                  <a:pt x="14349" y="395744"/>
                </a:lnTo>
                <a:cubicBezTo>
                  <a:pt x="616832" y="140915"/>
                  <a:pt x="1279227" y="0"/>
                  <a:pt x="1974535" y="0"/>
                </a:cubicBez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FE6F0D60-A98B-482B-BFB7-A072B4E7B387}"/>
              </a:ext>
            </a:extLst>
          </p:cNvPr>
          <p:cNvSpPr>
            <a:spLocks noGrp="1"/>
          </p:cNvSpPr>
          <p:nvPr>
            <p:ph idx="1"/>
          </p:nvPr>
        </p:nvSpPr>
        <p:spPr>
          <a:xfrm>
            <a:off x="0" y="106680"/>
            <a:ext cx="8321040" cy="6583680"/>
          </a:xfrm>
        </p:spPr>
        <p:txBody>
          <a:bodyPr anchor="ctr">
            <a:normAutofit lnSpcReduction="10000"/>
          </a:bodyPr>
          <a:lstStyle/>
          <a:p>
            <a:r>
              <a:rPr lang="tr-TR" b="1" dirty="0">
                <a:solidFill>
                  <a:srgbClr val="FF0000"/>
                </a:solidFill>
              </a:rPr>
              <a:t>Beyanname nüshalarının gümrük işlemleri itibariyle kullanımı şöyledir.</a:t>
            </a:r>
          </a:p>
          <a:p>
            <a:r>
              <a:rPr lang="tr-TR" b="1" dirty="0"/>
              <a:t>A) İhracat ve ihracata ilişkin diğer gümrük işlemleri için 1,2 ve 3 üncü </a:t>
            </a:r>
            <a:r>
              <a:rPr lang="tr-TR" b="1" dirty="0" err="1"/>
              <a:t>nüshalarkullanılır</a:t>
            </a:r>
            <a:r>
              <a:rPr lang="tr-TR" b="1" dirty="0"/>
              <a:t>.</a:t>
            </a:r>
          </a:p>
          <a:p>
            <a:r>
              <a:rPr lang="tr-TR" b="1" dirty="0"/>
              <a:t>B) Transitin şekline bağlı olarak gümrük beyannamesi nüshaları üzerinde şu şekilde işlem yapılır.</a:t>
            </a:r>
          </a:p>
          <a:p>
            <a:r>
              <a:rPr lang="tr-TR" b="1" dirty="0"/>
              <a:t>1. Yalnız transit rejimi için bir beyanname formunun kullanılması halinde 1, 4 ve 5 inci nüshalar kullanılır. Bunlardan 1. nüsha hareket gümrüğünde kalır. 4 üncü ve 5 inci nüshalar varış gümrüğüne gönderilir. Varış gümrüğü işlem yaptığı 4 üncü nüshayı alı koyar ve 5 inci nüshayı onaylayarak hareket gümrüğüne iade eder. Hareket gümrüğü 1 inci ve 5 inci nüshaları çakıştırarak transit işlemini ibra ettikten sonra, taşıyıcının talebi üzerine 5 </a:t>
            </a:r>
            <a:r>
              <a:rPr lang="tr-TR" b="1" dirty="0" err="1"/>
              <a:t>nolu</a:t>
            </a:r>
            <a:r>
              <a:rPr lang="tr-TR" b="1" dirty="0"/>
              <a:t> nüshanın transit alındısını onaylayıp, koparır ve taşıyıcıya verir.</a:t>
            </a:r>
          </a:p>
          <a:p>
            <a:endParaRPr lang="tr-TR" sz="1600" dirty="0"/>
          </a:p>
        </p:txBody>
      </p:sp>
      <p:cxnSp>
        <p:nvCxnSpPr>
          <p:cNvPr id="12" name="Straight Connector 11">
            <a:extLst>
              <a:ext uri="{FF2B5EF4-FFF2-40B4-BE49-F238E27FC236}">
                <a16:creationId xmlns:a16="http://schemas.microsoft.com/office/drawing/2014/main" id="{45B5AFC7-2F07-4F7B-9151-E45D7548D8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72540" y="4450080"/>
            <a:ext cx="1234440"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CB1340FC-C4E2-4CD5-9BCA-7A022E8B49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348" y="999969"/>
            <a:ext cx="3444236" cy="3444236"/>
          </a:xfrm>
          <a:prstGeom prst="ellipse">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9543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935917F2-2C4A-4776-9CAF-ECD4FB1B1A86}"/>
              </a:ext>
            </a:extLst>
          </p:cNvPr>
          <p:cNvPicPr>
            <a:picLocks noChangeAspect="1"/>
          </p:cNvPicPr>
          <p:nvPr/>
        </p:nvPicPr>
        <p:blipFill rotWithShape="1">
          <a:blip r:embed="rId2"/>
          <a:srcRect t="11232" b="6351"/>
          <a:stretch/>
        </p:blipFill>
        <p:spPr>
          <a:xfrm>
            <a:off x="-2" y="10"/>
            <a:ext cx="12192000" cy="6857990"/>
          </a:xfrm>
          <a:prstGeom prst="rect">
            <a:avLst/>
          </a:prstGeom>
        </p:spPr>
      </p:pic>
      <p:sp>
        <p:nvSpPr>
          <p:cNvPr id="24" name="Rectangle 23">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4" y="0"/>
            <a:ext cx="8132065"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Group 25">
            <a:extLst>
              <a:ext uri="{FF2B5EF4-FFF2-40B4-BE49-F238E27FC236}">
                <a16:creationId xmlns:a16="http://schemas.microsoft.com/office/drawing/2014/main" id="{07EAA094-9CF6-4695-958A-33D9BCAA9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713128"/>
            <a:ext cx="1068867" cy="2126625"/>
            <a:chOff x="10918968" y="713127"/>
            <a:chExt cx="1273032" cy="2532832"/>
          </a:xfrm>
        </p:grpSpPr>
        <p:sp>
          <p:nvSpPr>
            <p:cNvPr id="27" name="Rectangle 26">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0" name="Isosceles Triangle 29">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İçerik Yer Tutucusu 2">
            <a:extLst>
              <a:ext uri="{FF2B5EF4-FFF2-40B4-BE49-F238E27FC236}">
                <a16:creationId xmlns:a16="http://schemas.microsoft.com/office/drawing/2014/main" id="{CA4B12F3-D4BD-4110-9B97-8F188CC4D46C}"/>
              </a:ext>
            </a:extLst>
          </p:cNvPr>
          <p:cNvGraphicFramePr>
            <a:graphicFrameLocks noGrp="1"/>
          </p:cNvGraphicFramePr>
          <p:nvPr>
            <p:ph idx="1"/>
            <p:extLst>
              <p:ext uri="{D42A27DB-BD31-4B8C-83A1-F6EECF244321}">
                <p14:modId xmlns:p14="http://schemas.microsoft.com/office/powerpoint/2010/main" val="3389694909"/>
              </p:ext>
            </p:extLst>
          </p:nvPr>
        </p:nvGraphicFramePr>
        <p:xfrm>
          <a:off x="4572000" y="1356360"/>
          <a:ext cx="6976533" cy="55016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928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07F2623-30D9-4BDC-A801-60746F6628DD}"/>
              </a:ext>
            </a:extLst>
          </p:cNvPr>
          <p:cNvSpPr>
            <a:spLocks noGrp="1"/>
          </p:cNvSpPr>
          <p:nvPr>
            <p:ph idx="1"/>
          </p:nvPr>
        </p:nvSpPr>
        <p:spPr>
          <a:xfrm>
            <a:off x="1136428" y="213360"/>
            <a:ext cx="8586691" cy="6522719"/>
          </a:xfrm>
        </p:spPr>
        <p:txBody>
          <a:bodyPr anchor="ctr">
            <a:normAutofit/>
          </a:bodyPr>
          <a:lstStyle/>
          <a:p>
            <a:r>
              <a:rPr lang="tr-TR" sz="2400" b="1" dirty="0">
                <a:solidFill>
                  <a:srgbClr val="002060"/>
                </a:solidFill>
              </a:rPr>
              <a:t>3. Bir beyanname formunun Türkiye gümrük bölgesi içinde başlayacak ve bitecek bir adi transit işleminde ve ithalatta kullanılmak istenmesi halinde,</a:t>
            </a:r>
          </a:p>
          <a:p>
            <a:r>
              <a:rPr lang="tr-TR" sz="2400" b="1" dirty="0"/>
              <a:t>Transit rejimi için 1 inci, 4 üncü ve 5 inci nüshalar, 1 inci bentte belirtildiği şekilde kullanılır. 6ncı, 7 inci ve 8 inci nüshalar ithalat işlemlerinde kullanılır.</a:t>
            </a:r>
          </a:p>
          <a:p>
            <a:r>
              <a:rPr lang="tr-TR" sz="2400" b="1" dirty="0"/>
              <a:t>C) İthalat işlemler, için 6ncı, 7 inci ve 8 inci nüshalar kullanılır.</a:t>
            </a:r>
          </a:p>
          <a:p>
            <a:r>
              <a:rPr lang="tr-TR" sz="2400" b="1" dirty="0"/>
              <a:t>D) Antrepo rejimi için yapılan beyanda da 6ncı, 7 inci ve 8 inci nüshalar kullanılır.</a:t>
            </a:r>
          </a:p>
          <a:p>
            <a:r>
              <a:rPr lang="tr-TR" sz="2400" b="1" dirty="0"/>
              <a:t>E) Dörtlü beyannamelerin 1/6, 2/7, ve 3/8 nüshaları ithalat ve ihracatta kullanılır.</a:t>
            </a:r>
          </a:p>
          <a:p>
            <a:r>
              <a:rPr lang="tr-TR" sz="2400" b="1" dirty="0"/>
              <a:t>Beyannamenin rakamla belirlenen kutuları beyan sahibi tarafından, harfle belirlenen kutuları ise gümrük idaresi tarafından doldurulur. Beyanname bir kalem eşya için kullanılır.</a:t>
            </a:r>
          </a:p>
          <a:p>
            <a:r>
              <a:rPr lang="tr-TR" sz="2400" b="1" dirty="0"/>
              <a:t>Beyan edilen eşyanın birden fazla kalemi içermesi halinde her üç kalem eşya için bir devam formu kullanılır. Ancak, devam formunun sayısı üçten fazla olamaz.</a:t>
            </a:r>
          </a:p>
          <a:p>
            <a:endParaRPr lang="tr-TR" sz="11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BABF83DD-4A55-43E6-A700-A67465AD230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52027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4C74C1C-EF2E-40CF-A712-656E694E67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4A7870CC-8E1D-4EC6-9B0B-CAC4D41D25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5110" y="1186882"/>
            <a:ext cx="4235516" cy="4235516"/>
          </a:xfrm>
          <a:prstGeom prst="rect">
            <a:avLst/>
          </a:prstGeom>
        </p:spPr>
      </p:pic>
      <p:sp>
        <p:nvSpPr>
          <p:cNvPr id="3" name="İçerik Yer Tutucusu 2">
            <a:extLst>
              <a:ext uri="{FF2B5EF4-FFF2-40B4-BE49-F238E27FC236}">
                <a16:creationId xmlns:a16="http://schemas.microsoft.com/office/drawing/2014/main" id="{8D8F7E51-7CE7-4BFD-8ED2-BDFE6884CE95}"/>
              </a:ext>
            </a:extLst>
          </p:cNvPr>
          <p:cNvSpPr>
            <a:spLocks noGrp="1"/>
          </p:cNvSpPr>
          <p:nvPr>
            <p:ph idx="1"/>
          </p:nvPr>
        </p:nvSpPr>
        <p:spPr>
          <a:xfrm>
            <a:off x="5073860" y="399675"/>
            <a:ext cx="7038644" cy="5546280"/>
          </a:xfrm>
        </p:spPr>
        <p:txBody>
          <a:bodyPr anchor="ctr">
            <a:normAutofit/>
          </a:bodyPr>
          <a:lstStyle/>
          <a:p>
            <a:r>
              <a:rPr lang="tr-TR" b="1" dirty="0">
                <a:solidFill>
                  <a:schemeClr val="accent1"/>
                </a:solidFill>
              </a:rPr>
              <a:t>Gümrük Beyannamesinde Değişiklik</a:t>
            </a:r>
          </a:p>
          <a:p>
            <a:r>
              <a:rPr lang="tr-TR" b="1" dirty="0"/>
              <a:t>Beyanname üzerindeki herhangi bir hatadan dolayı ONAY servisi tarafından bu hatanın düzeltilmesi için verilen değişikliktir.</a:t>
            </a:r>
          </a:p>
          <a:p>
            <a:r>
              <a:rPr lang="tr-TR" b="1" dirty="0"/>
              <a:t>Bu değişiklik öncelikle hata bildirim formu (BKNZ. Örnek) diye adlandırılan bir belgenin doldurulup müdür muavinine imzalatılması ile onay kazanır.</a:t>
            </a:r>
          </a:p>
          <a:p>
            <a:r>
              <a:rPr lang="tr-TR" b="1" dirty="0"/>
              <a:t>Daha sonra ONAY servisi tarafından bilgisayar üzerinde bu değişiklik yapılır.</a:t>
            </a:r>
          </a:p>
          <a:p>
            <a:endParaRPr lang="tr-TR" sz="2000" dirty="0"/>
          </a:p>
        </p:txBody>
      </p:sp>
    </p:spTree>
    <p:extLst>
      <p:ext uri="{BB962C8B-B14F-4D97-AF65-F5344CB8AC3E}">
        <p14:creationId xmlns:p14="http://schemas.microsoft.com/office/powerpoint/2010/main" val="2125329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A5BEDF-EF00-4637-AE1D-546EDE81F716}"/>
              </a:ext>
            </a:extLst>
          </p:cNvPr>
          <p:cNvSpPr>
            <a:spLocks noGrp="1"/>
          </p:cNvSpPr>
          <p:nvPr>
            <p:ph idx="1"/>
          </p:nvPr>
        </p:nvSpPr>
        <p:spPr>
          <a:xfrm>
            <a:off x="0" y="320040"/>
            <a:ext cx="9590293" cy="6263639"/>
          </a:xfrm>
        </p:spPr>
        <p:txBody>
          <a:bodyPr anchor="ctr">
            <a:normAutofit/>
          </a:bodyPr>
          <a:lstStyle/>
          <a:p>
            <a:r>
              <a:rPr lang="tr-TR" b="1" dirty="0">
                <a:solidFill>
                  <a:schemeClr val="accent1"/>
                </a:solidFill>
              </a:rPr>
              <a:t>Gümrük Beyannamesinde </a:t>
            </a:r>
            <a:r>
              <a:rPr lang="tr-TR" b="1" dirty="0" err="1">
                <a:solidFill>
                  <a:schemeClr val="accent1"/>
                </a:solidFill>
              </a:rPr>
              <a:t>Redrese</a:t>
            </a:r>
            <a:endParaRPr lang="tr-TR" b="1" dirty="0">
              <a:solidFill>
                <a:schemeClr val="accent1"/>
              </a:solidFill>
            </a:endParaRPr>
          </a:p>
          <a:p>
            <a:r>
              <a:rPr lang="tr-TR" b="1" dirty="0"/>
              <a:t>Beyanname üzerinde yapılan hata ONAY servisinde fark edilememiş veya muayene memuru tarafından bulunmuş ise buradaki yanlışlığı düzeltmek için </a:t>
            </a:r>
            <a:r>
              <a:rPr lang="tr-TR" b="1" dirty="0" err="1"/>
              <a:t>redrese</a:t>
            </a:r>
            <a:r>
              <a:rPr lang="tr-TR" b="1" dirty="0"/>
              <a:t> yapılır.</a:t>
            </a:r>
          </a:p>
          <a:p>
            <a:r>
              <a:rPr lang="tr-TR" b="1" dirty="0"/>
              <a:t>İlk aşamada muayene memuru tarafından beyanname arkasına neden </a:t>
            </a:r>
            <a:r>
              <a:rPr lang="tr-TR" b="1" dirty="0" err="1"/>
              <a:t>redrese</a:t>
            </a:r>
            <a:r>
              <a:rPr lang="tr-TR" b="1" dirty="0"/>
              <a:t> yaptığına dair yazı yazdıktan sonra müdür muavininden olur alınır. Gerekli bir cezai durum varsa o miktar yatırıldıktan sonra makbuz muayene memuruna gösterilir. Daha sonra muayene memuru </a:t>
            </a:r>
            <a:r>
              <a:rPr lang="tr-TR" b="1" dirty="0" err="1"/>
              <a:t>redrese</a:t>
            </a:r>
            <a:r>
              <a:rPr lang="tr-TR" b="1" dirty="0"/>
              <a:t> işlemini kendi bilgisayarından yaparak beyanname üzerindeki yanlışlığı </a:t>
            </a:r>
            <a:r>
              <a:rPr lang="tr-TR" b="1" dirty="0" err="1"/>
              <a:t>düzeltir.Sonra</a:t>
            </a:r>
            <a:r>
              <a:rPr lang="tr-TR" b="1" dirty="0"/>
              <a:t> yeni döküm mükellef tarafından yapılarak yeni beyanname ONAY servisine mühürletildikten sonra eski beyanname ile birlikte işlemlere devam edilir.</a:t>
            </a:r>
          </a:p>
          <a:p>
            <a:endParaRPr lang="tr-TR" sz="17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9D9F6AF0-BE8D-4959-A32C-127D9BA8BF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79462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4C74C1C-EF2E-40CF-A712-656E694E67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0464369-70FA-42AF-948F-80664CA7B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648176E-454C-437C-B0FC-9B82FCF32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C552A98-EF7D-4D42-AB69-066B786AB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A75ABE80-93AE-45E6-9007-0A8CF05E53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5110" y="1186882"/>
            <a:ext cx="4235516" cy="4235516"/>
          </a:xfrm>
          <a:prstGeom prst="rect">
            <a:avLst/>
          </a:prstGeom>
        </p:spPr>
      </p:pic>
      <p:sp>
        <p:nvSpPr>
          <p:cNvPr id="3" name="İçerik Yer Tutucusu 2">
            <a:extLst>
              <a:ext uri="{FF2B5EF4-FFF2-40B4-BE49-F238E27FC236}">
                <a16:creationId xmlns:a16="http://schemas.microsoft.com/office/drawing/2014/main" id="{148E79C6-4FE6-4380-A035-5DF505B9782E}"/>
              </a:ext>
            </a:extLst>
          </p:cNvPr>
          <p:cNvSpPr>
            <a:spLocks noGrp="1"/>
          </p:cNvSpPr>
          <p:nvPr>
            <p:ph idx="1"/>
          </p:nvPr>
        </p:nvSpPr>
        <p:spPr>
          <a:xfrm>
            <a:off x="4976551" y="-18733"/>
            <a:ext cx="7215447" cy="6228339"/>
          </a:xfrm>
        </p:spPr>
        <p:txBody>
          <a:bodyPr anchor="ctr">
            <a:normAutofit/>
          </a:bodyPr>
          <a:lstStyle/>
          <a:p>
            <a:r>
              <a:rPr lang="tr-TR" sz="2400" b="1" dirty="0">
                <a:solidFill>
                  <a:schemeClr val="accent1"/>
                </a:solidFill>
              </a:rPr>
              <a:t>Gümrük Beyannamesinde Ceza</a:t>
            </a:r>
          </a:p>
          <a:p>
            <a:r>
              <a:rPr lang="tr-TR" sz="2400" b="1" dirty="0"/>
              <a:t>Beyanname üzerindeki kıymet beyanındaki yani vergi eksikliğinden kaynaklanan durunlar için söz konusudur.</a:t>
            </a:r>
          </a:p>
          <a:p>
            <a:r>
              <a:rPr lang="tr-TR" sz="2400" b="1" dirty="0"/>
              <a:t>Böyle bir durum söz konusu olduğunda muayene memuru mükellefi ASU servisine göndererek ceza kararı yazısı yazdırmasını ister . Muayene memuru daha önce beyanname arkasına ceza miktarını belirler. ASU </a:t>
            </a:r>
            <a:r>
              <a:rPr lang="tr-TR" sz="2400" b="1" dirty="0" err="1"/>
              <a:t>serviside</a:t>
            </a:r>
            <a:r>
              <a:rPr lang="tr-TR" sz="2400" b="1" dirty="0"/>
              <a:t> bu bilgi ye dayanarak ceza kararını hazırlar .</a:t>
            </a:r>
          </a:p>
          <a:p>
            <a:r>
              <a:rPr lang="tr-TR" sz="2400" b="1" dirty="0"/>
              <a:t>Hazırlanan iki nüsha müdür muavinine imzalatıldıktan sonra bu nüshalar göre bir tahsilat fişi (</a:t>
            </a:r>
            <a:r>
              <a:rPr lang="tr-TR" sz="2400" b="1" dirty="0" err="1"/>
              <a:t>Bknz.örnek</a:t>
            </a:r>
            <a:r>
              <a:rPr lang="tr-TR" sz="2400" b="1" dirty="0"/>
              <a:t>) hazırlanır. Bu tahsilat fişleri ise önce ASU servisindeki memura daha sonra da saymanlık şefine imzalatıldıktan sonra vezneye yatırılır.</a:t>
            </a:r>
          </a:p>
          <a:p>
            <a:pPr marL="0" indent="0">
              <a:buNone/>
            </a:pPr>
            <a:endParaRPr lang="tr-TR" sz="2400" b="1" dirty="0"/>
          </a:p>
          <a:p>
            <a:endParaRPr lang="tr-TR" sz="1400" dirty="0"/>
          </a:p>
        </p:txBody>
      </p:sp>
    </p:spTree>
    <p:extLst>
      <p:ext uri="{BB962C8B-B14F-4D97-AF65-F5344CB8AC3E}">
        <p14:creationId xmlns:p14="http://schemas.microsoft.com/office/powerpoint/2010/main" val="28798302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1226</Words>
  <Application>Microsoft Office PowerPoint</Application>
  <PresentationFormat>Geniş ekran</PresentationFormat>
  <Paragraphs>68</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GÜMRÜK İŞLEMLERİ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GÜMRÜK İŞLEMLERİ </dc:title>
  <dc:creator>selami özal</dc:creator>
  <cp:lastModifiedBy>selami özal</cp:lastModifiedBy>
  <cp:revision>2</cp:revision>
  <dcterms:created xsi:type="dcterms:W3CDTF">2020-04-24T19:39:05Z</dcterms:created>
  <dcterms:modified xsi:type="dcterms:W3CDTF">2020-04-24T19:44:32Z</dcterms:modified>
</cp:coreProperties>
</file>