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2"/>
  </p:notesMasterIdLst>
  <p:sldIdLst>
    <p:sldId id="1082" r:id="rId4"/>
    <p:sldId id="1084" r:id="rId5"/>
    <p:sldId id="1085" r:id="rId6"/>
    <p:sldId id="1086" r:id="rId7"/>
    <p:sldId id="1087" r:id="rId8"/>
    <p:sldId id="1088" r:id="rId9"/>
    <p:sldId id="1089" r:id="rId10"/>
    <p:sldId id="1091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64" autoAdjust="0"/>
    <p:restoredTop sz="91471" autoAdjust="0"/>
  </p:normalViewPr>
  <p:slideViewPr>
    <p:cSldViewPr snapToGrid="0">
      <p:cViewPr varScale="1">
        <p:scale>
          <a:sx n="45" d="100"/>
          <a:sy n="45" d="100"/>
        </p:scale>
        <p:origin x="54" y="438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2/28/2020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Prof. Dr. Harun TANRIVERMİŞ, </a:t>
            </a:r>
            <a:r>
              <a:rPr lang="en-US" dirty="0" err="1"/>
              <a:t>Yrd</a:t>
            </a:r>
            <a:r>
              <a:rPr lang="en-US" dirty="0"/>
              <a:t>. </a:t>
            </a:r>
            <a:r>
              <a:rPr lang="en-US" dirty="0" err="1"/>
              <a:t>Doç</a:t>
            </a:r>
            <a:r>
              <a:rPr lang="en-US" dirty="0"/>
              <a:t>. Dr. </a:t>
            </a:r>
            <a:r>
              <a:rPr lang="en-US" dirty="0" err="1"/>
              <a:t>Yeşim</a:t>
            </a:r>
            <a:r>
              <a:rPr lang="en-US" dirty="0"/>
              <a:t> TANRIVERMİŞ </a:t>
            </a:r>
            <a:r>
              <a:rPr lang="en-US" dirty="0" err="1"/>
              <a:t>Ekonomi</a:t>
            </a:r>
            <a:r>
              <a:rPr lang="en-US" dirty="0"/>
              <a:t> I 2016-2017 </a:t>
            </a:r>
            <a:r>
              <a:rPr lang="en-US" dirty="0" err="1"/>
              <a:t>Güz</a:t>
            </a:r>
            <a:r>
              <a:rPr lang="en-US" dirty="0"/>
              <a:t> </a:t>
            </a:r>
            <a:r>
              <a:rPr lang="en-US" dirty="0" err="1"/>
              <a:t>Dönemi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033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6" r:id="rId3"/>
    <p:sldLayoutId id="2147483697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211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İŞLETME  FİNANSMANI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(3-0)3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Doç. Dr. Erol DEMİR</a:t>
            </a:r>
          </a:p>
          <a:p>
            <a:pPr algn="ctr">
              <a:spcAft>
                <a:spcPts val="0"/>
              </a:spcAft>
            </a:pPr>
            <a:r>
              <a:rPr lang="tr-T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ltbilgi Yer Tutucusu 1">
            <a:extLst>
              <a:ext uri="{FF2B5EF4-FFF2-40B4-BE49-F238E27FC236}">
                <a16:creationId xmlns:a16="http://schemas.microsoft.com/office/drawing/2014/main" id="{0CA285FF-45CB-4FEA-A7C2-C3C6E1083EB3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C305441-0C10-430C-87CC-43D61F8214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5204426"/>
              </p:ext>
            </p:extLst>
          </p:nvPr>
        </p:nvGraphicFramePr>
        <p:xfrm>
          <a:off x="896111" y="1687067"/>
          <a:ext cx="7312225" cy="390503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659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46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6381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2000" b="1" spc="10" dirty="0">
                          <a:solidFill>
                            <a:srgbClr val="33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Paranın Zaman</a:t>
                      </a:r>
                      <a:r>
                        <a:rPr sz="2000" b="1" spc="55" dirty="0">
                          <a:solidFill>
                            <a:srgbClr val="33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000" b="1" spc="15" dirty="0">
                          <a:solidFill>
                            <a:srgbClr val="33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Değeri</a:t>
                      </a:r>
                      <a:endParaRPr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1435" marB="0">
                    <a:lnR w="3175">
                      <a:solidFill>
                        <a:srgbClr val="669999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66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3175">
                      <a:solidFill>
                        <a:srgbClr val="669999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122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7305" marR="62230">
                        <a:lnSpc>
                          <a:spcPct val="101400"/>
                        </a:lnSpc>
                        <a:spcBef>
                          <a:spcPts val="610"/>
                        </a:spcBef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Bugün </a:t>
                      </a:r>
                      <a:r>
                        <a:rPr sz="16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elimizde bulunan herhangi bir tutardaki </a:t>
                      </a: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para, </a:t>
                      </a:r>
                      <a:r>
                        <a:rPr sz="16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gelecekte  elimize geçecek aynı </a:t>
                      </a: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tutardaki paradan </a:t>
                      </a:r>
                      <a:r>
                        <a:rPr sz="16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daha</a:t>
                      </a:r>
                      <a:r>
                        <a:rPr sz="1600" spc="-4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değerlidir.</a:t>
                      </a: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7305" marR="63500">
                        <a:lnSpc>
                          <a:spcPct val="101400"/>
                        </a:lnSpc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Paranın </a:t>
                      </a:r>
                      <a:r>
                        <a:rPr sz="16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zaman </a:t>
                      </a: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değerinin </a:t>
                      </a:r>
                      <a:r>
                        <a:rPr sz="16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hesaplanması </a:t>
                      </a: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esas </a:t>
                      </a:r>
                      <a:r>
                        <a:rPr sz="16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itibariyle faiz  </a:t>
                      </a: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hesaplamasıdır.</a:t>
                      </a:r>
                      <a:r>
                        <a:rPr sz="1600" spc="-3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Bunlar;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24460" indent="-97790">
                        <a:lnSpc>
                          <a:spcPct val="100000"/>
                        </a:lnSpc>
                        <a:buFont typeface="Times New Roman"/>
                        <a:buAutoNum type="arabicParenR"/>
                        <a:tabLst>
                          <a:tab pos="125095" algn="l"/>
                        </a:tabLst>
                      </a:pPr>
                      <a:r>
                        <a:rPr sz="16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Basit </a:t>
                      </a:r>
                      <a:r>
                        <a:rPr sz="1600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Faiz </a:t>
                      </a: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(Simple</a:t>
                      </a:r>
                      <a:r>
                        <a:rPr sz="16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Interest)</a:t>
                      </a: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24460" indent="-97790">
                        <a:lnSpc>
                          <a:spcPct val="100000"/>
                        </a:lnSpc>
                        <a:buFont typeface="Times New Roman"/>
                        <a:buAutoNum type="arabicParenR"/>
                        <a:tabLst>
                          <a:tab pos="125095" algn="l"/>
                        </a:tabLst>
                      </a:pPr>
                      <a:r>
                        <a:rPr sz="16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Bileşik </a:t>
                      </a:r>
                      <a:r>
                        <a:rPr sz="1600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Faiz </a:t>
                      </a: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(Compound</a:t>
                      </a:r>
                      <a:r>
                        <a:rPr sz="1600" spc="2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Interest)</a:t>
                      </a: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24460" indent="-97790">
                        <a:lnSpc>
                          <a:spcPct val="100000"/>
                        </a:lnSpc>
                        <a:buFont typeface="Times New Roman"/>
                        <a:buAutoNum type="arabicParenR"/>
                        <a:tabLst>
                          <a:tab pos="125095" algn="l"/>
                        </a:tabLst>
                      </a:pP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Sürekli </a:t>
                      </a:r>
                      <a:r>
                        <a:rPr sz="1600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Faiz </a:t>
                      </a: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(Continuous</a:t>
                      </a:r>
                      <a:r>
                        <a:rPr sz="1600" spc="-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Interest)</a:t>
                      </a: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3175" cap="flat" cmpd="sng" algn="ctr">
                      <a:solidFill>
                        <a:srgbClr val="66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3761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o 4">
            <a:extLst>
              <a:ext uri="{FF2B5EF4-FFF2-40B4-BE49-F238E27FC236}">
                <a16:creationId xmlns:a16="http://schemas.microsoft.com/office/drawing/2014/main" id="{C2A35161-A5A2-4D7D-AD4D-69DA25D4B3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6374389"/>
              </p:ext>
            </p:extLst>
          </p:nvPr>
        </p:nvGraphicFramePr>
        <p:xfrm>
          <a:off x="798770" y="1431037"/>
          <a:ext cx="7324504" cy="43530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83072">
                  <a:extLst>
                    <a:ext uri="{9D8B030D-6E8A-4147-A177-3AD203B41FA5}">
                      <a16:colId xmlns:a16="http://schemas.microsoft.com/office/drawing/2014/main" val="3689586659"/>
                    </a:ext>
                  </a:extLst>
                </a:gridCol>
                <a:gridCol w="941432">
                  <a:extLst>
                    <a:ext uri="{9D8B030D-6E8A-4147-A177-3AD203B41FA5}">
                      <a16:colId xmlns:a16="http://schemas.microsoft.com/office/drawing/2014/main" val="63381191"/>
                    </a:ext>
                  </a:extLst>
                </a:gridCol>
              </a:tblGrid>
              <a:tr h="962923"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800" b="1" spc="10" dirty="0">
                          <a:solidFill>
                            <a:srgbClr val="33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Paranın Zaman</a:t>
                      </a:r>
                      <a:r>
                        <a:rPr sz="1800" b="1" spc="55" dirty="0">
                          <a:solidFill>
                            <a:srgbClr val="33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800" b="1" spc="15" dirty="0">
                          <a:solidFill>
                            <a:srgbClr val="33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Değeri</a:t>
                      </a:r>
                      <a:endParaRPr sz="1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1435" marB="0">
                    <a:lnR w="3175">
                      <a:solidFill>
                        <a:srgbClr val="669999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66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tr-TR" sz="4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3175">
                      <a:solidFill>
                        <a:srgbClr val="669999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570060284"/>
                  </a:ext>
                </a:extLst>
              </a:tr>
              <a:tr h="3390152">
                <a:tc gridSpan="2"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800" b="1" spc="15" dirty="0">
                          <a:solidFill>
                            <a:srgbClr val="702F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1) </a:t>
                      </a:r>
                      <a:r>
                        <a:rPr sz="1800" spc="10" dirty="0">
                          <a:solidFill>
                            <a:srgbClr val="702F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Basit Faiz (Simple</a:t>
                      </a:r>
                      <a:r>
                        <a:rPr sz="1800" spc="25" dirty="0">
                          <a:solidFill>
                            <a:srgbClr val="702F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800" spc="10" dirty="0">
                          <a:solidFill>
                            <a:srgbClr val="702F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Interest)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7305" marR="82550">
                        <a:lnSpc>
                          <a:spcPct val="105000"/>
                        </a:lnSpc>
                      </a:pPr>
                      <a:r>
                        <a:rPr sz="1400" b="1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Faiz, </a:t>
                      </a:r>
                      <a:r>
                        <a:rPr sz="14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belli </a:t>
                      </a:r>
                      <a:r>
                        <a:rPr sz="12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 </a:t>
                      </a:r>
                      <a:r>
                        <a:rPr sz="1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miktar paranın belli bir </a:t>
                      </a:r>
                      <a:r>
                        <a:rPr sz="12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süre </a:t>
                      </a:r>
                      <a:r>
                        <a:rPr sz="1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kullanılması karşılığında </a:t>
                      </a:r>
                      <a:r>
                        <a:rPr sz="12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ödenen  </a:t>
                      </a:r>
                      <a:r>
                        <a:rPr sz="1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ücret </a:t>
                      </a:r>
                      <a:r>
                        <a:rPr sz="12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veya </a:t>
                      </a:r>
                      <a:r>
                        <a:rPr sz="1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(paranın asıl </a:t>
                      </a:r>
                      <a:r>
                        <a:rPr sz="12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sahibi için) elde edilen</a:t>
                      </a:r>
                      <a:r>
                        <a:rPr sz="1200" spc="-8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gelirdir.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7305" marR="82550">
                        <a:lnSpc>
                          <a:spcPct val="105000"/>
                        </a:lnSpc>
                      </a:pPr>
                      <a:r>
                        <a:rPr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Basit </a:t>
                      </a:r>
                      <a:r>
                        <a:rPr sz="1400" b="1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faiz</a:t>
                      </a: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sz="12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belli </a:t>
                      </a:r>
                      <a:r>
                        <a:rPr sz="1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 paranın belli bir </a:t>
                      </a:r>
                      <a:r>
                        <a:rPr sz="1200" spc="2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dönem </a:t>
                      </a:r>
                      <a:r>
                        <a:rPr sz="1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kullandırılması </a:t>
                      </a:r>
                      <a:r>
                        <a:rPr sz="12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sonucu elde </a:t>
                      </a:r>
                      <a:r>
                        <a:rPr sz="1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edilen  </a:t>
                      </a:r>
                      <a:r>
                        <a:rPr sz="12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normal </a:t>
                      </a:r>
                      <a:r>
                        <a:rPr sz="12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faizi </a:t>
                      </a:r>
                      <a:r>
                        <a:rPr sz="1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ifade eder.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27635" marR="82550" indent="-100965">
                        <a:lnSpc>
                          <a:spcPct val="107200"/>
                        </a:lnSpc>
                        <a:buClr>
                          <a:srgbClr val="330066"/>
                        </a:buClr>
                        <a:buSzPct val="72727"/>
                        <a:buFont typeface="Wingdings"/>
                        <a:buChar char=""/>
                        <a:tabLst>
                          <a:tab pos="128270" algn="l"/>
                        </a:tabLst>
                      </a:pPr>
                      <a:r>
                        <a:rPr sz="1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Basit faiz </a:t>
                      </a:r>
                      <a:r>
                        <a:rPr sz="12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hesabı </a:t>
                      </a:r>
                      <a:r>
                        <a:rPr sz="1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kısa </a:t>
                      </a:r>
                      <a:r>
                        <a:rPr sz="12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vadeli </a:t>
                      </a:r>
                      <a:r>
                        <a:rPr sz="1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 yıldan az) kredi işlemlerinde  uygulanmaktadır.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27635" marR="81280" indent="-100965">
                        <a:lnSpc>
                          <a:spcPct val="105300"/>
                        </a:lnSpc>
                        <a:spcBef>
                          <a:spcPts val="15"/>
                        </a:spcBef>
                        <a:buClr>
                          <a:srgbClr val="330066"/>
                        </a:buClr>
                        <a:buSzPct val="72727"/>
                        <a:buFont typeface="Wingdings"/>
                        <a:buChar char=""/>
                        <a:tabLst>
                          <a:tab pos="128270" algn="l"/>
                        </a:tabLst>
                      </a:pPr>
                      <a:r>
                        <a:rPr sz="1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Basit </a:t>
                      </a:r>
                      <a:r>
                        <a:rPr sz="12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faiz </a:t>
                      </a:r>
                      <a:r>
                        <a:rPr sz="12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hesabında </a:t>
                      </a:r>
                      <a:r>
                        <a:rPr sz="1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her </a:t>
                      </a:r>
                      <a:r>
                        <a:rPr sz="12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dönem </a:t>
                      </a:r>
                      <a:r>
                        <a:rPr sz="12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için </a:t>
                      </a:r>
                      <a:r>
                        <a:rPr sz="1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anapara sabit kalmakta </a:t>
                      </a:r>
                      <a:r>
                        <a:rPr sz="12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olup o dönem </a:t>
                      </a:r>
                      <a:r>
                        <a:rPr sz="1200" spc="16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2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elde edilen </a:t>
                      </a:r>
                      <a:r>
                        <a:rPr sz="12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faiz </a:t>
                      </a:r>
                      <a:r>
                        <a:rPr sz="1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tutarı </a:t>
                      </a:r>
                      <a:r>
                        <a:rPr sz="12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 </a:t>
                      </a:r>
                      <a:r>
                        <a:rPr sz="1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sonraki </a:t>
                      </a:r>
                      <a:r>
                        <a:rPr sz="1200" spc="2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dönemde </a:t>
                      </a:r>
                      <a:r>
                        <a:rPr sz="1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anaparaya</a:t>
                      </a:r>
                      <a:r>
                        <a:rPr sz="1200" spc="-8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2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eklenmemektedir.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94005">
                        <a:lnSpc>
                          <a:spcPct val="100000"/>
                        </a:lnSpc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Faiz Tutarı = Anapara x Faiz Oranı x Birim</a:t>
                      </a:r>
                      <a:r>
                        <a:rPr sz="1400" b="1" spc="-11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Süre</a:t>
                      </a:r>
                      <a:endParaRPr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413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3175" cap="flat" cmpd="sng" algn="ctr">
                      <a:solidFill>
                        <a:srgbClr val="66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4193991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7775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8">
            <a:extLst>
              <a:ext uri="{FF2B5EF4-FFF2-40B4-BE49-F238E27FC236}">
                <a16:creationId xmlns:a16="http://schemas.microsoft.com/office/drawing/2014/main" id="{942448F2-7791-4EA1-8F3E-5D6B6226A3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6796466"/>
              </p:ext>
            </p:extLst>
          </p:nvPr>
        </p:nvGraphicFramePr>
        <p:xfrm>
          <a:off x="811049" y="1431037"/>
          <a:ext cx="7290959" cy="41829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05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48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20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25292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2800" b="1" spc="10" dirty="0">
                          <a:solidFill>
                            <a:srgbClr val="33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Basit </a:t>
                      </a:r>
                      <a:r>
                        <a:rPr sz="2800" b="1" spc="15" dirty="0">
                          <a:solidFill>
                            <a:srgbClr val="33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Faiz</a:t>
                      </a:r>
                      <a:endParaRPr sz="2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1435" marB="0">
                    <a:lnR w="3175">
                      <a:solidFill>
                        <a:srgbClr val="669999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66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3175">
                      <a:solidFill>
                        <a:srgbClr val="669999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766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4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7305">
                        <a:lnSpc>
                          <a:spcPct val="100000"/>
                        </a:lnSpc>
                      </a:pPr>
                      <a:r>
                        <a:rPr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Faiz aşağıdaki unsurlardan</a:t>
                      </a:r>
                      <a:r>
                        <a:rPr sz="2000" b="1" spc="-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000" b="1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oluşur;</a:t>
                      </a:r>
                      <a:endParaRPr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7305">
                        <a:lnSpc>
                          <a:spcPct val="100000"/>
                        </a:lnSpc>
                        <a:tabLst>
                          <a:tab pos="563245" algn="l"/>
                        </a:tabLst>
                      </a:pPr>
                      <a:r>
                        <a:rPr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Anapara,	</a:t>
                      </a: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000" b="1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7305">
                        <a:lnSpc>
                          <a:spcPct val="100000"/>
                        </a:lnSpc>
                        <a:tabLst>
                          <a:tab pos="563245" algn="l"/>
                        </a:tabLst>
                      </a:pPr>
                      <a:r>
                        <a:rPr sz="2000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Faiz</a:t>
                      </a:r>
                      <a:r>
                        <a:rPr sz="2000" spc="3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Oranı,	</a:t>
                      </a: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0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730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20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Süre </a:t>
                      </a:r>
                      <a:r>
                        <a:rPr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(vade),  </a:t>
                      </a:r>
                      <a:r>
                        <a:rPr lang="tr-T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sz="2000" spc="13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tr-TR" sz="2000" spc="13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endParaRPr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7305">
                        <a:lnSpc>
                          <a:spcPct val="100000"/>
                        </a:lnSpc>
                        <a:tabLst>
                          <a:tab pos="563245" algn="l"/>
                        </a:tabLst>
                      </a:pPr>
                      <a:r>
                        <a:rPr sz="20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Faiz,	</a:t>
                      </a:r>
                      <a:r>
                        <a:rPr lang="tr-TR" sz="20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</a:t>
                      </a:r>
                      <a:r>
                        <a:rPr sz="2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  <a:endParaRPr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35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3175" cap="flat" cmpd="sng" algn="ctr">
                      <a:solidFill>
                        <a:srgbClr val="66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0316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o 1">
            <a:extLst>
              <a:ext uri="{FF2B5EF4-FFF2-40B4-BE49-F238E27FC236}">
                <a16:creationId xmlns:a16="http://schemas.microsoft.com/office/drawing/2014/main" id="{9B657350-DDA3-40A8-AF68-FB8F5F3F49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0976685"/>
              </p:ext>
            </p:extLst>
          </p:nvPr>
        </p:nvGraphicFramePr>
        <p:xfrm>
          <a:off x="771525" y="1267295"/>
          <a:ext cx="7600950" cy="43234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23986">
                  <a:extLst>
                    <a:ext uri="{9D8B030D-6E8A-4147-A177-3AD203B41FA5}">
                      <a16:colId xmlns:a16="http://schemas.microsoft.com/office/drawing/2014/main" val="2037616836"/>
                    </a:ext>
                  </a:extLst>
                </a:gridCol>
                <a:gridCol w="976964">
                  <a:extLst>
                    <a:ext uri="{9D8B030D-6E8A-4147-A177-3AD203B41FA5}">
                      <a16:colId xmlns:a16="http://schemas.microsoft.com/office/drawing/2014/main" val="3755916526"/>
                    </a:ext>
                  </a:extLst>
                </a:gridCol>
              </a:tblGrid>
              <a:tr h="852118"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2400" b="1" spc="10" dirty="0">
                          <a:solidFill>
                            <a:srgbClr val="33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Basit </a:t>
                      </a:r>
                      <a:r>
                        <a:rPr sz="2400" b="1" spc="15" dirty="0">
                          <a:solidFill>
                            <a:srgbClr val="33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Faiz</a:t>
                      </a:r>
                      <a:endParaRPr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1435" marB="0">
                    <a:lnR w="3175">
                      <a:solidFill>
                        <a:srgbClr val="669999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66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tr-TR" sz="5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3175">
                      <a:solidFill>
                        <a:srgbClr val="669999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890035651"/>
                  </a:ext>
                </a:extLst>
              </a:tr>
              <a:tr h="3000043">
                <a:tc gridSpan="2">
                  <a:txBody>
                    <a:bodyPr/>
                    <a:lstStyle/>
                    <a:p>
                      <a:pPr marL="27305" marR="102870" indent="-635" algn="just">
                        <a:lnSpc>
                          <a:spcPct val="100800"/>
                        </a:lnSpc>
                        <a:spcBef>
                          <a:spcPts val="320"/>
                        </a:spcBef>
                      </a:pPr>
                      <a:r>
                        <a:rPr sz="2000" b="1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Nominal Faiz; </a:t>
                      </a:r>
                      <a:r>
                        <a:rPr sz="18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 </a:t>
                      </a:r>
                      <a:r>
                        <a:rPr sz="1800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yıllık </a:t>
                      </a:r>
                      <a:r>
                        <a:rPr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basit </a:t>
                      </a:r>
                      <a:r>
                        <a:rPr sz="18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faiz </a:t>
                      </a:r>
                      <a:r>
                        <a:rPr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oranına </a:t>
                      </a:r>
                      <a:r>
                        <a:rPr sz="18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verilen isimdir ve  bankalar </a:t>
                      </a:r>
                      <a:r>
                        <a:rPr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değişik </a:t>
                      </a:r>
                      <a:r>
                        <a:rPr sz="18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vadelere ilişkin faiz oranlarını hep </a:t>
                      </a:r>
                      <a:r>
                        <a:rPr sz="1800" b="1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nominal faiz  </a:t>
                      </a:r>
                      <a:r>
                        <a:rPr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cinsinden </a:t>
                      </a:r>
                      <a:r>
                        <a:rPr sz="18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ifade</a:t>
                      </a:r>
                      <a:r>
                        <a:rPr sz="1800" spc="-3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ederler.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7305" marR="104775">
                        <a:lnSpc>
                          <a:spcPct val="105400"/>
                        </a:lnSpc>
                      </a:pPr>
                      <a:r>
                        <a:rPr sz="16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Nominal </a:t>
                      </a:r>
                      <a:r>
                        <a:rPr sz="16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faiz </a:t>
                      </a:r>
                      <a:r>
                        <a:rPr sz="16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için kullanılan </a:t>
                      </a:r>
                      <a:r>
                        <a:rPr sz="16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faiz </a:t>
                      </a:r>
                      <a:r>
                        <a:rPr sz="16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oranları </a:t>
                      </a:r>
                      <a:r>
                        <a:rPr sz="1600" spc="1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günlük</a:t>
                      </a:r>
                      <a:r>
                        <a:rPr sz="16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sz="1600" spc="1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aylık </a:t>
                      </a:r>
                      <a:r>
                        <a:rPr sz="16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ya </a:t>
                      </a:r>
                      <a:r>
                        <a:rPr sz="1600" spc="2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 </a:t>
                      </a:r>
                      <a:r>
                        <a:rPr sz="1600" spc="1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yıllık </a:t>
                      </a:r>
                      <a:r>
                        <a:rPr sz="16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olarak ifade  edilebilir.</a:t>
                      </a: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7305">
                        <a:lnSpc>
                          <a:spcPct val="100000"/>
                        </a:lnSpc>
                      </a:pPr>
                      <a:r>
                        <a:rPr sz="16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Türkiye’de</a:t>
                      </a:r>
                      <a:r>
                        <a:rPr sz="1600" spc="-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bankalar;</a:t>
                      </a: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27635" indent="-100965">
                        <a:lnSpc>
                          <a:spcPct val="100000"/>
                        </a:lnSpc>
                        <a:spcBef>
                          <a:spcPts val="40"/>
                        </a:spcBef>
                        <a:buClr>
                          <a:srgbClr val="330066"/>
                        </a:buClr>
                        <a:buSzPct val="72727"/>
                        <a:buChar char="-"/>
                        <a:tabLst>
                          <a:tab pos="128270" algn="l"/>
                        </a:tabLst>
                      </a:pPr>
                      <a:r>
                        <a:rPr sz="16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Mevduat </a:t>
                      </a:r>
                      <a:r>
                        <a:rPr sz="16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faiz </a:t>
                      </a:r>
                      <a:r>
                        <a:rPr sz="16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oranlarını</a:t>
                      </a:r>
                      <a:r>
                        <a:rPr sz="1600" spc="-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1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yıllık</a:t>
                      </a:r>
                      <a:r>
                        <a:rPr sz="16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27635" marR="530860" indent="-100965">
                        <a:lnSpc>
                          <a:spcPct val="107000"/>
                        </a:lnSpc>
                        <a:buClr>
                          <a:srgbClr val="330066"/>
                        </a:buClr>
                        <a:buSzPct val="72727"/>
                        <a:buChar char="-"/>
                        <a:tabLst>
                          <a:tab pos="128270" algn="l"/>
                        </a:tabLst>
                      </a:pPr>
                      <a:r>
                        <a:rPr sz="16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Tüketici </a:t>
                      </a:r>
                      <a:r>
                        <a:rPr sz="16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kredisi / </a:t>
                      </a:r>
                      <a:r>
                        <a:rPr sz="1600" spc="2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Konut </a:t>
                      </a:r>
                      <a:r>
                        <a:rPr sz="16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kredisi </a:t>
                      </a:r>
                      <a:r>
                        <a:rPr sz="16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faiz </a:t>
                      </a:r>
                      <a:r>
                        <a:rPr sz="16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oranlarını </a:t>
                      </a:r>
                      <a:r>
                        <a:rPr sz="1600" spc="1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aylık </a:t>
                      </a:r>
                      <a:r>
                        <a:rPr sz="16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olarak ilan  etmektedirler.</a:t>
                      </a: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7305" marR="103505">
                        <a:lnSpc>
                          <a:spcPct val="107300"/>
                        </a:lnSpc>
                        <a:spcBef>
                          <a:spcPts val="5"/>
                        </a:spcBef>
                      </a:pPr>
                      <a:r>
                        <a:rPr sz="16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Dönemlik </a:t>
                      </a:r>
                      <a:r>
                        <a:rPr sz="16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faiz </a:t>
                      </a:r>
                      <a:r>
                        <a:rPr sz="16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oranını ifade </a:t>
                      </a:r>
                      <a:r>
                        <a:rPr sz="16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eden  </a:t>
                      </a:r>
                      <a:r>
                        <a:rPr sz="1600" b="1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“i” </a:t>
                      </a:r>
                      <a:r>
                        <a:rPr sz="16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oranını yıllık </a:t>
                      </a:r>
                      <a:r>
                        <a:rPr sz="16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faiz </a:t>
                      </a:r>
                      <a:r>
                        <a:rPr sz="16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oranı </a:t>
                      </a:r>
                      <a:r>
                        <a:rPr sz="1600" b="1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“r”  </a:t>
                      </a:r>
                      <a:r>
                        <a:rPr sz="16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ile  ilişkilendirerek </a:t>
                      </a:r>
                      <a:r>
                        <a:rPr sz="16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hesaplamak</a:t>
                      </a:r>
                      <a:r>
                        <a:rPr sz="1600" spc="-3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gerekir</a:t>
                      </a: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064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3175" cap="flat" cmpd="sng" algn="ctr">
                      <a:solidFill>
                        <a:srgbClr val="66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7817999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722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4">
            <a:extLst>
              <a:ext uri="{FF2B5EF4-FFF2-40B4-BE49-F238E27FC236}">
                <a16:creationId xmlns:a16="http://schemas.microsoft.com/office/drawing/2014/main" id="{4366BD3A-0814-46D8-9184-3ADEB39C7E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8548538"/>
              </p:ext>
            </p:extLst>
          </p:nvPr>
        </p:nvGraphicFramePr>
        <p:xfrm>
          <a:off x="686117" y="1292814"/>
          <a:ext cx="7415890" cy="442750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6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519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73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79387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2000" b="1" spc="10" dirty="0">
                          <a:solidFill>
                            <a:srgbClr val="33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Paranın Zaman</a:t>
                      </a:r>
                      <a:r>
                        <a:rPr sz="2000" b="1" spc="55" dirty="0">
                          <a:solidFill>
                            <a:srgbClr val="33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000" b="1" spc="15" dirty="0">
                          <a:solidFill>
                            <a:srgbClr val="33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Değeri</a:t>
                      </a:r>
                      <a:endParaRPr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1435" marB="0">
                    <a:lnR w="3175">
                      <a:solidFill>
                        <a:srgbClr val="669999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66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3175">
                      <a:solidFill>
                        <a:srgbClr val="669999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4811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sz="2000" spc="15" dirty="0">
                          <a:solidFill>
                            <a:srgbClr val="702F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2) Bileşik </a:t>
                      </a:r>
                      <a:r>
                        <a:rPr sz="2000" spc="10" dirty="0">
                          <a:solidFill>
                            <a:srgbClr val="702F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Faiz </a:t>
                      </a:r>
                      <a:r>
                        <a:rPr sz="2000" spc="15" dirty="0">
                          <a:solidFill>
                            <a:srgbClr val="702F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(Compound</a:t>
                      </a:r>
                      <a:r>
                        <a:rPr sz="2000" spc="35" dirty="0">
                          <a:solidFill>
                            <a:srgbClr val="702F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000" spc="10" dirty="0">
                          <a:solidFill>
                            <a:srgbClr val="702F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Interest)</a:t>
                      </a:r>
                      <a:endParaRPr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7305" marR="142875" algn="just">
                        <a:lnSpc>
                          <a:spcPct val="105400"/>
                        </a:lnSpc>
                        <a:spcBef>
                          <a:spcPts val="655"/>
                        </a:spcBef>
                      </a:pPr>
                      <a:r>
                        <a:rPr sz="1400" b="1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Bileşik Faiz (Mürekkep Faiz) </a:t>
                      </a:r>
                      <a:r>
                        <a:rPr sz="1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hesabı bankacılık sektöründe uzun </a:t>
                      </a:r>
                      <a:r>
                        <a:rPr sz="12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vadeli </a:t>
                      </a:r>
                      <a:r>
                        <a:rPr sz="1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 yıldan  </a:t>
                      </a:r>
                      <a:r>
                        <a:rPr sz="12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çok) kredi </a:t>
                      </a:r>
                      <a:r>
                        <a:rPr sz="1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işlemlerinde uygulanan </a:t>
                      </a:r>
                      <a:r>
                        <a:rPr sz="12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 metottur. </a:t>
                      </a:r>
                      <a:r>
                        <a:rPr sz="1200" spc="2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 </a:t>
                      </a:r>
                      <a:r>
                        <a:rPr sz="1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hesaplamada sermaye </a:t>
                      </a:r>
                      <a:r>
                        <a:rPr sz="12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sabit kalmaz.  Yani her </a:t>
                      </a:r>
                      <a:r>
                        <a:rPr sz="1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dönem sonunda hesaplanan </a:t>
                      </a:r>
                      <a:r>
                        <a:rPr sz="12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faiz tutarı </a:t>
                      </a:r>
                      <a:r>
                        <a:rPr sz="1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 dönem başında </a:t>
                      </a:r>
                      <a:r>
                        <a:rPr sz="12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yatırılan anaparaya  eklenerek bir sonraki </a:t>
                      </a:r>
                      <a:r>
                        <a:rPr sz="1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döneme </a:t>
                      </a:r>
                      <a:r>
                        <a:rPr sz="12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ait </a:t>
                      </a:r>
                      <a:r>
                        <a:rPr sz="1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anapara </a:t>
                      </a:r>
                      <a:r>
                        <a:rPr sz="12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oluşturulur. Yani bir </a:t>
                      </a:r>
                      <a:r>
                        <a:rPr sz="1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dönemin baliğ </a:t>
                      </a:r>
                      <a:r>
                        <a:rPr sz="12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değeri bir  </a:t>
                      </a:r>
                      <a:r>
                        <a:rPr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sonraki dönemin</a:t>
                      </a:r>
                      <a:r>
                        <a:rPr sz="1200" spc="8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2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anaparasıdır.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7305" marR="144780" algn="just">
                        <a:lnSpc>
                          <a:spcPct val="105600"/>
                        </a:lnSpc>
                      </a:pPr>
                      <a:r>
                        <a:rPr sz="1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Bileşik </a:t>
                      </a:r>
                      <a:r>
                        <a:rPr sz="12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faiz hesaplaması belirli </a:t>
                      </a:r>
                      <a:r>
                        <a:rPr sz="1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dönemler (1 </a:t>
                      </a:r>
                      <a:r>
                        <a:rPr sz="12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aylık, </a:t>
                      </a:r>
                      <a:r>
                        <a:rPr sz="1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</a:t>
                      </a:r>
                      <a:r>
                        <a:rPr sz="12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aylık, </a:t>
                      </a:r>
                      <a:r>
                        <a:rPr sz="1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</a:t>
                      </a:r>
                      <a:r>
                        <a:rPr sz="12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aylık, </a:t>
                      </a:r>
                      <a:r>
                        <a:rPr sz="1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</a:t>
                      </a:r>
                      <a:r>
                        <a:rPr sz="12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aylık, </a:t>
                      </a:r>
                      <a:r>
                        <a:rPr sz="1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</a:t>
                      </a:r>
                      <a:r>
                        <a:rPr sz="12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aylık, </a:t>
                      </a:r>
                      <a:r>
                        <a:rPr sz="1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 </a:t>
                      </a:r>
                      <a:r>
                        <a:rPr sz="12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aylık,…gibi) itibariyle </a:t>
                      </a:r>
                      <a:r>
                        <a:rPr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yapılıyor </a:t>
                      </a:r>
                      <a:r>
                        <a:rPr sz="12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ise </a:t>
                      </a:r>
                      <a:r>
                        <a:rPr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buna </a:t>
                      </a:r>
                      <a:r>
                        <a:rPr sz="1400" b="1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“kesikli bileşik faiz</a:t>
                      </a:r>
                      <a:r>
                        <a:rPr sz="1400" b="1" spc="-9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400" b="1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hesaplaması”</a:t>
                      </a:r>
                      <a:endParaRPr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R="11747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800" b="1" spc="10" dirty="0">
                          <a:solidFill>
                            <a:srgbClr val="0070B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sz="1800" b="1" spc="5" dirty="0">
                          <a:solidFill>
                            <a:srgbClr val="0070B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 a</a:t>
                      </a:r>
                      <a:r>
                        <a:rPr sz="1800" b="1" spc="-10" dirty="0">
                          <a:solidFill>
                            <a:srgbClr val="0070B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800" b="1" spc="5" dirty="0">
                          <a:solidFill>
                            <a:srgbClr val="0070B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(1+t)ⁿ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7305" algn="just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b="1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Baliğ </a:t>
                      </a:r>
                      <a:r>
                        <a:rPr sz="1200" b="1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 </a:t>
                      </a:r>
                      <a:r>
                        <a:rPr sz="1200" b="1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Anapara x (1 </a:t>
                      </a:r>
                      <a:r>
                        <a:rPr sz="1200" b="1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</a:t>
                      </a:r>
                      <a:r>
                        <a:rPr sz="1200" b="1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Dönemlik </a:t>
                      </a:r>
                      <a:r>
                        <a:rPr sz="1200" b="1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Faiz Oranı) </a:t>
                      </a:r>
                      <a:r>
                        <a:rPr sz="1200" b="1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Dönem</a:t>
                      </a:r>
                      <a:r>
                        <a:rPr sz="1200" b="1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200" b="1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Sayısı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43815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3175" cap="flat" cmpd="sng" algn="ctr">
                      <a:solidFill>
                        <a:srgbClr val="66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4935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55807F57-B4FC-4AC6-9AB4-5D942E3986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536430"/>
              </p:ext>
            </p:extLst>
          </p:nvPr>
        </p:nvGraphicFramePr>
        <p:xfrm>
          <a:off x="789784" y="1197970"/>
          <a:ext cx="7546141" cy="445855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28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600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32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8625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2000" b="1" spc="15" dirty="0">
                          <a:solidFill>
                            <a:srgbClr val="33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Bileşik</a:t>
                      </a:r>
                      <a:r>
                        <a:rPr sz="2000" b="1" spc="-5" dirty="0">
                          <a:solidFill>
                            <a:srgbClr val="33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000" b="1" spc="15" dirty="0">
                          <a:solidFill>
                            <a:srgbClr val="33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Faiz</a:t>
                      </a:r>
                      <a:endParaRPr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1435" marB="0">
                    <a:lnR w="3175">
                      <a:solidFill>
                        <a:srgbClr val="669999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66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3175">
                      <a:solidFill>
                        <a:srgbClr val="669999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22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535"/>
                        </a:spcBef>
                      </a:pPr>
                      <a:r>
                        <a:rPr sz="1600" b="1" spc="-5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Bileşik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Faiz </a:t>
                      </a:r>
                      <a:r>
                        <a:rPr sz="1600" b="1" spc="-5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ile Gelecek </a:t>
                      </a:r>
                      <a:r>
                        <a:rPr sz="16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Değer </a:t>
                      </a: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şu şekilde</a:t>
                      </a:r>
                      <a:r>
                        <a:rPr sz="1600" spc="-3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hesaplanır: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7305">
                        <a:lnSpc>
                          <a:spcPct val="100000"/>
                        </a:lnSpc>
                      </a:pPr>
                      <a:r>
                        <a:rPr sz="1600" spc="-5" dirty="0">
                          <a:solidFill>
                            <a:srgbClr val="0070B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Gelecek </a:t>
                      </a:r>
                      <a:r>
                        <a:rPr sz="1600" dirty="0">
                          <a:solidFill>
                            <a:srgbClr val="0070B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Değer (GD) (Future </a:t>
                      </a:r>
                      <a:r>
                        <a:rPr sz="1600" spc="-5" dirty="0">
                          <a:solidFill>
                            <a:srgbClr val="0070B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Value) FV </a:t>
                      </a:r>
                      <a:r>
                        <a:rPr sz="1600" dirty="0">
                          <a:solidFill>
                            <a:srgbClr val="0070B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 </a:t>
                      </a:r>
                      <a:r>
                        <a:rPr sz="1800" b="1" spc="10" dirty="0">
                          <a:solidFill>
                            <a:srgbClr val="0070B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sz="1800" b="1" spc="5" dirty="0">
                          <a:solidFill>
                            <a:srgbClr val="0070B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r>
                        <a:rPr sz="1800" b="1" spc="20" dirty="0">
                          <a:solidFill>
                            <a:srgbClr val="0070B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800" b="1" spc="5" dirty="0">
                          <a:solidFill>
                            <a:srgbClr val="0070B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(1+i)ⁿ</a:t>
                      </a:r>
                      <a:endParaRPr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7305" marR="142875" algn="just">
                        <a:lnSpc>
                          <a:spcPct val="105300"/>
                        </a:lnSpc>
                        <a:spcBef>
                          <a:spcPts val="655"/>
                        </a:spcBef>
                      </a:pPr>
                      <a:r>
                        <a:rPr sz="1200" b="1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Örnek: </a:t>
                      </a:r>
                      <a:r>
                        <a:rPr sz="1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Sayın Ruknettin Hakyemez 10.000 </a:t>
                      </a:r>
                      <a:r>
                        <a:rPr sz="12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TL tutarında parasını </a:t>
                      </a:r>
                      <a:r>
                        <a:rPr sz="1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bankaya </a:t>
                      </a:r>
                      <a:r>
                        <a:rPr sz="12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yatırarak  </a:t>
                      </a:r>
                      <a:r>
                        <a:rPr sz="1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değerlendirmek </a:t>
                      </a:r>
                      <a:r>
                        <a:rPr sz="12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istiyor </a:t>
                      </a:r>
                      <a:r>
                        <a:rPr sz="1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 </a:t>
                      </a:r>
                      <a:r>
                        <a:rPr sz="12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%15 </a:t>
                      </a:r>
                      <a:r>
                        <a:rPr sz="12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yıllık faiz </a:t>
                      </a:r>
                      <a:r>
                        <a:rPr sz="1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üzerinden bir </a:t>
                      </a:r>
                      <a:r>
                        <a:rPr sz="12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yıl vadeli </a:t>
                      </a:r>
                      <a:r>
                        <a:rPr sz="1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hesap </a:t>
                      </a:r>
                      <a:r>
                        <a:rPr sz="12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açtırıyor. </a:t>
                      </a:r>
                      <a:r>
                        <a:rPr sz="1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Sayın  </a:t>
                      </a:r>
                      <a:r>
                        <a:rPr sz="12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Hakyemez’in, </a:t>
                      </a:r>
                      <a:r>
                        <a:rPr sz="1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bankadaki </a:t>
                      </a:r>
                      <a:r>
                        <a:rPr sz="12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parasına </a:t>
                      </a:r>
                      <a:r>
                        <a:rPr sz="1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üç </a:t>
                      </a:r>
                      <a:r>
                        <a:rPr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yıl hiç </a:t>
                      </a:r>
                      <a:r>
                        <a:rPr sz="1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dokunmadığı </a:t>
                      </a:r>
                      <a:r>
                        <a:rPr sz="12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varsayımı altında </a:t>
                      </a:r>
                      <a:r>
                        <a:rPr sz="1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üçüncü  </a:t>
                      </a:r>
                      <a:r>
                        <a:rPr sz="12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yılın </a:t>
                      </a:r>
                      <a:r>
                        <a:rPr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sonunda </a:t>
                      </a:r>
                      <a:r>
                        <a:rPr sz="12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hesabında kaç TL</a:t>
                      </a:r>
                      <a:r>
                        <a:rPr sz="12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olur?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7305">
                        <a:lnSpc>
                          <a:spcPct val="100000"/>
                        </a:lnSpc>
                      </a:pPr>
                      <a:r>
                        <a:rPr sz="12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Gelecek Değer </a:t>
                      </a:r>
                      <a:r>
                        <a:rPr sz="12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 </a:t>
                      </a:r>
                      <a:r>
                        <a:rPr sz="1400" b="1" spc="2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</a:t>
                      </a:r>
                      <a:r>
                        <a:rPr sz="1400" b="1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 </a:t>
                      </a:r>
                      <a:r>
                        <a:rPr sz="1400" b="1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(1+i)ⁿ</a:t>
                      </a:r>
                      <a:endParaRPr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730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sz="12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Gelecek Değer </a:t>
                      </a:r>
                      <a:r>
                        <a:rPr sz="12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 </a:t>
                      </a:r>
                      <a:r>
                        <a:rPr sz="1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10.000 x</a:t>
                      </a:r>
                      <a:r>
                        <a:rPr sz="1200" spc="4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(1+0,15)³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44640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12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 </a:t>
                      </a:r>
                      <a:r>
                        <a:rPr sz="12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15.209</a:t>
                      </a:r>
                      <a:r>
                        <a:rPr sz="12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2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TL</a:t>
                      </a:r>
                      <a:endParaRPr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67945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3175" cap="flat" cmpd="sng" algn="ctr">
                      <a:solidFill>
                        <a:srgbClr val="66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2924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2">
            <a:extLst>
              <a:ext uri="{FF2B5EF4-FFF2-40B4-BE49-F238E27FC236}">
                <a16:creationId xmlns:a16="http://schemas.microsoft.com/office/drawing/2014/main" id="{9791F7CE-496D-44C3-A21B-3D8C763B0D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476367"/>
              </p:ext>
            </p:extLst>
          </p:nvPr>
        </p:nvGraphicFramePr>
        <p:xfrm>
          <a:off x="598398" y="1356609"/>
          <a:ext cx="7546141" cy="44487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28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600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32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84091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2400" b="1" spc="15" dirty="0">
                          <a:solidFill>
                            <a:srgbClr val="33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Bileşik</a:t>
                      </a:r>
                      <a:r>
                        <a:rPr sz="2400" b="1" spc="-5" dirty="0">
                          <a:solidFill>
                            <a:srgbClr val="33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2400" b="1" spc="15" dirty="0">
                          <a:solidFill>
                            <a:srgbClr val="3300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Faiz</a:t>
                      </a:r>
                      <a:endParaRPr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1435" marB="0">
                    <a:lnR w="3175">
                      <a:solidFill>
                        <a:srgbClr val="669999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669999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3175">
                      <a:solidFill>
                        <a:srgbClr val="669999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6467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7305" marR="141605" algn="just">
                        <a:lnSpc>
                          <a:spcPct val="106700"/>
                        </a:lnSpc>
                        <a:spcBef>
                          <a:spcPts val="535"/>
                        </a:spcBef>
                      </a:pPr>
                      <a:r>
                        <a:rPr sz="1600" b="1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Örnek: </a:t>
                      </a:r>
                      <a:r>
                        <a:rPr sz="16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Sayın </a:t>
                      </a:r>
                      <a:r>
                        <a:rPr sz="16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Hakyemez 15.000 TL’lik </a:t>
                      </a:r>
                      <a:r>
                        <a:rPr sz="16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tasarrufunu </a:t>
                      </a:r>
                      <a:r>
                        <a:rPr sz="16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</a:t>
                      </a:r>
                      <a:r>
                        <a:rPr sz="16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aylık </a:t>
                      </a:r>
                      <a:r>
                        <a:rPr sz="16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mevduat hesabına  </a:t>
                      </a:r>
                      <a:r>
                        <a:rPr sz="16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yatırarak </a:t>
                      </a:r>
                      <a:r>
                        <a:rPr sz="16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değerlendirmek </a:t>
                      </a:r>
                      <a:r>
                        <a:rPr sz="16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istese </a:t>
                      </a:r>
                      <a:r>
                        <a:rPr sz="16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banka </a:t>
                      </a:r>
                      <a:r>
                        <a:rPr sz="1600" spc="2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 bu </a:t>
                      </a:r>
                      <a:r>
                        <a:rPr sz="16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tasarruf </a:t>
                      </a:r>
                      <a:r>
                        <a:rPr sz="16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için </a:t>
                      </a:r>
                      <a:r>
                        <a:rPr sz="16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yıllık </a:t>
                      </a:r>
                      <a:r>
                        <a:rPr sz="1600" spc="2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%14 </a:t>
                      </a:r>
                      <a:r>
                        <a:rPr sz="1600" spc="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faiz  </a:t>
                      </a:r>
                      <a:r>
                        <a:rPr sz="16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uygulasa Sayın </a:t>
                      </a:r>
                      <a:r>
                        <a:rPr sz="16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Hakyemezin </a:t>
                      </a:r>
                      <a:r>
                        <a:rPr sz="16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parasına </a:t>
                      </a:r>
                      <a:r>
                        <a:rPr sz="16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hiç dokunmadan üçüncü </a:t>
                      </a:r>
                      <a:r>
                        <a:rPr sz="16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yılın </a:t>
                      </a:r>
                      <a:r>
                        <a:rPr sz="16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sonunda </a:t>
                      </a:r>
                      <a:r>
                        <a:rPr sz="1600" spc="16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hesabında </a:t>
                      </a:r>
                      <a:r>
                        <a:rPr sz="16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kaç lirası</a:t>
                      </a:r>
                      <a:r>
                        <a:rPr sz="1600" spc="-3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olur?</a:t>
                      </a: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7305" marR="142240" algn="just">
                        <a:lnSpc>
                          <a:spcPct val="107200"/>
                        </a:lnSpc>
                      </a:pPr>
                      <a:r>
                        <a:rPr sz="16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Dönemlik </a:t>
                      </a:r>
                      <a:r>
                        <a:rPr sz="16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(üç aylık) faiz </a:t>
                      </a:r>
                      <a:r>
                        <a:rPr sz="16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oranın </a:t>
                      </a:r>
                      <a:r>
                        <a:rPr sz="16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</a:t>
                      </a:r>
                      <a:r>
                        <a:rPr sz="1600" spc="2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 14 </a:t>
                      </a:r>
                      <a:r>
                        <a:rPr sz="16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 </a:t>
                      </a:r>
                      <a:r>
                        <a:rPr sz="1600" spc="2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400 </a:t>
                      </a:r>
                      <a:r>
                        <a:rPr sz="16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(bir yılda </a:t>
                      </a:r>
                      <a:r>
                        <a:rPr sz="16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dört </a:t>
                      </a:r>
                      <a:r>
                        <a:rPr sz="1600" spc="2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üç </a:t>
                      </a:r>
                      <a:r>
                        <a:rPr sz="16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aylık </a:t>
                      </a:r>
                      <a:r>
                        <a:rPr sz="1600" spc="2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dönem  </a:t>
                      </a:r>
                      <a:r>
                        <a:rPr sz="16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olduğundan </a:t>
                      </a:r>
                      <a:r>
                        <a:rPr sz="1600" spc="2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 </a:t>
                      </a:r>
                      <a:r>
                        <a:rPr sz="16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 4 </a:t>
                      </a:r>
                      <a:r>
                        <a:rPr sz="1600" spc="2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 400) = </a:t>
                      </a:r>
                      <a:r>
                        <a:rPr sz="16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0,035 n </a:t>
                      </a:r>
                      <a:r>
                        <a:rPr sz="1600" spc="2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 </a:t>
                      </a:r>
                      <a:r>
                        <a:rPr sz="16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x 4 </a:t>
                      </a:r>
                      <a:r>
                        <a:rPr sz="1600" spc="2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 12 dönem.</a:t>
                      </a: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7305" algn="just">
                        <a:lnSpc>
                          <a:spcPct val="100000"/>
                        </a:lnSpc>
                      </a:pPr>
                      <a:r>
                        <a:rPr sz="16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Gelecek </a:t>
                      </a:r>
                      <a:r>
                        <a:rPr sz="1600" spc="1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Değer </a:t>
                      </a:r>
                      <a:r>
                        <a:rPr sz="1600" spc="2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 15.000 </a:t>
                      </a:r>
                      <a:r>
                        <a:rPr sz="16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r>
                        <a:rPr sz="1600" spc="-8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1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(1+0,035)¹²</a:t>
                      </a: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49339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600" spc="2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</a:t>
                      </a:r>
                      <a:r>
                        <a:rPr sz="1600" spc="-5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1600" spc="2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22.666TL</a:t>
                      </a:r>
                      <a:endParaRPr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3175" cap="flat" cmpd="sng" algn="ctr">
                      <a:solidFill>
                        <a:srgbClr val="66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92080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12663</TotalTime>
  <Words>584</Words>
  <Application>Microsoft Office PowerPoint</Application>
  <PresentationFormat>Ekran Gösterisi (4:3)</PresentationFormat>
  <Paragraphs>70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6" baseType="lpstr">
      <vt:lpstr>Arial</vt:lpstr>
      <vt:lpstr>Calibri</vt:lpstr>
      <vt:lpstr>Century Gothic</vt:lpstr>
      <vt:lpstr>Times New Roman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salih demirkaya</cp:lastModifiedBy>
  <cp:revision>829</cp:revision>
  <cp:lastPrinted>2016-10-24T07:53:35Z</cp:lastPrinted>
  <dcterms:created xsi:type="dcterms:W3CDTF">2016-09-18T09:35:24Z</dcterms:created>
  <dcterms:modified xsi:type="dcterms:W3CDTF">2020-02-28T14:39:06Z</dcterms:modified>
</cp:coreProperties>
</file>