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7" autoAdjust="0"/>
    <p:restoredTop sz="94660"/>
  </p:normalViewPr>
  <p:slideViewPr>
    <p:cSldViewPr snapToGrid="0">
      <p:cViewPr varScale="1">
        <p:scale>
          <a:sx n="59" d="100"/>
          <a:sy n="59" d="100"/>
        </p:scale>
        <p:origin x="75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93E3C1EB-267A-4403-9018-24221B6D3D5F}" type="datetimeFigureOut">
              <a:rPr lang="tr-TR" smtClean="0"/>
              <a:t>23.9.2019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13AE67-D61C-4DF3-B211-EC784C815B5E}" type="slidenum">
              <a:rPr lang="tr-TR" smtClean="0"/>
              <a:t>‹#›</a:t>
            </a:fld>
            <a:endParaRPr lang="tr-TR"/>
          </a:p>
        </p:txBody>
      </p:sp>
    </p:spTree>
    <p:extLst>
      <p:ext uri="{BB962C8B-B14F-4D97-AF65-F5344CB8AC3E}">
        <p14:creationId xmlns:p14="http://schemas.microsoft.com/office/powerpoint/2010/main" val="23565513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3E3C1EB-267A-4403-9018-24221B6D3D5F}" type="datetimeFigureOut">
              <a:rPr lang="tr-TR" smtClean="0"/>
              <a:t>23.9.2019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13AE67-D61C-4DF3-B211-EC784C815B5E}" type="slidenum">
              <a:rPr lang="tr-TR" smtClean="0"/>
              <a:t>‹#›</a:t>
            </a:fld>
            <a:endParaRPr lang="tr-TR"/>
          </a:p>
        </p:txBody>
      </p:sp>
    </p:spTree>
    <p:extLst>
      <p:ext uri="{BB962C8B-B14F-4D97-AF65-F5344CB8AC3E}">
        <p14:creationId xmlns:p14="http://schemas.microsoft.com/office/powerpoint/2010/main" val="16678188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3E3C1EB-267A-4403-9018-24221B6D3D5F}" type="datetimeFigureOut">
              <a:rPr lang="tr-TR" smtClean="0"/>
              <a:t>23.9.2019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13AE67-D61C-4DF3-B211-EC784C815B5E}" type="slidenum">
              <a:rPr lang="tr-TR" smtClean="0"/>
              <a:t>‹#›</a:t>
            </a:fld>
            <a:endParaRPr lang="tr-TR"/>
          </a:p>
        </p:txBody>
      </p:sp>
    </p:spTree>
    <p:extLst>
      <p:ext uri="{BB962C8B-B14F-4D97-AF65-F5344CB8AC3E}">
        <p14:creationId xmlns:p14="http://schemas.microsoft.com/office/powerpoint/2010/main" val="37420412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3E3C1EB-267A-4403-9018-24221B6D3D5F}" type="datetimeFigureOut">
              <a:rPr lang="tr-TR" smtClean="0"/>
              <a:t>23.9.2019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13AE67-D61C-4DF3-B211-EC784C815B5E}" type="slidenum">
              <a:rPr lang="tr-TR" smtClean="0"/>
              <a:t>‹#›</a:t>
            </a:fld>
            <a:endParaRPr lang="tr-TR"/>
          </a:p>
        </p:txBody>
      </p:sp>
    </p:spTree>
    <p:extLst>
      <p:ext uri="{BB962C8B-B14F-4D97-AF65-F5344CB8AC3E}">
        <p14:creationId xmlns:p14="http://schemas.microsoft.com/office/powerpoint/2010/main" val="25377702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93E3C1EB-267A-4403-9018-24221B6D3D5F}" type="datetimeFigureOut">
              <a:rPr lang="tr-TR" smtClean="0"/>
              <a:t>23.9.2019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13AE67-D61C-4DF3-B211-EC784C815B5E}" type="slidenum">
              <a:rPr lang="tr-TR" smtClean="0"/>
              <a:t>‹#›</a:t>
            </a:fld>
            <a:endParaRPr lang="tr-TR"/>
          </a:p>
        </p:txBody>
      </p:sp>
    </p:spTree>
    <p:extLst>
      <p:ext uri="{BB962C8B-B14F-4D97-AF65-F5344CB8AC3E}">
        <p14:creationId xmlns:p14="http://schemas.microsoft.com/office/powerpoint/2010/main" val="3426012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3E3C1EB-267A-4403-9018-24221B6D3D5F}" type="datetimeFigureOut">
              <a:rPr lang="tr-TR" smtClean="0"/>
              <a:t>23.9.2019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F13AE67-D61C-4DF3-B211-EC784C815B5E}" type="slidenum">
              <a:rPr lang="tr-TR" smtClean="0"/>
              <a:t>‹#›</a:t>
            </a:fld>
            <a:endParaRPr lang="tr-TR"/>
          </a:p>
        </p:txBody>
      </p:sp>
    </p:spTree>
    <p:extLst>
      <p:ext uri="{BB962C8B-B14F-4D97-AF65-F5344CB8AC3E}">
        <p14:creationId xmlns:p14="http://schemas.microsoft.com/office/powerpoint/2010/main" val="1102215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3E3C1EB-267A-4403-9018-24221B6D3D5F}" type="datetimeFigureOut">
              <a:rPr lang="tr-TR" smtClean="0"/>
              <a:t>23.9.2019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F13AE67-D61C-4DF3-B211-EC784C815B5E}" type="slidenum">
              <a:rPr lang="tr-TR" smtClean="0"/>
              <a:t>‹#›</a:t>
            </a:fld>
            <a:endParaRPr lang="tr-TR"/>
          </a:p>
        </p:txBody>
      </p:sp>
    </p:spTree>
    <p:extLst>
      <p:ext uri="{BB962C8B-B14F-4D97-AF65-F5344CB8AC3E}">
        <p14:creationId xmlns:p14="http://schemas.microsoft.com/office/powerpoint/2010/main" val="7490024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3E3C1EB-267A-4403-9018-24221B6D3D5F}" type="datetimeFigureOut">
              <a:rPr lang="tr-TR" smtClean="0"/>
              <a:t>23.9.2019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F13AE67-D61C-4DF3-B211-EC784C815B5E}" type="slidenum">
              <a:rPr lang="tr-TR" smtClean="0"/>
              <a:t>‹#›</a:t>
            </a:fld>
            <a:endParaRPr lang="tr-TR"/>
          </a:p>
        </p:txBody>
      </p:sp>
    </p:spTree>
    <p:extLst>
      <p:ext uri="{BB962C8B-B14F-4D97-AF65-F5344CB8AC3E}">
        <p14:creationId xmlns:p14="http://schemas.microsoft.com/office/powerpoint/2010/main" val="22717657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3E3C1EB-267A-4403-9018-24221B6D3D5F}" type="datetimeFigureOut">
              <a:rPr lang="tr-TR" smtClean="0"/>
              <a:t>23.9.2019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F13AE67-D61C-4DF3-B211-EC784C815B5E}" type="slidenum">
              <a:rPr lang="tr-TR" smtClean="0"/>
              <a:t>‹#›</a:t>
            </a:fld>
            <a:endParaRPr lang="tr-TR"/>
          </a:p>
        </p:txBody>
      </p:sp>
    </p:spTree>
    <p:extLst>
      <p:ext uri="{BB962C8B-B14F-4D97-AF65-F5344CB8AC3E}">
        <p14:creationId xmlns:p14="http://schemas.microsoft.com/office/powerpoint/2010/main" val="1456359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3E3C1EB-267A-4403-9018-24221B6D3D5F}" type="datetimeFigureOut">
              <a:rPr lang="tr-TR" smtClean="0"/>
              <a:t>23.9.2019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F13AE67-D61C-4DF3-B211-EC784C815B5E}" type="slidenum">
              <a:rPr lang="tr-TR" smtClean="0"/>
              <a:t>‹#›</a:t>
            </a:fld>
            <a:endParaRPr lang="tr-TR"/>
          </a:p>
        </p:txBody>
      </p:sp>
    </p:spTree>
    <p:extLst>
      <p:ext uri="{BB962C8B-B14F-4D97-AF65-F5344CB8AC3E}">
        <p14:creationId xmlns:p14="http://schemas.microsoft.com/office/powerpoint/2010/main" val="28127617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3E3C1EB-267A-4403-9018-24221B6D3D5F}" type="datetimeFigureOut">
              <a:rPr lang="tr-TR" smtClean="0"/>
              <a:t>23.9.2019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F13AE67-D61C-4DF3-B211-EC784C815B5E}" type="slidenum">
              <a:rPr lang="tr-TR" smtClean="0"/>
              <a:t>‹#›</a:t>
            </a:fld>
            <a:endParaRPr lang="tr-TR"/>
          </a:p>
        </p:txBody>
      </p:sp>
    </p:spTree>
    <p:extLst>
      <p:ext uri="{BB962C8B-B14F-4D97-AF65-F5344CB8AC3E}">
        <p14:creationId xmlns:p14="http://schemas.microsoft.com/office/powerpoint/2010/main" val="7624298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E3C1EB-267A-4403-9018-24221B6D3D5F}" type="datetimeFigureOut">
              <a:rPr lang="tr-TR" smtClean="0"/>
              <a:t>23.9.2019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13AE67-D61C-4DF3-B211-EC784C815B5E}" type="slidenum">
              <a:rPr lang="tr-TR" smtClean="0"/>
              <a:t>‹#›</a:t>
            </a:fld>
            <a:endParaRPr lang="tr-TR"/>
          </a:p>
        </p:txBody>
      </p:sp>
    </p:spTree>
    <p:extLst>
      <p:ext uri="{BB962C8B-B14F-4D97-AF65-F5344CB8AC3E}">
        <p14:creationId xmlns:p14="http://schemas.microsoft.com/office/powerpoint/2010/main" val="5438771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Sözlü İletişim</a:t>
            </a:r>
            <a:endParaRPr lang="tr-TR" dirty="0"/>
          </a:p>
        </p:txBody>
      </p:sp>
      <p:sp>
        <p:nvSpPr>
          <p:cNvPr id="3" name="Alt Başlık 2"/>
          <p:cNvSpPr>
            <a:spLocks noGrp="1"/>
          </p:cNvSpPr>
          <p:nvPr>
            <p:ph type="subTitle" idx="1"/>
          </p:nvPr>
        </p:nvSpPr>
        <p:spPr/>
        <p:txBody>
          <a:bodyPr/>
          <a:lstStyle/>
          <a:p>
            <a:r>
              <a:rPr lang="tr-TR" dirty="0" smtClean="0"/>
              <a:t>Aslı Yağmurlu</a:t>
            </a:r>
            <a:endParaRPr lang="tr-TR" dirty="0"/>
          </a:p>
        </p:txBody>
      </p:sp>
    </p:spTree>
    <p:extLst>
      <p:ext uri="{BB962C8B-B14F-4D97-AF65-F5344CB8AC3E}">
        <p14:creationId xmlns:p14="http://schemas.microsoft.com/office/powerpoint/2010/main" val="35721771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Dil ve anlam</a:t>
            </a:r>
            <a:endParaRPr lang="tr-TR" dirty="0"/>
          </a:p>
        </p:txBody>
      </p:sp>
      <p:sp>
        <p:nvSpPr>
          <p:cNvPr id="3" name="İçerik Yer Tutucusu 2"/>
          <p:cNvSpPr>
            <a:spLocks noGrp="1"/>
          </p:cNvSpPr>
          <p:nvPr>
            <p:ph idx="1"/>
          </p:nvPr>
        </p:nvSpPr>
        <p:spPr/>
        <p:txBody>
          <a:bodyPr/>
          <a:lstStyle/>
          <a:p>
            <a:r>
              <a:rPr lang="tr-TR" dirty="0" smtClean="0"/>
              <a:t>İletişim basit olarak anlamların aktarılması sürecidir. Anlam insanlar arasında kullanılan kelimeler ya da jest ve mimikler gibi sözel olmayan işaretlerin neyi temsil ettiği konusundaki görüş birliğidir. Konuşurken kullandığımız kelimelerin anlamı kelimeden değil zihinden kaynaklıdır. </a:t>
            </a:r>
          </a:p>
          <a:p>
            <a:r>
              <a:rPr lang="tr-TR" dirty="0" smtClean="0"/>
              <a:t>Bütün diller sembollerden oluşmaktadır, sembol kendinden başka bir şeyi temsil eden ya da onun yerine geçen bir şeydir. Sembol temsil ettiği şeye benzemek zorunda değildir. Bu semboller aracılığıyla düşünceler kodlanarak iletilebilir. Bu insan olmanın ayrıcalığıdır ve canlılar dünyasında semboller kullanarak iletişim kuran tek tür insandır.</a:t>
            </a:r>
            <a:endParaRPr lang="tr-TR" dirty="0"/>
          </a:p>
        </p:txBody>
      </p:sp>
    </p:spTree>
    <p:extLst>
      <p:ext uri="{BB962C8B-B14F-4D97-AF65-F5344CB8AC3E}">
        <p14:creationId xmlns:p14="http://schemas.microsoft.com/office/powerpoint/2010/main" val="22638522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Dil</a:t>
            </a:r>
            <a:endParaRPr lang="tr-TR" dirty="0"/>
          </a:p>
        </p:txBody>
      </p:sp>
      <p:sp>
        <p:nvSpPr>
          <p:cNvPr id="3" name="İçerik Yer Tutucusu 2"/>
          <p:cNvSpPr>
            <a:spLocks noGrp="1"/>
          </p:cNvSpPr>
          <p:nvPr>
            <p:ph idx="1"/>
          </p:nvPr>
        </p:nvSpPr>
        <p:spPr/>
        <p:txBody>
          <a:bodyPr/>
          <a:lstStyle/>
          <a:p>
            <a:r>
              <a:rPr lang="tr-TR" dirty="0" smtClean="0"/>
              <a:t>Dilin etkili kullanılabilmesi için sembollerin neyi temsil ettiğinin öğrenilmesi gerekmektedir. Dil kelime bilgisi ve gramer bilgisi ile öğrenilen bir bütündür. Gramer sözcüklerden nasıl cümle yapıldığını gösteren kurallar anlamına gelmektedir. Dolayısıyla bir dili tam olarak konuşabilmek için o dilin dilbilgisi kurallarını bilmek gerekmektedir.</a:t>
            </a:r>
          </a:p>
          <a:p>
            <a:r>
              <a:rPr lang="tr-TR" dirty="0" smtClean="0"/>
              <a:t>Dilin etkili bir biçimde kullanılmasının tek bir yöntemi bulunmamakta, dil organik bir yapı olarak değişip dönüşmektedir. </a:t>
            </a:r>
            <a:endParaRPr lang="tr-TR" dirty="0"/>
          </a:p>
        </p:txBody>
      </p:sp>
    </p:spTree>
    <p:extLst>
      <p:ext uri="{BB962C8B-B14F-4D97-AF65-F5344CB8AC3E}">
        <p14:creationId xmlns:p14="http://schemas.microsoft.com/office/powerpoint/2010/main" val="16968382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Sözcüklerin hem düz anlamları hem de yan anlamları bulunur. Düz anlam o sözcüğün sözlükteki anlamıdır. Yan anlam ise bir sözcüğe ilişkin olumlu ya da olumsuz duygusal ve </a:t>
            </a:r>
            <a:r>
              <a:rPr lang="tr-TR" dirty="0" err="1" smtClean="0"/>
              <a:t>çağrışımsal</a:t>
            </a:r>
            <a:r>
              <a:rPr lang="tr-TR" dirty="0" smtClean="0"/>
              <a:t> anlamdır. </a:t>
            </a:r>
          </a:p>
          <a:p>
            <a:r>
              <a:rPr lang="tr-TR" dirty="0" smtClean="0"/>
              <a:t>Dilin işlevleri:</a:t>
            </a:r>
          </a:p>
          <a:p>
            <a:r>
              <a:rPr lang="tr-TR" dirty="0" smtClean="0"/>
              <a:t>Dil gözlemleri paylaşma</a:t>
            </a:r>
          </a:p>
          <a:p>
            <a:r>
              <a:rPr lang="tr-TR" dirty="0" smtClean="0"/>
              <a:t>Düşünceleri açıklama</a:t>
            </a:r>
          </a:p>
          <a:p>
            <a:r>
              <a:rPr lang="tr-TR" dirty="0" smtClean="0"/>
              <a:t>Duyguları açıklama</a:t>
            </a:r>
          </a:p>
          <a:p>
            <a:r>
              <a:rPr lang="tr-TR" dirty="0" smtClean="0"/>
              <a:t>İhtiyaçları açıklama</a:t>
            </a:r>
            <a:endParaRPr lang="tr-TR" dirty="0"/>
          </a:p>
        </p:txBody>
      </p:sp>
    </p:spTree>
    <p:extLst>
      <p:ext uri="{BB962C8B-B14F-4D97-AF65-F5344CB8AC3E}">
        <p14:creationId xmlns:p14="http://schemas.microsoft.com/office/powerpoint/2010/main" val="28359990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Dilin Gücü</a:t>
            </a:r>
            <a:endParaRPr lang="tr-TR" dirty="0"/>
          </a:p>
        </p:txBody>
      </p:sp>
      <p:sp>
        <p:nvSpPr>
          <p:cNvPr id="3" name="İçerik Yer Tutucusu 2"/>
          <p:cNvSpPr>
            <a:spLocks noGrp="1"/>
          </p:cNvSpPr>
          <p:nvPr>
            <p:ph idx="1"/>
          </p:nvPr>
        </p:nvSpPr>
        <p:spPr/>
        <p:txBody>
          <a:bodyPr/>
          <a:lstStyle/>
          <a:p>
            <a:r>
              <a:rPr lang="tr-TR" dirty="0" smtClean="0"/>
              <a:t>Dil kimlikleri açıklar</a:t>
            </a:r>
          </a:p>
          <a:p>
            <a:r>
              <a:rPr lang="tr-TR" dirty="0" smtClean="0"/>
              <a:t>Dil güvenirliği etkiler</a:t>
            </a:r>
          </a:p>
          <a:p>
            <a:r>
              <a:rPr lang="tr-TR" dirty="0" smtClean="0"/>
              <a:t>Dil denetim aracıdır</a:t>
            </a:r>
          </a:p>
          <a:p>
            <a:r>
              <a:rPr lang="tr-TR" dirty="0" smtClean="0"/>
              <a:t>Dil edimseldir</a:t>
            </a:r>
          </a:p>
          <a:p>
            <a:r>
              <a:rPr lang="tr-TR" dirty="0" smtClean="0"/>
              <a:t>Dil eğlencedir</a:t>
            </a:r>
          </a:p>
          <a:p>
            <a:r>
              <a:rPr lang="tr-TR" dirty="0" smtClean="0"/>
              <a:t>Dil dinamiktir</a:t>
            </a:r>
          </a:p>
          <a:p>
            <a:r>
              <a:rPr lang="tr-TR" dirty="0" smtClean="0"/>
              <a:t>Dil ilişkiseldir</a:t>
            </a:r>
          </a:p>
          <a:p>
            <a:r>
              <a:rPr lang="tr-TR" dirty="0" smtClean="0"/>
              <a:t>Dil insanları birleştirir ayırır.</a:t>
            </a:r>
            <a:endParaRPr lang="tr-TR" dirty="0"/>
          </a:p>
        </p:txBody>
      </p:sp>
    </p:spTree>
    <p:extLst>
      <p:ext uri="{BB962C8B-B14F-4D97-AF65-F5344CB8AC3E}">
        <p14:creationId xmlns:p14="http://schemas.microsoft.com/office/powerpoint/2010/main" val="28058039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Sözcüklerin doğru kullanımı</a:t>
            </a:r>
            <a:endParaRPr lang="tr-TR" dirty="0"/>
          </a:p>
        </p:txBody>
      </p:sp>
      <p:sp>
        <p:nvSpPr>
          <p:cNvPr id="3" name="İçerik Yer Tutucusu 2"/>
          <p:cNvSpPr>
            <a:spLocks noGrp="1"/>
          </p:cNvSpPr>
          <p:nvPr>
            <p:ph idx="1"/>
          </p:nvPr>
        </p:nvSpPr>
        <p:spPr/>
        <p:txBody>
          <a:bodyPr>
            <a:normAutofit lnSpcReduction="10000"/>
          </a:bodyPr>
          <a:lstStyle/>
          <a:p>
            <a:r>
              <a:rPr lang="tr-TR" dirty="0" smtClean="0"/>
              <a:t>Sözcüklerin anlaşılırlığı. Sözcükleri açık ve anlaşılır kılmak kiminle konuştuğumuz, içinde bulunduğumuz durum, niyete ve motiflere bağlıdır. Konuşma hızını düşürme, vurgu yapma, tekrar etme anlaşılırlığı arttırmak için kullanılan yöntemlerdir.</a:t>
            </a:r>
          </a:p>
          <a:p>
            <a:r>
              <a:rPr lang="tr-TR" dirty="0" smtClean="0"/>
              <a:t>Soyutluk düzeyi, kullanılan sözcüklerin bir ya da daha çok şeyi gösteriyor olması anlamını taşır. Soyutluk merdiveni dilin somuttan soyuta nasıl değiştiğini anlatan bir modeldir.</a:t>
            </a:r>
          </a:p>
          <a:p>
            <a:r>
              <a:rPr lang="tr-TR" dirty="0" smtClean="0"/>
              <a:t>Noksansız ileti, gördüğümüz düşündüğümüz hissettiğimiz ya da ihtiyacımız olanın ortama uygun düşecek şekilde ifade edilmesi anlamına gelmektedir. Bunun zıttı olan müphem ileti iletişimin gerektirdiği ayrıntıları içermeyen iletidir.</a:t>
            </a:r>
            <a:endParaRPr lang="tr-TR" dirty="0"/>
          </a:p>
        </p:txBody>
      </p:sp>
    </p:spTree>
    <p:extLst>
      <p:ext uri="{BB962C8B-B14F-4D97-AF65-F5344CB8AC3E}">
        <p14:creationId xmlns:p14="http://schemas.microsoft.com/office/powerpoint/2010/main" val="14747658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Nezaket</a:t>
            </a:r>
            <a:endParaRPr lang="tr-TR" dirty="0"/>
          </a:p>
        </p:txBody>
      </p:sp>
      <p:sp>
        <p:nvSpPr>
          <p:cNvPr id="3" name="İçerik Yer Tutucusu 2"/>
          <p:cNvSpPr>
            <a:spLocks noGrp="1"/>
          </p:cNvSpPr>
          <p:nvPr>
            <p:ph idx="1"/>
          </p:nvPr>
        </p:nvSpPr>
        <p:spPr/>
        <p:txBody>
          <a:bodyPr/>
          <a:lstStyle/>
          <a:p>
            <a:r>
              <a:rPr lang="tr-TR" dirty="0" smtClean="0"/>
              <a:t>Bireysel farklılıklar</a:t>
            </a:r>
          </a:p>
          <a:p>
            <a:r>
              <a:rPr lang="tr-TR" dirty="0" smtClean="0"/>
              <a:t>Bilgisizlik</a:t>
            </a:r>
          </a:p>
          <a:p>
            <a:r>
              <a:rPr lang="tr-TR" dirty="0" smtClean="0"/>
              <a:t>Beceri eksikliği</a:t>
            </a:r>
          </a:p>
          <a:p>
            <a:r>
              <a:rPr lang="tr-TR" dirty="0" smtClean="0"/>
              <a:t>Denetim kaybı</a:t>
            </a:r>
          </a:p>
          <a:p>
            <a:r>
              <a:rPr lang="tr-TR" dirty="0" smtClean="0"/>
              <a:t>Kötü niyet</a:t>
            </a:r>
          </a:p>
          <a:p>
            <a:r>
              <a:rPr lang="tr-TR" dirty="0" smtClean="0"/>
              <a:t>Dili kutuplaştırma</a:t>
            </a:r>
            <a:endParaRPr lang="tr-TR" dirty="0"/>
          </a:p>
        </p:txBody>
      </p:sp>
    </p:spTree>
    <p:extLst>
      <p:ext uri="{BB962C8B-B14F-4D97-AF65-F5344CB8AC3E}">
        <p14:creationId xmlns:p14="http://schemas.microsoft.com/office/powerpoint/2010/main" val="32632759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Şive ve </a:t>
            </a:r>
            <a:r>
              <a:rPr lang="tr-TR" dirty="0" err="1" smtClean="0"/>
              <a:t>Lehceler</a:t>
            </a:r>
            <a:endParaRPr lang="tr-TR" dirty="0"/>
          </a:p>
        </p:txBody>
      </p:sp>
      <p:sp>
        <p:nvSpPr>
          <p:cNvPr id="3" name="İçerik Yer Tutucusu 2"/>
          <p:cNvSpPr>
            <a:spLocks noGrp="1"/>
          </p:cNvSpPr>
          <p:nvPr>
            <p:ph idx="1"/>
          </p:nvPr>
        </p:nvSpPr>
        <p:spPr/>
        <p:txBody>
          <a:bodyPr/>
          <a:lstStyle/>
          <a:p>
            <a:r>
              <a:rPr lang="tr-TR" dirty="0" smtClean="0"/>
              <a:t>Lehçe bir dilin ses yapı ve söz dizini yönünden farklılaşmış kollarına denilmektedir. Kendi kelime dağarcığı grameri ve telaffuzu olan bir sistemdir.</a:t>
            </a:r>
          </a:p>
          <a:p>
            <a:r>
              <a:rPr lang="tr-TR" dirty="0" smtClean="0"/>
              <a:t>Örneğin makas sözcüğü Azeri Türkçesinde </a:t>
            </a:r>
            <a:r>
              <a:rPr lang="tr-TR" dirty="0" err="1" smtClean="0"/>
              <a:t>gayşı</a:t>
            </a:r>
            <a:r>
              <a:rPr lang="tr-TR" dirty="0" smtClean="0"/>
              <a:t>, Başkurt Türkçesinde kaysı, Kazak Türkçesinde </a:t>
            </a:r>
            <a:r>
              <a:rPr lang="tr-TR" dirty="0" err="1" smtClean="0"/>
              <a:t>kayşı</a:t>
            </a:r>
            <a:r>
              <a:rPr lang="tr-TR" dirty="0" smtClean="0"/>
              <a:t>, Kırgız Türkçesinde </a:t>
            </a:r>
            <a:r>
              <a:rPr lang="tr-TR" dirty="0" err="1" smtClean="0"/>
              <a:t>kayçı</a:t>
            </a:r>
            <a:r>
              <a:rPr lang="tr-TR" dirty="0" smtClean="0"/>
              <a:t>, Özbek Türkçesinde </a:t>
            </a:r>
            <a:r>
              <a:rPr lang="tr-TR" dirty="0" err="1" smtClean="0"/>
              <a:t>makbu</a:t>
            </a:r>
            <a:r>
              <a:rPr lang="tr-TR" dirty="0" smtClean="0"/>
              <a:t>, Tatar Türkçesinde </a:t>
            </a:r>
            <a:r>
              <a:rPr lang="tr-TR" dirty="0" err="1" smtClean="0"/>
              <a:t>katçı</a:t>
            </a:r>
            <a:r>
              <a:rPr lang="tr-TR" dirty="0" smtClean="0"/>
              <a:t>, Uygur Türkçesinde </a:t>
            </a:r>
            <a:r>
              <a:rPr lang="tr-TR" dirty="0" err="1" smtClean="0"/>
              <a:t>kayçi</a:t>
            </a:r>
            <a:r>
              <a:rPr lang="tr-TR" dirty="0" smtClean="0"/>
              <a:t> sözcükleriyle ifade edilmektedir.</a:t>
            </a:r>
            <a:endParaRPr lang="tr-TR" dirty="0"/>
          </a:p>
        </p:txBody>
      </p:sp>
    </p:spTree>
    <p:extLst>
      <p:ext uri="{BB962C8B-B14F-4D97-AF65-F5344CB8AC3E}">
        <p14:creationId xmlns:p14="http://schemas.microsoft.com/office/powerpoint/2010/main" val="3171596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Dilde önyargı</a:t>
            </a:r>
            <a:endParaRPr lang="tr-TR" dirty="0"/>
          </a:p>
        </p:txBody>
      </p:sp>
      <p:sp>
        <p:nvSpPr>
          <p:cNvPr id="3" name="İçerik Yer Tutucusu 2"/>
          <p:cNvSpPr>
            <a:spLocks noGrp="1"/>
          </p:cNvSpPr>
          <p:nvPr>
            <p:ph idx="1"/>
          </p:nvPr>
        </p:nvSpPr>
        <p:spPr/>
        <p:txBody>
          <a:bodyPr/>
          <a:lstStyle/>
          <a:p>
            <a:r>
              <a:rPr lang="tr-TR" dirty="0" smtClean="0"/>
              <a:t>Cinsiyet ayrımcı, yaş ayrımcı ve cinsel yönelim ayrımcı ifadeler dilde önyargının kullanımı başlığında öne çıkmaktadır.</a:t>
            </a:r>
          </a:p>
          <a:p>
            <a:r>
              <a:rPr lang="tr-TR" dirty="0" smtClean="0"/>
              <a:t>Bu çerçevede kadınlardan bayan diye söz etmek, kadına yönelik aşağılayıcı ifadeler kullanmak görülebilecek cinsiyet ayrımcı kullanımlardır.</a:t>
            </a:r>
          </a:p>
          <a:p>
            <a:r>
              <a:rPr lang="tr-TR" dirty="0" smtClean="0"/>
              <a:t>Yaş ile ilgili olarak da atasözleri, günlük kullanımdaki yaş 70 iş bitmiş gibi deyimler ile bir önyargı ve ayrımcılık başlığı oluşturmaktadır.</a:t>
            </a:r>
          </a:p>
          <a:p>
            <a:r>
              <a:rPr lang="tr-TR" dirty="0" smtClean="0"/>
              <a:t>Cinsel yönelim yani bireylerin cinsel tercihleri de ayrımcılığın görünür hale geldiği bir başlığı oluşturmaktadır. </a:t>
            </a:r>
            <a:r>
              <a:rPr lang="tr-TR" dirty="0" err="1" smtClean="0"/>
              <a:t>Heteroseksist</a:t>
            </a:r>
            <a:r>
              <a:rPr lang="tr-TR" dirty="0" smtClean="0"/>
              <a:t> konuşma, eşcinsel insanları aşağılayıcı ifadeler anlamına gelmektedir.</a:t>
            </a:r>
            <a:endParaRPr lang="tr-TR" dirty="0"/>
          </a:p>
        </p:txBody>
      </p:sp>
    </p:spTree>
    <p:extLst>
      <p:ext uri="{BB962C8B-B14F-4D97-AF65-F5344CB8AC3E}">
        <p14:creationId xmlns:p14="http://schemas.microsoft.com/office/powerpoint/2010/main" val="410207369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121</TotalTime>
  <Words>479</Words>
  <Application>Microsoft Office PowerPoint</Application>
  <PresentationFormat>Geniş ekran</PresentationFormat>
  <Paragraphs>42</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Sözlü İletişim</vt:lpstr>
      <vt:lpstr>Dil ve anlam</vt:lpstr>
      <vt:lpstr>Dil</vt:lpstr>
      <vt:lpstr>PowerPoint Sunusu</vt:lpstr>
      <vt:lpstr>Dilin Gücü</vt:lpstr>
      <vt:lpstr>Sözcüklerin doğru kullanımı</vt:lpstr>
      <vt:lpstr>Nezaket</vt:lpstr>
      <vt:lpstr>Şive ve Lehceler</vt:lpstr>
      <vt:lpstr>Dilde önyargı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Sözlü İletişim</dc:title>
  <dc:creator>Asli.Yagmurlu</dc:creator>
  <cp:lastModifiedBy>Asli.Yagmurlu</cp:lastModifiedBy>
  <cp:revision>10</cp:revision>
  <dcterms:created xsi:type="dcterms:W3CDTF">2019-09-23T12:18:47Z</dcterms:created>
  <dcterms:modified xsi:type="dcterms:W3CDTF">2019-09-23T14:20:11Z</dcterms:modified>
</cp:coreProperties>
</file>