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090F-EE5D-4094-A61B-7FF090E30756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6-8593-4DEB-8AFC-C1A3BE8CD2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5406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090F-EE5D-4094-A61B-7FF090E30756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6-8593-4DEB-8AFC-C1A3BE8CD2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028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090F-EE5D-4094-A61B-7FF090E30756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6-8593-4DEB-8AFC-C1A3BE8CD2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06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090F-EE5D-4094-A61B-7FF090E30756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6-8593-4DEB-8AFC-C1A3BE8CD2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362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090F-EE5D-4094-A61B-7FF090E30756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6-8593-4DEB-8AFC-C1A3BE8CD2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998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090F-EE5D-4094-A61B-7FF090E30756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6-8593-4DEB-8AFC-C1A3BE8CD2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68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090F-EE5D-4094-A61B-7FF090E30756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6-8593-4DEB-8AFC-C1A3BE8CD2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8137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090F-EE5D-4094-A61B-7FF090E30756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6-8593-4DEB-8AFC-C1A3BE8CD2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6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090F-EE5D-4094-A61B-7FF090E30756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6-8593-4DEB-8AFC-C1A3BE8CD2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140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090F-EE5D-4094-A61B-7FF090E30756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6-8593-4DEB-8AFC-C1A3BE8CD2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912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090F-EE5D-4094-A61B-7FF090E30756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6-8593-4DEB-8AFC-C1A3BE8CD2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42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2090F-EE5D-4094-A61B-7FF090E30756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53C56-8593-4DEB-8AFC-C1A3BE8CD2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70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69072"/>
            <a:ext cx="9144000" cy="47783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Ayırma kuramı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06682"/>
            <a:ext cx="9144000" cy="44577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Bu kuram, iş gelirinden sermaye gelirine nispetle daha az vergi alınması durumudur.</a:t>
            </a:r>
          </a:p>
          <a:p>
            <a:pPr algn="just"/>
            <a:r>
              <a:rPr lang="tr-TR" dirty="0" smtClean="0"/>
              <a:t>Gelir vergisi kanununun;</a:t>
            </a:r>
          </a:p>
          <a:p>
            <a:pPr algn="just"/>
            <a:r>
              <a:rPr lang="tr-TR" b="1" dirty="0"/>
              <a:t>Madde 2 – (Değişik: 7/1/2003 - 4783/2 </a:t>
            </a:r>
            <a:r>
              <a:rPr lang="tr-TR" b="1" dirty="0" err="1"/>
              <a:t>md.</a:t>
            </a:r>
            <a:r>
              <a:rPr lang="tr-TR" b="1" dirty="0"/>
              <a:t>) </a:t>
            </a:r>
            <a:endParaRPr lang="tr-TR" dirty="0"/>
          </a:p>
          <a:p>
            <a:pPr algn="just"/>
            <a:r>
              <a:rPr lang="tr-TR" dirty="0"/>
              <a:t>Gelire giren kazanç ve iratlar şunlardır : </a:t>
            </a:r>
          </a:p>
          <a:p>
            <a:pPr algn="just"/>
            <a:r>
              <a:rPr lang="tr-TR" dirty="0"/>
              <a:t>1. Ticarî kazançlar, </a:t>
            </a:r>
          </a:p>
          <a:p>
            <a:pPr algn="just"/>
            <a:r>
              <a:rPr lang="tr-TR" dirty="0"/>
              <a:t>2. Ziraî kazançlar, </a:t>
            </a:r>
          </a:p>
          <a:p>
            <a:pPr algn="just"/>
            <a:r>
              <a:rPr lang="tr-TR" dirty="0"/>
              <a:t>3. Ücretler, </a:t>
            </a:r>
          </a:p>
          <a:p>
            <a:pPr algn="just"/>
            <a:r>
              <a:rPr lang="tr-TR" dirty="0"/>
              <a:t>4. Serbest meslek kazançları, </a:t>
            </a:r>
          </a:p>
          <a:p>
            <a:pPr algn="just"/>
            <a:r>
              <a:rPr lang="tr-TR" dirty="0"/>
              <a:t>5. Gayrimenkul sermaye iratları, </a:t>
            </a:r>
          </a:p>
          <a:p>
            <a:pPr algn="just"/>
            <a:r>
              <a:rPr lang="tr-TR" dirty="0"/>
              <a:t>6. Menkul sermaye iratları, </a:t>
            </a:r>
          </a:p>
          <a:p>
            <a:pPr algn="just"/>
            <a:r>
              <a:rPr lang="tr-TR" dirty="0"/>
              <a:t>7. Diğer kazanç ve iratlar. </a:t>
            </a:r>
          </a:p>
          <a:p>
            <a:pPr algn="just"/>
            <a:r>
              <a:rPr lang="tr-TR" dirty="0"/>
              <a:t>Bu Kanunda aksine hüküm olmadıkça, yukarıda yazılı kazanç ve iratlar gelirin tespitinde gerçek ve safi miktarları ile nazara alınır.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0461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01637"/>
          </a:xfrm>
        </p:spPr>
        <p:txBody>
          <a:bodyPr>
            <a:noAutofit/>
          </a:bodyPr>
          <a:lstStyle/>
          <a:p>
            <a:pPr algn="l"/>
            <a:r>
              <a:rPr lang="tr-TR" sz="3200" dirty="0" smtClean="0"/>
              <a:t>(Devam)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13185"/>
            <a:ext cx="9144000" cy="4340773"/>
          </a:xfrm>
        </p:spPr>
        <p:txBody>
          <a:bodyPr/>
          <a:lstStyle/>
          <a:p>
            <a:pPr algn="just"/>
            <a:r>
              <a:rPr lang="tr-TR" dirty="0" smtClean="0"/>
              <a:t>Tanımlar:</a:t>
            </a:r>
          </a:p>
          <a:p>
            <a:pPr algn="just"/>
            <a:r>
              <a:rPr lang="tr-TR" dirty="0" smtClean="0"/>
              <a:t>-Ücret</a:t>
            </a:r>
          </a:p>
          <a:p>
            <a:pPr algn="just"/>
            <a:r>
              <a:rPr lang="tr-TR" dirty="0" smtClean="0"/>
              <a:t>-İrat</a:t>
            </a:r>
          </a:p>
          <a:p>
            <a:pPr algn="just"/>
            <a:r>
              <a:rPr lang="tr-TR" dirty="0" smtClean="0"/>
              <a:t>-Kazanç</a:t>
            </a:r>
          </a:p>
          <a:p>
            <a:pPr algn="just"/>
            <a:r>
              <a:rPr lang="tr-TR" dirty="0" smtClean="0"/>
              <a:t>-Kazanılmış gelir</a:t>
            </a:r>
          </a:p>
          <a:p>
            <a:pPr algn="just"/>
            <a:r>
              <a:rPr lang="tr-TR" dirty="0" smtClean="0"/>
              <a:t>-Kazanılmamış gelir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7082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01637"/>
          </a:xfrm>
        </p:spPr>
        <p:txBody>
          <a:bodyPr>
            <a:noAutofit/>
          </a:bodyPr>
          <a:lstStyle/>
          <a:p>
            <a:pPr algn="l"/>
            <a:r>
              <a:rPr lang="tr-TR" sz="3200" dirty="0" smtClean="0"/>
              <a:t>Ayırma kuramının uygulama şekilleri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24000"/>
            <a:ext cx="9144000" cy="3733800"/>
          </a:xfrm>
        </p:spPr>
        <p:txBody>
          <a:bodyPr/>
          <a:lstStyle/>
          <a:p>
            <a:pPr algn="just"/>
            <a:r>
              <a:rPr lang="tr-TR" dirty="0" smtClean="0"/>
              <a:t>Ülke örnekleri</a:t>
            </a:r>
          </a:p>
          <a:p>
            <a:pPr algn="just"/>
            <a:r>
              <a:rPr lang="tr-TR" dirty="0" smtClean="0"/>
              <a:t>Ayırma kuramını savunan ve yerenlerin düşünceleri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8569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144000" cy="83127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Vergi tarifeleri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89809"/>
            <a:ext cx="9144000" cy="4800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sz="1600" dirty="0" smtClean="0"/>
              <a:t>Bu tarifeler, alınacak vergi tutarının hesaplanması için vergi matrahına uygulanan ölçüler olarak bilinir.</a:t>
            </a:r>
          </a:p>
          <a:p>
            <a:pPr algn="just"/>
            <a:r>
              <a:rPr lang="tr-TR" sz="1600" dirty="0" smtClean="0"/>
              <a:t>Vergi tarifeleri iki çeşide ayrılır:</a:t>
            </a:r>
          </a:p>
          <a:p>
            <a:pPr marL="457200" indent="-457200" algn="just">
              <a:buAutoNum type="arabicPeriod"/>
            </a:pPr>
            <a:r>
              <a:rPr lang="tr-TR" sz="1600" dirty="0" smtClean="0"/>
              <a:t>Miktar esası (spesifik tarife)</a:t>
            </a:r>
          </a:p>
          <a:p>
            <a:pPr marL="457200" indent="-457200" algn="just">
              <a:buAutoNum type="arabicPeriod"/>
            </a:pPr>
            <a:r>
              <a:rPr lang="tr-TR" sz="1600" dirty="0" smtClean="0"/>
              <a:t>Değer esası (Ad </a:t>
            </a:r>
            <a:r>
              <a:rPr lang="tr-TR" sz="1600" dirty="0" err="1" smtClean="0"/>
              <a:t>valorem</a:t>
            </a:r>
            <a:r>
              <a:rPr lang="tr-TR" sz="1600" dirty="0" smtClean="0"/>
              <a:t> tarife)</a:t>
            </a:r>
          </a:p>
          <a:p>
            <a:pPr algn="just"/>
            <a:r>
              <a:rPr lang="tr-TR" sz="1600" dirty="0" smtClean="0"/>
              <a:t>Oranlar usulü ikiye ayrılır:</a:t>
            </a:r>
          </a:p>
          <a:p>
            <a:pPr marL="457200" indent="-457200" algn="just">
              <a:buAutoNum type="arabicPeriod"/>
            </a:pPr>
            <a:r>
              <a:rPr lang="tr-TR" sz="1600" dirty="0" smtClean="0"/>
              <a:t>Tek oranlı vergiler</a:t>
            </a:r>
          </a:p>
          <a:p>
            <a:pPr marL="457200" indent="-457200" algn="just">
              <a:buAutoNum type="arabicPeriod"/>
            </a:pPr>
            <a:r>
              <a:rPr lang="tr-TR" sz="1600" dirty="0" smtClean="0"/>
              <a:t>Artan oranlı vergiler</a:t>
            </a:r>
          </a:p>
          <a:p>
            <a:pPr algn="just"/>
            <a:r>
              <a:rPr lang="tr-TR" sz="1600" dirty="0" smtClean="0"/>
              <a:t>	2.1. Sınıf usulü</a:t>
            </a:r>
          </a:p>
          <a:p>
            <a:pPr algn="just"/>
            <a:r>
              <a:rPr lang="tr-TR" sz="1600" dirty="0"/>
              <a:t>	</a:t>
            </a:r>
            <a:r>
              <a:rPr lang="tr-TR" sz="1600" dirty="0" smtClean="0"/>
              <a:t>2.2. Dilim usulü</a:t>
            </a:r>
          </a:p>
          <a:p>
            <a:pPr algn="just"/>
            <a:r>
              <a:rPr lang="tr-TR" sz="1600" dirty="0"/>
              <a:t>	</a:t>
            </a:r>
            <a:r>
              <a:rPr lang="tr-TR" sz="1600" dirty="0" smtClean="0"/>
              <a:t>2.3. Azalan orantılılık </a:t>
            </a:r>
          </a:p>
          <a:p>
            <a:pPr algn="just"/>
            <a:r>
              <a:rPr lang="tr-TR" sz="1600" dirty="0"/>
              <a:t>	</a:t>
            </a:r>
            <a:r>
              <a:rPr lang="tr-TR" sz="1600" dirty="0" smtClean="0"/>
              <a:t>2.4. Tersine artan orantılık </a:t>
            </a:r>
          </a:p>
          <a:p>
            <a:pPr algn="just"/>
            <a:r>
              <a:rPr lang="tr-TR" sz="1600" dirty="0" smtClean="0"/>
              <a:t>Artan oranlı vergi tarifelerinin özellikleri:</a:t>
            </a:r>
          </a:p>
          <a:p>
            <a:pPr marL="342900" indent="-342900" algn="just">
              <a:buAutoNum type="arabicPeriod"/>
            </a:pPr>
            <a:r>
              <a:rPr lang="tr-TR" sz="1600" dirty="0" smtClean="0"/>
              <a:t>Yükseklik farkı</a:t>
            </a:r>
          </a:p>
          <a:p>
            <a:pPr marL="342900" indent="-342900" algn="just">
              <a:buAutoNum type="arabicPeriod"/>
            </a:pPr>
            <a:r>
              <a:rPr lang="tr-TR" sz="1600" dirty="0" smtClean="0"/>
              <a:t>Uzunluk </a:t>
            </a:r>
            <a:r>
              <a:rPr lang="tr-TR" sz="1600" dirty="0" smtClean="0"/>
              <a:t>farkı</a:t>
            </a:r>
          </a:p>
          <a:p>
            <a:pPr marL="342900" indent="-342900" algn="just">
              <a:buAutoNum type="arabicPeriod"/>
            </a:pPr>
            <a:r>
              <a:rPr lang="tr-TR" sz="1600" dirty="0" smtClean="0"/>
              <a:t>Artma oranı</a:t>
            </a:r>
          </a:p>
          <a:p>
            <a:pPr marL="342900" indent="-342900" algn="just">
              <a:buAutoNum type="arabicPeriod"/>
            </a:pPr>
            <a:r>
              <a:rPr lang="tr-TR" sz="1600" dirty="0" smtClean="0"/>
              <a:t>Ortalama oran</a:t>
            </a:r>
          </a:p>
          <a:p>
            <a:pPr marL="342900" indent="-342900" algn="just">
              <a:buAutoNum type="arabicPeriod"/>
            </a:pPr>
            <a:r>
              <a:rPr lang="tr-TR" sz="1600" dirty="0" smtClean="0"/>
              <a:t>Marjinal oran</a:t>
            </a:r>
            <a:endParaRPr lang="tr-TR" sz="1600" dirty="0" smtClean="0"/>
          </a:p>
          <a:p>
            <a:pPr algn="just"/>
            <a:endParaRPr lang="tr-TR" sz="1300" dirty="0" smtClean="0"/>
          </a:p>
          <a:p>
            <a:pPr algn="just"/>
            <a:endParaRPr lang="tr-TR" sz="1300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408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1549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Vergilerin tasnifi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72936"/>
            <a:ext cx="9144000" cy="3584864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Niteliklere göre yapılanlar:</a:t>
            </a:r>
          </a:p>
          <a:p>
            <a:pPr algn="just"/>
            <a:r>
              <a:rPr lang="tr-TR" dirty="0" smtClean="0"/>
              <a:t>-Dolaylı ve dolaysız </a:t>
            </a:r>
            <a:r>
              <a:rPr lang="tr-TR" dirty="0" smtClean="0"/>
              <a:t>vergiler</a:t>
            </a:r>
          </a:p>
          <a:p>
            <a:pPr algn="just"/>
            <a:r>
              <a:rPr lang="tr-TR" dirty="0"/>
              <a:t>	</a:t>
            </a:r>
            <a:r>
              <a:rPr lang="tr-TR" dirty="0" smtClean="0"/>
              <a:t>-Verginin yansıması ölçüsü</a:t>
            </a:r>
          </a:p>
          <a:p>
            <a:pPr algn="just"/>
            <a:r>
              <a:rPr lang="tr-TR" dirty="0"/>
              <a:t>	</a:t>
            </a:r>
            <a:r>
              <a:rPr lang="tr-TR" dirty="0" smtClean="0"/>
              <a:t>-Verginin tahakkuk usulü ölçüsü</a:t>
            </a:r>
            <a:endParaRPr lang="tr-TR" dirty="0" smtClean="0"/>
          </a:p>
          <a:p>
            <a:pPr algn="just"/>
            <a:r>
              <a:rPr lang="tr-TR" dirty="0" smtClean="0"/>
              <a:t>-Şahsi ve gayrişahsi vergiler</a:t>
            </a:r>
          </a:p>
          <a:p>
            <a:pPr algn="just"/>
            <a:r>
              <a:rPr lang="tr-TR" dirty="0" smtClean="0"/>
              <a:t>-Özel ve genel vergiler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90381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05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Verginin yansıması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79418"/>
            <a:ext cx="9144000" cy="367838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Bir mükellefin ödemiş olduğu bir vergi çeşidini bazı iktisadi yollardan yararlanarak başkalarına kısmi veya tamamen devretmesi olayına verginin yansıması veya </a:t>
            </a:r>
            <a:r>
              <a:rPr lang="tr-TR" dirty="0" err="1" smtClean="0"/>
              <a:t>in’ikası</a:t>
            </a:r>
            <a:r>
              <a:rPr lang="tr-TR" dirty="0" smtClean="0"/>
              <a:t> adı verilir.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Dolaylı vergiler, yapıları itibari ile kanuni bir mükelleften başkalarına yansıtılabilen vergilerdir. Örneğin; katma değer vergisi, gümrük vergisi.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Dolaysız vergiler, yapıları itibari ile kanuni bir mükelleften başkalarına yansıtılamayan vergilerdir. Bu vergilerin kanuni mükellefi de fiilen ödeyicisi de aynı kişidir. Örneğin; gelir vergisi, kurumlar vergisi.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4815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50573"/>
          </a:xfrm>
        </p:spPr>
        <p:txBody>
          <a:bodyPr>
            <a:noAutofit/>
          </a:bodyPr>
          <a:lstStyle/>
          <a:p>
            <a:r>
              <a:rPr lang="tr-TR" sz="3600" dirty="0" smtClean="0"/>
              <a:t>Şahsi ve gayri şahsi vergilerin tasnifi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963882"/>
            <a:ext cx="9144000" cy="3293918"/>
          </a:xfrm>
        </p:spPr>
        <p:txBody>
          <a:bodyPr/>
          <a:lstStyle/>
          <a:p>
            <a:pPr marL="457200" indent="-457200" algn="just">
              <a:buAutoNum type="arabicPeriod"/>
            </a:pPr>
            <a:r>
              <a:rPr lang="tr-TR" dirty="0" smtClean="0"/>
              <a:t>Şahsi vergiler</a:t>
            </a: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tr-TR" dirty="0" smtClean="0"/>
              <a:t>Gayrişahsi vergiler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Ayrıca, özel ve genel vergiler tasnifi de bulunmaktadır.</a:t>
            </a:r>
          </a:p>
          <a:p>
            <a:pPr marL="457200" indent="-457200" algn="just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2776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59596"/>
          </a:xfrm>
        </p:spPr>
        <p:txBody>
          <a:bodyPr>
            <a:noAutofit/>
          </a:bodyPr>
          <a:lstStyle/>
          <a:p>
            <a:pPr algn="l"/>
            <a:r>
              <a:rPr lang="tr-TR" sz="2800" dirty="0" smtClean="0"/>
              <a:t>Tanımlar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02676"/>
            <a:ext cx="9144000" cy="355512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Gelir</a:t>
            </a:r>
          </a:p>
          <a:p>
            <a:pPr algn="just"/>
            <a:r>
              <a:rPr lang="tr-TR" dirty="0" smtClean="0"/>
              <a:t>Servet</a:t>
            </a:r>
          </a:p>
          <a:p>
            <a:pPr algn="just"/>
            <a:r>
              <a:rPr lang="tr-TR" dirty="0" err="1" smtClean="0"/>
              <a:t>Patrimuan</a:t>
            </a:r>
            <a:endParaRPr lang="tr-TR" dirty="0" smtClean="0"/>
          </a:p>
          <a:p>
            <a:pPr algn="just"/>
            <a:r>
              <a:rPr lang="tr-TR" dirty="0" smtClean="0"/>
              <a:t>Sermaye</a:t>
            </a:r>
          </a:p>
          <a:p>
            <a:pPr algn="just"/>
            <a:r>
              <a:rPr lang="tr-TR" dirty="0" smtClean="0"/>
              <a:t>Hasıla</a:t>
            </a:r>
          </a:p>
          <a:p>
            <a:pPr algn="just"/>
            <a:r>
              <a:rPr lang="tr-TR" dirty="0" smtClean="0"/>
              <a:t>Gider</a:t>
            </a:r>
          </a:p>
          <a:p>
            <a:pPr algn="just"/>
            <a:r>
              <a:rPr lang="tr-TR" dirty="0" smtClean="0"/>
              <a:t>Masraf</a:t>
            </a:r>
          </a:p>
          <a:p>
            <a:pPr algn="just"/>
            <a:r>
              <a:rPr lang="tr-TR" dirty="0" smtClean="0"/>
              <a:t>Gelir, gider ve servet vergilerine giriş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7904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300</Words>
  <Application>Microsoft Office PowerPoint</Application>
  <PresentationFormat>Geniş ekran</PresentationFormat>
  <Paragraphs>71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Ayırma kuramı</vt:lpstr>
      <vt:lpstr>(Devam)</vt:lpstr>
      <vt:lpstr>Ayırma kuramının uygulama şekilleri</vt:lpstr>
      <vt:lpstr>Vergi tarifeleri</vt:lpstr>
      <vt:lpstr>Vergilerin tasnifi</vt:lpstr>
      <vt:lpstr>Verginin yansıması</vt:lpstr>
      <vt:lpstr>Şahsi ve gayri şahsi vergilerin tasnifi</vt:lpstr>
      <vt:lpstr>Tanımlar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Ayırma kuramı</dc:title>
  <dc:creator>mas</dc:creator>
  <cp:lastModifiedBy>arif şahin</cp:lastModifiedBy>
  <cp:revision>8</cp:revision>
  <dcterms:created xsi:type="dcterms:W3CDTF">2018-01-08T13:29:13Z</dcterms:created>
  <dcterms:modified xsi:type="dcterms:W3CDTF">2019-11-20T07:57:03Z</dcterms:modified>
</cp:coreProperties>
</file>