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236577-485A-4DE3-B932-01E9BDA24BD1}" type="datetimeFigureOut">
              <a:rPr lang="tr-TR" smtClean="0"/>
              <a:t>2.05.2019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51E5EE-9BC7-4E79-B11E-29E3689359E4}" type="slidenum">
              <a:rPr lang="tr-TR" smtClean="0"/>
              <a:t>‹#›</a:t>
            </a:fld>
            <a:endParaRPr lang="tr-TR"/>
          </a:p>
        </p:txBody>
      </p:sp>
    </p:spTree>
    <p:extLst>
      <p:ext uri="{BB962C8B-B14F-4D97-AF65-F5344CB8AC3E}">
        <p14:creationId xmlns:p14="http://schemas.microsoft.com/office/powerpoint/2010/main" val="93058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smtClean="0"/>
              <a:t>For example, you may detect other sections of the carcass with swollen lymph nodes, or other adhesions. . There may be water tissue, fat sloughing, etc. Any of these would indicate a generalized condition</a:t>
            </a:r>
            <a:endParaRPr lang="tr-TR" dirty="0"/>
          </a:p>
        </p:txBody>
      </p:sp>
      <p:sp>
        <p:nvSpPr>
          <p:cNvPr id="4" name="Slayt Numarası Yer Tutucusu 3"/>
          <p:cNvSpPr>
            <a:spLocks noGrp="1"/>
          </p:cNvSpPr>
          <p:nvPr>
            <p:ph type="sldNum" sz="quarter" idx="10"/>
          </p:nvPr>
        </p:nvSpPr>
        <p:spPr/>
        <p:txBody>
          <a:bodyPr/>
          <a:lstStyle/>
          <a:p>
            <a:fld id="{3770BC07-7954-4AA5-97C9-6852639E67A9}" type="slidenum">
              <a:rPr lang="tr-TR" smtClean="0"/>
              <a:t>5</a:t>
            </a:fld>
            <a:endParaRPr lang="tr-TR"/>
          </a:p>
        </p:txBody>
      </p:sp>
    </p:spTree>
    <p:extLst>
      <p:ext uri="{BB962C8B-B14F-4D97-AF65-F5344CB8AC3E}">
        <p14:creationId xmlns:p14="http://schemas.microsoft.com/office/powerpoint/2010/main" val="3997989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770BC07-7954-4AA5-97C9-6852639E67A9}" type="slidenum">
              <a:rPr lang="tr-TR" smtClean="0"/>
              <a:t>13</a:t>
            </a:fld>
            <a:endParaRPr lang="tr-TR"/>
          </a:p>
        </p:txBody>
      </p:sp>
    </p:spTree>
    <p:extLst>
      <p:ext uri="{BB962C8B-B14F-4D97-AF65-F5344CB8AC3E}">
        <p14:creationId xmlns:p14="http://schemas.microsoft.com/office/powerpoint/2010/main" val="1481636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770BC07-7954-4AA5-97C9-6852639E67A9}" type="slidenum">
              <a:rPr lang="tr-TR" smtClean="0"/>
              <a:t>18</a:t>
            </a:fld>
            <a:endParaRPr lang="tr-TR"/>
          </a:p>
        </p:txBody>
      </p:sp>
    </p:spTree>
    <p:extLst>
      <p:ext uri="{BB962C8B-B14F-4D97-AF65-F5344CB8AC3E}">
        <p14:creationId xmlns:p14="http://schemas.microsoft.com/office/powerpoint/2010/main" val="1988693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F8D7DE27-6580-4189-88F0-425CB8B03F47}" type="datetimeFigureOut">
              <a:rPr lang="tr-TR" smtClean="0"/>
              <a:t>2.05.2019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7E900BD-46C7-43DA-8E8A-A7A5504F0969}" type="slidenum">
              <a:rPr lang="tr-TR" smtClean="0"/>
              <a:t>‹#›</a:t>
            </a:fld>
            <a:endParaRPr lang="tr-TR"/>
          </a:p>
        </p:txBody>
      </p:sp>
    </p:spTree>
    <p:extLst>
      <p:ext uri="{BB962C8B-B14F-4D97-AF65-F5344CB8AC3E}">
        <p14:creationId xmlns:p14="http://schemas.microsoft.com/office/powerpoint/2010/main" val="3445855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8D7DE27-6580-4189-88F0-425CB8B03F47}" type="datetimeFigureOut">
              <a:rPr lang="tr-TR" smtClean="0"/>
              <a:t>2.05.2019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7E900BD-46C7-43DA-8E8A-A7A5504F0969}" type="slidenum">
              <a:rPr lang="tr-TR" smtClean="0"/>
              <a:t>‹#›</a:t>
            </a:fld>
            <a:endParaRPr lang="tr-TR"/>
          </a:p>
        </p:txBody>
      </p:sp>
    </p:spTree>
    <p:extLst>
      <p:ext uri="{BB962C8B-B14F-4D97-AF65-F5344CB8AC3E}">
        <p14:creationId xmlns:p14="http://schemas.microsoft.com/office/powerpoint/2010/main" val="727339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8D7DE27-6580-4189-88F0-425CB8B03F47}" type="datetimeFigureOut">
              <a:rPr lang="tr-TR" smtClean="0"/>
              <a:t>2.05.2019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7E900BD-46C7-43DA-8E8A-A7A5504F0969}" type="slidenum">
              <a:rPr lang="tr-TR" smtClean="0"/>
              <a:t>‹#›</a:t>
            </a:fld>
            <a:endParaRPr lang="tr-TR"/>
          </a:p>
        </p:txBody>
      </p:sp>
    </p:spTree>
    <p:extLst>
      <p:ext uri="{BB962C8B-B14F-4D97-AF65-F5344CB8AC3E}">
        <p14:creationId xmlns:p14="http://schemas.microsoft.com/office/powerpoint/2010/main" val="442657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8D7DE27-6580-4189-88F0-425CB8B03F47}" type="datetimeFigureOut">
              <a:rPr lang="tr-TR" smtClean="0"/>
              <a:t>2.05.2019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7E900BD-46C7-43DA-8E8A-A7A5504F0969}" type="slidenum">
              <a:rPr lang="tr-TR" smtClean="0"/>
              <a:t>‹#›</a:t>
            </a:fld>
            <a:endParaRPr lang="tr-TR"/>
          </a:p>
        </p:txBody>
      </p:sp>
    </p:spTree>
    <p:extLst>
      <p:ext uri="{BB962C8B-B14F-4D97-AF65-F5344CB8AC3E}">
        <p14:creationId xmlns:p14="http://schemas.microsoft.com/office/powerpoint/2010/main" val="3245431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F8D7DE27-6580-4189-88F0-425CB8B03F47}" type="datetimeFigureOut">
              <a:rPr lang="tr-TR" smtClean="0"/>
              <a:t>2.05.2019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7E900BD-46C7-43DA-8E8A-A7A5504F0969}" type="slidenum">
              <a:rPr lang="tr-TR" smtClean="0"/>
              <a:t>‹#›</a:t>
            </a:fld>
            <a:endParaRPr lang="tr-TR"/>
          </a:p>
        </p:txBody>
      </p:sp>
    </p:spTree>
    <p:extLst>
      <p:ext uri="{BB962C8B-B14F-4D97-AF65-F5344CB8AC3E}">
        <p14:creationId xmlns:p14="http://schemas.microsoft.com/office/powerpoint/2010/main" val="4157169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F8D7DE27-6580-4189-88F0-425CB8B03F47}" type="datetimeFigureOut">
              <a:rPr lang="tr-TR" smtClean="0"/>
              <a:t>2.05.2019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7E900BD-46C7-43DA-8E8A-A7A5504F0969}" type="slidenum">
              <a:rPr lang="tr-TR" smtClean="0"/>
              <a:t>‹#›</a:t>
            </a:fld>
            <a:endParaRPr lang="tr-TR"/>
          </a:p>
        </p:txBody>
      </p:sp>
    </p:spTree>
    <p:extLst>
      <p:ext uri="{BB962C8B-B14F-4D97-AF65-F5344CB8AC3E}">
        <p14:creationId xmlns:p14="http://schemas.microsoft.com/office/powerpoint/2010/main" val="3438726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F8D7DE27-6580-4189-88F0-425CB8B03F47}" type="datetimeFigureOut">
              <a:rPr lang="tr-TR" smtClean="0"/>
              <a:t>2.05.2019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7E900BD-46C7-43DA-8E8A-A7A5504F0969}" type="slidenum">
              <a:rPr lang="tr-TR" smtClean="0"/>
              <a:t>‹#›</a:t>
            </a:fld>
            <a:endParaRPr lang="tr-TR"/>
          </a:p>
        </p:txBody>
      </p:sp>
    </p:spTree>
    <p:extLst>
      <p:ext uri="{BB962C8B-B14F-4D97-AF65-F5344CB8AC3E}">
        <p14:creationId xmlns:p14="http://schemas.microsoft.com/office/powerpoint/2010/main" val="1446492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F8D7DE27-6580-4189-88F0-425CB8B03F47}" type="datetimeFigureOut">
              <a:rPr lang="tr-TR" smtClean="0"/>
              <a:t>2.05.2019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7E900BD-46C7-43DA-8E8A-A7A5504F0969}" type="slidenum">
              <a:rPr lang="tr-TR" smtClean="0"/>
              <a:t>‹#›</a:t>
            </a:fld>
            <a:endParaRPr lang="tr-TR"/>
          </a:p>
        </p:txBody>
      </p:sp>
    </p:spTree>
    <p:extLst>
      <p:ext uri="{BB962C8B-B14F-4D97-AF65-F5344CB8AC3E}">
        <p14:creationId xmlns:p14="http://schemas.microsoft.com/office/powerpoint/2010/main" val="2182762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8D7DE27-6580-4189-88F0-425CB8B03F47}" type="datetimeFigureOut">
              <a:rPr lang="tr-TR" smtClean="0"/>
              <a:t>2.05.2019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7E900BD-46C7-43DA-8E8A-A7A5504F0969}" type="slidenum">
              <a:rPr lang="tr-TR" smtClean="0"/>
              <a:t>‹#›</a:t>
            </a:fld>
            <a:endParaRPr lang="tr-TR"/>
          </a:p>
        </p:txBody>
      </p:sp>
    </p:spTree>
    <p:extLst>
      <p:ext uri="{BB962C8B-B14F-4D97-AF65-F5344CB8AC3E}">
        <p14:creationId xmlns:p14="http://schemas.microsoft.com/office/powerpoint/2010/main" val="633957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F8D7DE27-6580-4189-88F0-425CB8B03F47}" type="datetimeFigureOut">
              <a:rPr lang="tr-TR" smtClean="0"/>
              <a:t>2.05.2019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7E900BD-46C7-43DA-8E8A-A7A5504F0969}" type="slidenum">
              <a:rPr lang="tr-TR" smtClean="0"/>
              <a:t>‹#›</a:t>
            </a:fld>
            <a:endParaRPr lang="tr-TR"/>
          </a:p>
        </p:txBody>
      </p:sp>
    </p:spTree>
    <p:extLst>
      <p:ext uri="{BB962C8B-B14F-4D97-AF65-F5344CB8AC3E}">
        <p14:creationId xmlns:p14="http://schemas.microsoft.com/office/powerpoint/2010/main" val="223374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F8D7DE27-6580-4189-88F0-425CB8B03F47}" type="datetimeFigureOut">
              <a:rPr lang="tr-TR" smtClean="0"/>
              <a:t>2.05.2019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7E900BD-46C7-43DA-8E8A-A7A5504F0969}" type="slidenum">
              <a:rPr lang="tr-TR" smtClean="0"/>
              <a:t>‹#›</a:t>
            </a:fld>
            <a:endParaRPr lang="tr-TR"/>
          </a:p>
        </p:txBody>
      </p:sp>
    </p:spTree>
    <p:extLst>
      <p:ext uri="{BB962C8B-B14F-4D97-AF65-F5344CB8AC3E}">
        <p14:creationId xmlns:p14="http://schemas.microsoft.com/office/powerpoint/2010/main" val="1477081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D7DE27-6580-4189-88F0-425CB8B03F47}" type="datetimeFigureOut">
              <a:rPr lang="tr-TR" smtClean="0"/>
              <a:t>2.05.2019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E900BD-46C7-43DA-8E8A-A7A5504F0969}" type="slidenum">
              <a:rPr lang="tr-TR" smtClean="0"/>
              <a:t>‹#›</a:t>
            </a:fld>
            <a:endParaRPr lang="tr-TR"/>
          </a:p>
        </p:txBody>
      </p:sp>
    </p:spTree>
    <p:extLst>
      <p:ext uri="{BB962C8B-B14F-4D97-AF65-F5344CB8AC3E}">
        <p14:creationId xmlns:p14="http://schemas.microsoft.com/office/powerpoint/2010/main" val="4123808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POST-MORTEM INSPECTION</a:t>
            </a:r>
            <a:endParaRPr lang="tr-TR" dirty="0"/>
          </a:p>
        </p:txBody>
      </p:sp>
      <p:sp>
        <p:nvSpPr>
          <p:cNvPr id="3" name="Alt Başlık 2"/>
          <p:cNvSpPr>
            <a:spLocks noGrp="1"/>
          </p:cNvSpPr>
          <p:nvPr>
            <p:ph type="subTitle" idx="1"/>
          </p:nvPr>
        </p:nvSpPr>
        <p:spPr/>
        <p:txBody>
          <a:bodyPr/>
          <a:lstStyle/>
          <a:p>
            <a:endParaRPr lang="tr-TR" dirty="0"/>
          </a:p>
        </p:txBody>
      </p:sp>
    </p:spTree>
    <p:extLst>
      <p:ext uri="{BB962C8B-B14F-4D97-AF65-F5344CB8AC3E}">
        <p14:creationId xmlns:p14="http://schemas.microsoft.com/office/powerpoint/2010/main" val="1522344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52650" y="422032"/>
            <a:ext cx="7886700" cy="5763245"/>
          </a:xfrm>
        </p:spPr>
        <p:txBody>
          <a:bodyPr>
            <a:normAutofit/>
          </a:bodyPr>
          <a:lstStyle/>
          <a:p>
            <a:pPr marL="0" indent="0">
              <a:buNone/>
            </a:pPr>
            <a:r>
              <a:rPr lang="tr-TR" dirty="0" smtClean="0"/>
              <a:t>3. </a:t>
            </a:r>
            <a:r>
              <a:rPr lang="tr-TR" dirty="0" err="1" smtClean="0"/>
              <a:t>Inspection</a:t>
            </a:r>
            <a:r>
              <a:rPr lang="tr-TR" dirty="0" smtClean="0"/>
              <a:t> </a:t>
            </a:r>
            <a:r>
              <a:rPr lang="tr-TR" dirty="0"/>
              <a:t>of </a:t>
            </a:r>
            <a:r>
              <a:rPr lang="tr-TR" dirty="0" err="1"/>
              <a:t>the</a:t>
            </a:r>
            <a:r>
              <a:rPr lang="tr-TR" dirty="0"/>
              <a:t> </a:t>
            </a:r>
            <a:r>
              <a:rPr lang="tr-TR" dirty="0" err="1" smtClean="0"/>
              <a:t>Liver</a:t>
            </a:r>
            <a:endParaRPr lang="tr-TR" dirty="0" smtClean="0"/>
          </a:p>
          <a:p>
            <a:pPr marL="0" indent="0">
              <a:buNone/>
            </a:pPr>
            <a:endParaRPr lang="tr-TR" dirty="0"/>
          </a:p>
          <a:p>
            <a:pPr marL="0" indent="0">
              <a:buNone/>
            </a:pPr>
            <a:r>
              <a:rPr lang="en-US" dirty="0" smtClean="0"/>
              <a:t>In </a:t>
            </a:r>
            <a:r>
              <a:rPr lang="en-US" dirty="0"/>
              <a:t>all cases, a liver containing an abscess is condemned as not fit for human </a:t>
            </a:r>
            <a:r>
              <a:rPr lang="en-US" dirty="0" smtClean="0"/>
              <a:t>consumption</a:t>
            </a:r>
            <a:endParaRPr lang="tr-TR" dirty="0" smtClean="0"/>
          </a:p>
          <a:p>
            <a:pPr algn="just"/>
            <a:r>
              <a:rPr lang="en-US" dirty="0"/>
              <a:t>A slight infestation will probably not affect the liver tissue as such. A heavy infestation may cause a cirrhotic effect on the organ, with the surface becoming scarred.</a:t>
            </a:r>
            <a:endParaRPr lang="tr-TR" dirty="0"/>
          </a:p>
        </p:txBody>
      </p:sp>
      <p:pic>
        <p:nvPicPr>
          <p:cNvPr id="4" name="Resim 3"/>
          <p:cNvPicPr>
            <a:picLocks noChangeAspect="1"/>
          </p:cNvPicPr>
          <p:nvPr/>
        </p:nvPicPr>
        <p:blipFill>
          <a:blip r:embed="rId2"/>
          <a:stretch>
            <a:fillRect/>
          </a:stretch>
        </p:blipFill>
        <p:spPr>
          <a:xfrm>
            <a:off x="5758961" y="3692038"/>
            <a:ext cx="4147039" cy="2833810"/>
          </a:xfrm>
          <a:prstGeom prst="rect">
            <a:avLst/>
          </a:prstGeom>
        </p:spPr>
      </p:pic>
      <p:pic>
        <p:nvPicPr>
          <p:cNvPr id="5" name="Resim 4"/>
          <p:cNvPicPr>
            <a:picLocks noChangeAspect="1"/>
          </p:cNvPicPr>
          <p:nvPr/>
        </p:nvPicPr>
        <p:blipFill>
          <a:blip r:embed="rId3"/>
          <a:stretch>
            <a:fillRect/>
          </a:stretch>
        </p:blipFill>
        <p:spPr>
          <a:xfrm>
            <a:off x="1988528" y="4058017"/>
            <a:ext cx="3502959" cy="2331060"/>
          </a:xfrm>
          <a:prstGeom prst="rect">
            <a:avLst/>
          </a:prstGeom>
        </p:spPr>
      </p:pic>
    </p:spTree>
    <p:extLst>
      <p:ext uri="{BB962C8B-B14F-4D97-AF65-F5344CB8AC3E}">
        <p14:creationId xmlns:p14="http://schemas.microsoft.com/office/powerpoint/2010/main" val="16821172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52650" y="304801"/>
            <a:ext cx="7886700" cy="5872163"/>
          </a:xfrm>
        </p:spPr>
        <p:txBody>
          <a:bodyPr>
            <a:normAutofit/>
          </a:bodyPr>
          <a:lstStyle/>
          <a:p>
            <a:pPr algn="just"/>
            <a:r>
              <a:rPr lang="en-US" dirty="0"/>
              <a:t>The primary purpose in opening the bile duct during liver inspection is to detect </a:t>
            </a:r>
            <a:r>
              <a:rPr lang="en-US" dirty="0" smtClean="0"/>
              <a:t>flukes.</a:t>
            </a:r>
            <a:endParaRPr lang="tr-TR" dirty="0" smtClean="0"/>
          </a:p>
          <a:p>
            <a:pPr algn="just"/>
            <a:r>
              <a:rPr lang="en-US" dirty="0" smtClean="0"/>
              <a:t>When </a:t>
            </a:r>
            <a:r>
              <a:rPr lang="en-US" dirty="0"/>
              <a:t>there is a fluke infestation the bile duct may be thickened and sometimes swollen; frequently you will observe live </a:t>
            </a:r>
            <a:r>
              <a:rPr lang="en-US" dirty="0" smtClean="0"/>
              <a:t>flukes.</a:t>
            </a:r>
            <a:endParaRPr lang="tr-TR" dirty="0" smtClean="0"/>
          </a:p>
          <a:p>
            <a:pPr algn="just"/>
            <a:r>
              <a:rPr lang="en-US" dirty="0" smtClean="0"/>
              <a:t>The </a:t>
            </a:r>
            <a:r>
              <a:rPr lang="en-US" dirty="0"/>
              <a:t>three liver flukes most often seen in domestic cattle today are: </a:t>
            </a:r>
            <a:r>
              <a:rPr lang="en-US" dirty="0" err="1"/>
              <a:t>Fascioloides</a:t>
            </a:r>
            <a:r>
              <a:rPr lang="en-US" dirty="0"/>
              <a:t> magna; </a:t>
            </a:r>
            <a:r>
              <a:rPr lang="en-US" dirty="0" err="1"/>
              <a:t>Fasciola</a:t>
            </a:r>
            <a:r>
              <a:rPr lang="en-US" dirty="0"/>
              <a:t> hepatica; </a:t>
            </a:r>
            <a:r>
              <a:rPr lang="en-US" dirty="0" err="1" smtClean="0"/>
              <a:t>Dicrocoelium</a:t>
            </a:r>
            <a:r>
              <a:rPr lang="en-US" dirty="0" smtClean="0"/>
              <a:t> </a:t>
            </a:r>
            <a:r>
              <a:rPr lang="en-US" dirty="0" err="1" smtClean="0"/>
              <a:t>dentricum</a:t>
            </a:r>
            <a:r>
              <a:rPr lang="en-US" dirty="0" smtClean="0"/>
              <a:t>.</a:t>
            </a:r>
            <a:endParaRPr lang="tr-TR" dirty="0" smtClean="0"/>
          </a:p>
          <a:p>
            <a:pPr algn="just"/>
            <a:r>
              <a:rPr lang="en-US" dirty="0"/>
              <a:t>In all cases of liver fluke infestation the liver is condemned and not eligible for human consumption</a:t>
            </a:r>
            <a:endParaRPr lang="tr-TR" dirty="0"/>
          </a:p>
        </p:txBody>
      </p:sp>
      <p:pic>
        <p:nvPicPr>
          <p:cNvPr id="4" name="Resim 3"/>
          <p:cNvPicPr>
            <a:picLocks noChangeAspect="1"/>
          </p:cNvPicPr>
          <p:nvPr/>
        </p:nvPicPr>
        <p:blipFill>
          <a:blip r:embed="rId2"/>
          <a:stretch>
            <a:fillRect/>
          </a:stretch>
        </p:blipFill>
        <p:spPr>
          <a:xfrm>
            <a:off x="6792058" y="4581160"/>
            <a:ext cx="3247293" cy="2155391"/>
          </a:xfrm>
          <a:prstGeom prst="rect">
            <a:avLst/>
          </a:prstGeom>
        </p:spPr>
      </p:pic>
      <p:pic>
        <p:nvPicPr>
          <p:cNvPr id="5" name="Resim 4"/>
          <p:cNvPicPr>
            <a:picLocks noChangeAspect="1"/>
          </p:cNvPicPr>
          <p:nvPr/>
        </p:nvPicPr>
        <p:blipFill>
          <a:blip r:embed="rId3"/>
          <a:stretch>
            <a:fillRect/>
          </a:stretch>
        </p:blipFill>
        <p:spPr>
          <a:xfrm>
            <a:off x="3868617" y="4972051"/>
            <a:ext cx="2121877" cy="1681588"/>
          </a:xfrm>
          <a:prstGeom prst="rect">
            <a:avLst/>
          </a:prstGeom>
        </p:spPr>
      </p:pic>
    </p:spTree>
    <p:extLst>
      <p:ext uri="{BB962C8B-B14F-4D97-AF65-F5344CB8AC3E}">
        <p14:creationId xmlns:p14="http://schemas.microsoft.com/office/powerpoint/2010/main" val="27595754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63970" y="199292"/>
            <a:ext cx="7999535" cy="5684594"/>
          </a:xfrm>
        </p:spPr>
        <p:txBody>
          <a:bodyPr>
            <a:normAutofit/>
          </a:bodyPr>
          <a:lstStyle/>
          <a:p>
            <a:r>
              <a:rPr lang="en-US" dirty="0"/>
              <a:t>The cyst will vary in size but may be as large as two to four inches in diameter. The fluid inside the cyst is usually clear and colorless. You must be careful not to confuse the hydatid cyst with an accessory gall bladder</a:t>
            </a:r>
            <a:r>
              <a:rPr lang="en-US" dirty="0" smtClean="0"/>
              <a:t>.</a:t>
            </a:r>
            <a:endParaRPr lang="tr-TR" dirty="0" smtClean="0"/>
          </a:p>
          <a:p>
            <a:r>
              <a:rPr lang="en-US" dirty="0"/>
              <a:t>Hydatid cysts may occasionally affect livestock. Most domestic food animals are the intermediate host for this tapeworm cyst, which usually is a result of the tapeworm (</a:t>
            </a:r>
            <a:r>
              <a:rPr lang="en-US" dirty="0" err="1"/>
              <a:t>Enchinococcus</a:t>
            </a:r>
            <a:r>
              <a:rPr lang="en-US" dirty="0"/>
              <a:t> </a:t>
            </a:r>
            <a:r>
              <a:rPr lang="en-US" dirty="0" err="1"/>
              <a:t>granulosus</a:t>
            </a:r>
            <a:r>
              <a:rPr lang="en-US" dirty="0"/>
              <a:t>) of dogs</a:t>
            </a:r>
            <a:r>
              <a:rPr lang="en-US" dirty="0" smtClean="0"/>
              <a:t>.</a:t>
            </a:r>
            <a:endParaRPr lang="tr-TR" dirty="0" smtClean="0"/>
          </a:p>
          <a:p>
            <a:r>
              <a:rPr lang="en-US" dirty="0"/>
              <a:t>The organ or part affected with a hydatid cyst is condemned and is not suitable for use in animal food.</a:t>
            </a:r>
            <a:endParaRPr lang="tr-TR" dirty="0"/>
          </a:p>
        </p:txBody>
      </p:sp>
      <p:pic>
        <p:nvPicPr>
          <p:cNvPr id="4" name="Resim 3"/>
          <p:cNvPicPr>
            <a:picLocks noChangeAspect="1"/>
          </p:cNvPicPr>
          <p:nvPr/>
        </p:nvPicPr>
        <p:blipFill>
          <a:blip r:embed="rId2"/>
          <a:stretch>
            <a:fillRect/>
          </a:stretch>
        </p:blipFill>
        <p:spPr>
          <a:xfrm>
            <a:off x="7387738" y="4879701"/>
            <a:ext cx="2702387" cy="1837623"/>
          </a:xfrm>
          <a:prstGeom prst="rect">
            <a:avLst/>
          </a:prstGeom>
        </p:spPr>
      </p:pic>
    </p:spTree>
    <p:extLst>
      <p:ext uri="{BB962C8B-B14F-4D97-AF65-F5344CB8AC3E}">
        <p14:creationId xmlns:p14="http://schemas.microsoft.com/office/powerpoint/2010/main" val="6158388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52650" y="457200"/>
            <a:ext cx="7886700" cy="6400800"/>
          </a:xfrm>
        </p:spPr>
        <p:txBody>
          <a:bodyPr>
            <a:normAutofit lnSpcReduction="10000"/>
          </a:bodyPr>
          <a:lstStyle/>
          <a:p>
            <a:pPr marL="0" indent="0">
              <a:buNone/>
            </a:pPr>
            <a:r>
              <a:rPr lang="tr-TR" dirty="0" smtClean="0"/>
              <a:t>4. </a:t>
            </a:r>
            <a:r>
              <a:rPr lang="en-US" dirty="0" smtClean="0"/>
              <a:t>Inspection </a:t>
            </a:r>
            <a:r>
              <a:rPr lang="en-US" dirty="0"/>
              <a:t>of the </a:t>
            </a:r>
            <a:r>
              <a:rPr lang="en-US" dirty="0" smtClean="0"/>
              <a:t>Spleen</a:t>
            </a:r>
            <a:endParaRPr lang="tr-TR" dirty="0" smtClean="0"/>
          </a:p>
          <a:p>
            <a:r>
              <a:rPr lang="en-US" dirty="0" smtClean="0"/>
              <a:t>The </a:t>
            </a:r>
            <a:r>
              <a:rPr lang="en-US" dirty="0"/>
              <a:t>inspection of the spleen is done by observation. </a:t>
            </a:r>
            <a:endParaRPr lang="tr-TR" dirty="0" smtClean="0"/>
          </a:p>
          <a:p>
            <a:r>
              <a:rPr lang="en-US" dirty="0" smtClean="0"/>
              <a:t>If </a:t>
            </a:r>
            <a:r>
              <a:rPr lang="en-US" dirty="0"/>
              <a:t>tuberculosis is suspected, the carcass and all parts will be retained for veterinary disposition. </a:t>
            </a:r>
            <a:endParaRPr lang="tr-TR" dirty="0" smtClean="0"/>
          </a:p>
          <a:p>
            <a:r>
              <a:rPr lang="en-US" dirty="0" smtClean="0"/>
              <a:t>You </a:t>
            </a:r>
            <a:r>
              <a:rPr lang="en-US" dirty="0"/>
              <a:t>will see physical differences between normal and abnormal. </a:t>
            </a:r>
            <a:endParaRPr lang="tr-TR" dirty="0" smtClean="0"/>
          </a:p>
          <a:p>
            <a:r>
              <a:rPr lang="en-US" dirty="0" smtClean="0"/>
              <a:t>There </a:t>
            </a:r>
            <a:r>
              <a:rPr lang="en-US" dirty="0"/>
              <a:t>may be a definite swelling or size difference, or a color difference. </a:t>
            </a:r>
            <a:endParaRPr lang="tr-TR" dirty="0" smtClean="0"/>
          </a:p>
          <a:p>
            <a:r>
              <a:rPr lang="en-US" dirty="0" smtClean="0"/>
              <a:t>When </a:t>
            </a:r>
            <a:r>
              <a:rPr lang="en-US" dirty="0"/>
              <a:t>an abnormal spleen is detected, retain it as well as the carcass and all </a:t>
            </a:r>
            <a:r>
              <a:rPr lang="en-US" dirty="0" smtClean="0"/>
              <a:t>parts.</a:t>
            </a:r>
            <a:endParaRPr lang="tr-TR" dirty="0" smtClean="0"/>
          </a:p>
          <a:p>
            <a:r>
              <a:rPr lang="en-US" dirty="0" smtClean="0"/>
              <a:t>The </a:t>
            </a:r>
            <a:r>
              <a:rPr lang="en-US" dirty="0"/>
              <a:t>spleen may be helpful in making a final disposition on any carcass. Ensure that the spleen is included with the viscera whenever a carcass is retained for a disease condition.</a:t>
            </a:r>
            <a:endParaRPr lang="tr-TR" dirty="0"/>
          </a:p>
        </p:txBody>
      </p:sp>
    </p:spTree>
    <p:extLst>
      <p:ext uri="{BB962C8B-B14F-4D97-AF65-F5344CB8AC3E}">
        <p14:creationId xmlns:p14="http://schemas.microsoft.com/office/powerpoint/2010/main" val="20009868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5. </a:t>
            </a:r>
            <a:r>
              <a:rPr lang="en-US" dirty="0" smtClean="0"/>
              <a:t>Inspection </a:t>
            </a:r>
            <a:r>
              <a:rPr lang="en-US" dirty="0"/>
              <a:t>of the Abdominal Viscera</a:t>
            </a:r>
            <a:endParaRPr lang="tr-TR" dirty="0"/>
          </a:p>
        </p:txBody>
      </p:sp>
      <p:sp>
        <p:nvSpPr>
          <p:cNvPr id="3" name="İçerik Yer Tutucusu 2"/>
          <p:cNvSpPr>
            <a:spLocks noGrp="1"/>
          </p:cNvSpPr>
          <p:nvPr>
            <p:ph idx="1"/>
          </p:nvPr>
        </p:nvSpPr>
        <p:spPr/>
        <p:txBody>
          <a:bodyPr/>
          <a:lstStyle/>
          <a:p>
            <a:r>
              <a:rPr lang="en-US" dirty="0"/>
              <a:t>Observe cranial and caudal mesenteric (mesenteric) lymph </a:t>
            </a:r>
            <a:r>
              <a:rPr lang="en-US" dirty="0" smtClean="0"/>
              <a:t>nod</a:t>
            </a:r>
            <a:r>
              <a:rPr lang="tr-TR" dirty="0" smtClean="0"/>
              <a:t>es</a:t>
            </a:r>
          </a:p>
          <a:p>
            <a:r>
              <a:rPr lang="en-US" dirty="0"/>
              <a:t>Observe and palpate </a:t>
            </a:r>
            <a:r>
              <a:rPr lang="en-US" dirty="0" err="1"/>
              <a:t>rumino</a:t>
            </a:r>
            <a:r>
              <a:rPr lang="en-US" dirty="0"/>
              <a:t>-reticular junction</a:t>
            </a:r>
            <a:r>
              <a:rPr lang="en-US" dirty="0" smtClean="0"/>
              <a:t>.</a:t>
            </a:r>
            <a:endParaRPr lang="tr-TR" dirty="0" smtClean="0"/>
          </a:p>
          <a:p>
            <a:r>
              <a:rPr lang="en-US" dirty="0"/>
              <a:t>Abscesses are frequently detected during the palpation and observation of the </a:t>
            </a:r>
            <a:r>
              <a:rPr lang="en-US" dirty="0" err="1"/>
              <a:t>rumino</a:t>
            </a:r>
            <a:r>
              <a:rPr lang="en-US" dirty="0"/>
              <a:t>-reticular junction. These abscesses are usually localized and required only that the viscera be condemned. You should be alert though, to the overall condition of the carcass, and thoracic viscera.</a:t>
            </a:r>
            <a:endParaRPr lang="tr-TR" dirty="0"/>
          </a:p>
        </p:txBody>
      </p:sp>
    </p:spTree>
    <p:extLst>
      <p:ext uri="{BB962C8B-B14F-4D97-AF65-F5344CB8AC3E}">
        <p14:creationId xmlns:p14="http://schemas.microsoft.com/office/powerpoint/2010/main" val="5588865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11108" y="582979"/>
            <a:ext cx="7886700" cy="4351338"/>
          </a:xfrm>
        </p:spPr>
        <p:txBody>
          <a:bodyPr/>
          <a:lstStyle/>
          <a:p>
            <a:r>
              <a:rPr lang="en-US" dirty="0"/>
              <a:t>The mesenteric lymph nodes may show evidence of tuberculosis, neoplasms, and in some cases </a:t>
            </a:r>
            <a:r>
              <a:rPr lang="en-US" dirty="0" err="1"/>
              <a:t>pigmentary</a:t>
            </a:r>
            <a:r>
              <a:rPr lang="en-US" dirty="0"/>
              <a:t> color </a:t>
            </a:r>
            <a:r>
              <a:rPr lang="en-US" dirty="0" smtClean="0"/>
              <a:t>changes</a:t>
            </a:r>
            <a:endParaRPr lang="tr-TR" dirty="0" smtClean="0"/>
          </a:p>
          <a:p>
            <a:r>
              <a:rPr lang="en-US" dirty="0"/>
              <a:t>You must retain the carcass and all parts when you detect tuberculosis and tumors.</a:t>
            </a:r>
            <a:endParaRPr lang="tr-TR" dirty="0"/>
          </a:p>
        </p:txBody>
      </p:sp>
      <p:pic>
        <p:nvPicPr>
          <p:cNvPr id="4" name="Resim 3"/>
          <p:cNvPicPr>
            <a:picLocks noChangeAspect="1"/>
          </p:cNvPicPr>
          <p:nvPr/>
        </p:nvPicPr>
        <p:blipFill>
          <a:blip r:embed="rId2"/>
          <a:stretch>
            <a:fillRect/>
          </a:stretch>
        </p:blipFill>
        <p:spPr>
          <a:xfrm>
            <a:off x="4885226" y="2929303"/>
            <a:ext cx="4431936" cy="3377712"/>
          </a:xfrm>
          <a:prstGeom prst="rect">
            <a:avLst/>
          </a:prstGeom>
        </p:spPr>
      </p:pic>
    </p:spTree>
    <p:extLst>
      <p:ext uri="{BB962C8B-B14F-4D97-AF65-F5344CB8AC3E}">
        <p14:creationId xmlns:p14="http://schemas.microsoft.com/office/powerpoint/2010/main" val="36863861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52650" y="547809"/>
            <a:ext cx="7886700" cy="3227022"/>
          </a:xfrm>
        </p:spPr>
        <p:txBody>
          <a:bodyPr/>
          <a:lstStyle/>
          <a:p>
            <a:r>
              <a:rPr lang="en-US" dirty="0"/>
              <a:t>The small intestines may appear dark red to purple; this would indicate a condition called enteritis. The determination whether the condition is acute or chronic must be made</a:t>
            </a:r>
            <a:r>
              <a:rPr lang="en-US" dirty="0" smtClean="0"/>
              <a:t>.</a:t>
            </a:r>
            <a:endParaRPr lang="tr-TR" dirty="0" smtClean="0"/>
          </a:p>
          <a:p>
            <a:r>
              <a:rPr lang="en-US" dirty="0"/>
              <a:t>Evidence of adhesions may be seen. </a:t>
            </a:r>
            <a:r>
              <a:rPr lang="tr-TR" dirty="0" smtClean="0"/>
              <a:t>I</a:t>
            </a:r>
            <a:r>
              <a:rPr lang="en-US" dirty="0" smtClean="0"/>
              <a:t>f </a:t>
            </a:r>
            <a:r>
              <a:rPr lang="en-US" dirty="0"/>
              <a:t>the condition appears localized, or chronic, and no further carcass or viscera involvement is observed,</a:t>
            </a:r>
            <a:endParaRPr lang="tr-TR" dirty="0"/>
          </a:p>
        </p:txBody>
      </p:sp>
    </p:spTree>
    <p:extLst>
      <p:ext uri="{BB962C8B-B14F-4D97-AF65-F5344CB8AC3E}">
        <p14:creationId xmlns:p14="http://schemas.microsoft.com/office/powerpoint/2010/main" val="16317853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Carcass</a:t>
            </a:r>
            <a:r>
              <a:rPr lang="tr-TR" dirty="0"/>
              <a:t> </a:t>
            </a:r>
            <a:r>
              <a:rPr lang="tr-TR" dirty="0" err="1"/>
              <a:t>Inspection</a:t>
            </a:r>
            <a:endParaRPr lang="tr-TR" dirty="0"/>
          </a:p>
        </p:txBody>
      </p:sp>
      <p:sp>
        <p:nvSpPr>
          <p:cNvPr id="3" name="İçerik Yer Tutucusu 2"/>
          <p:cNvSpPr>
            <a:spLocks noGrp="1"/>
          </p:cNvSpPr>
          <p:nvPr>
            <p:ph idx="1"/>
          </p:nvPr>
        </p:nvSpPr>
        <p:spPr>
          <a:xfrm>
            <a:off x="2152650" y="1825625"/>
            <a:ext cx="7886700" cy="4657237"/>
          </a:xfrm>
        </p:spPr>
        <p:txBody>
          <a:bodyPr/>
          <a:lstStyle/>
          <a:p>
            <a:r>
              <a:rPr lang="en-US" dirty="0"/>
              <a:t>Observe back of skinned carcass while </a:t>
            </a:r>
            <a:r>
              <a:rPr lang="en-US" dirty="0" smtClean="0"/>
              <a:t>eviscerated</a:t>
            </a:r>
            <a:endParaRPr lang="tr-TR" dirty="0" smtClean="0"/>
          </a:p>
          <a:p>
            <a:r>
              <a:rPr lang="en-US" dirty="0"/>
              <a:t>Palpate superficial inguinal, or </a:t>
            </a:r>
            <a:r>
              <a:rPr lang="en-US" dirty="0" err="1"/>
              <a:t>supramammary</a:t>
            </a:r>
            <a:r>
              <a:rPr lang="en-US" dirty="0"/>
              <a:t>, and internal iliac lymph </a:t>
            </a:r>
            <a:r>
              <a:rPr lang="en-US" dirty="0" smtClean="0"/>
              <a:t>nodes</a:t>
            </a:r>
            <a:endParaRPr lang="tr-TR" dirty="0" smtClean="0"/>
          </a:p>
          <a:p>
            <a:r>
              <a:rPr lang="tr-TR" dirty="0" err="1"/>
              <a:t>Observe</a:t>
            </a:r>
            <a:r>
              <a:rPr lang="tr-TR" dirty="0"/>
              <a:t> body </a:t>
            </a:r>
            <a:r>
              <a:rPr lang="tr-TR" dirty="0" err="1"/>
              <a:t>cavities</a:t>
            </a:r>
            <a:r>
              <a:rPr lang="tr-TR" dirty="0"/>
              <a:t>.</a:t>
            </a:r>
            <a:endParaRPr lang="tr-TR" dirty="0" smtClean="0"/>
          </a:p>
          <a:p>
            <a:r>
              <a:rPr lang="tr-TR" dirty="0" err="1"/>
              <a:t>Observe</a:t>
            </a:r>
            <a:r>
              <a:rPr lang="tr-TR" dirty="0"/>
              <a:t> </a:t>
            </a:r>
            <a:r>
              <a:rPr lang="tr-TR" dirty="0" err="1"/>
              <a:t>and</a:t>
            </a:r>
            <a:r>
              <a:rPr lang="tr-TR" dirty="0"/>
              <a:t> </a:t>
            </a:r>
            <a:r>
              <a:rPr lang="tr-TR" dirty="0" err="1"/>
              <a:t>palpate</a:t>
            </a:r>
            <a:r>
              <a:rPr lang="tr-TR" dirty="0"/>
              <a:t> </a:t>
            </a:r>
            <a:r>
              <a:rPr lang="tr-TR" dirty="0" err="1" smtClean="0"/>
              <a:t>kidneys</a:t>
            </a:r>
            <a:endParaRPr lang="tr-TR" dirty="0" smtClean="0"/>
          </a:p>
          <a:p>
            <a:r>
              <a:rPr lang="en-US" dirty="0" smtClean="0"/>
              <a:t> </a:t>
            </a:r>
            <a:r>
              <a:rPr lang="en-US" dirty="0"/>
              <a:t>Observe diaphragm's pillars and </a:t>
            </a:r>
            <a:r>
              <a:rPr lang="en-US" dirty="0" smtClean="0"/>
              <a:t>peritoneum</a:t>
            </a:r>
            <a:endParaRPr lang="tr-TR" dirty="0" smtClean="0"/>
          </a:p>
          <a:p>
            <a:r>
              <a:rPr lang="en-US" dirty="0" smtClean="0"/>
              <a:t>Observe </a:t>
            </a:r>
            <a:r>
              <a:rPr lang="en-US" dirty="0"/>
              <a:t>and palpate </a:t>
            </a:r>
            <a:r>
              <a:rPr lang="en-US" dirty="0" smtClean="0"/>
              <a:t>diaphragm.</a:t>
            </a:r>
            <a:endParaRPr lang="tr-TR" dirty="0" smtClean="0"/>
          </a:p>
          <a:p>
            <a:r>
              <a:rPr lang="en-US" dirty="0" smtClean="0"/>
              <a:t>Observe </a:t>
            </a:r>
            <a:r>
              <a:rPr lang="en-US" dirty="0"/>
              <a:t>pleura, cut surfaces of muscles and bones, neck, and carcass exterior</a:t>
            </a:r>
            <a:endParaRPr lang="tr-TR" dirty="0" smtClean="0"/>
          </a:p>
          <a:p>
            <a:endParaRPr lang="tr-TR" dirty="0"/>
          </a:p>
        </p:txBody>
      </p:sp>
    </p:spTree>
    <p:extLst>
      <p:ext uri="{BB962C8B-B14F-4D97-AF65-F5344CB8AC3E}">
        <p14:creationId xmlns:p14="http://schemas.microsoft.com/office/powerpoint/2010/main" val="12083748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idx="1"/>
          </p:nvPr>
        </p:nvPicPr>
        <p:blipFill>
          <a:blip r:embed="rId3"/>
          <a:stretch>
            <a:fillRect/>
          </a:stretch>
        </p:blipFill>
        <p:spPr>
          <a:xfrm>
            <a:off x="6378082" y="710833"/>
            <a:ext cx="4134766" cy="5513022"/>
          </a:xfrm>
          <a:prstGeom prst="rect">
            <a:avLst/>
          </a:prstGeom>
        </p:spPr>
      </p:pic>
      <p:pic>
        <p:nvPicPr>
          <p:cNvPr id="4" name="Resim 3"/>
          <p:cNvPicPr>
            <a:picLocks noChangeAspect="1"/>
          </p:cNvPicPr>
          <p:nvPr/>
        </p:nvPicPr>
        <p:blipFill>
          <a:blip r:embed="rId4"/>
          <a:stretch>
            <a:fillRect/>
          </a:stretch>
        </p:blipFill>
        <p:spPr>
          <a:xfrm>
            <a:off x="1870568" y="437419"/>
            <a:ext cx="4225432" cy="5739545"/>
          </a:xfrm>
          <a:prstGeom prst="rect">
            <a:avLst/>
          </a:prstGeom>
        </p:spPr>
      </p:pic>
    </p:spTree>
    <p:extLst>
      <p:ext uri="{BB962C8B-B14F-4D97-AF65-F5344CB8AC3E}">
        <p14:creationId xmlns:p14="http://schemas.microsoft.com/office/powerpoint/2010/main" val="18445677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95450" y="148370"/>
            <a:ext cx="7886700" cy="1325563"/>
          </a:xfrm>
        </p:spPr>
        <p:txBody>
          <a:bodyPr/>
          <a:lstStyle/>
          <a:p>
            <a:r>
              <a:rPr lang="tr-TR" dirty="0" err="1"/>
              <a:t>Viscera</a:t>
            </a:r>
            <a:r>
              <a:rPr lang="tr-TR" dirty="0"/>
              <a:t> </a:t>
            </a:r>
            <a:r>
              <a:rPr lang="tr-TR" dirty="0" err="1"/>
              <a:t>Inspection</a:t>
            </a:r>
            <a:endParaRPr lang="tr-TR" dirty="0"/>
          </a:p>
        </p:txBody>
      </p:sp>
      <p:sp>
        <p:nvSpPr>
          <p:cNvPr id="3" name="İçerik Yer Tutucusu 2"/>
          <p:cNvSpPr>
            <a:spLocks noGrp="1"/>
          </p:cNvSpPr>
          <p:nvPr>
            <p:ph idx="1"/>
          </p:nvPr>
        </p:nvSpPr>
        <p:spPr>
          <a:xfrm>
            <a:off x="1918188" y="1473932"/>
            <a:ext cx="7886700" cy="4351338"/>
          </a:xfrm>
        </p:spPr>
        <p:txBody>
          <a:bodyPr/>
          <a:lstStyle/>
          <a:p>
            <a:pPr marL="0" indent="0">
              <a:buNone/>
            </a:pPr>
            <a:r>
              <a:rPr lang="tr-TR" dirty="0" smtClean="0"/>
              <a:t>1. </a:t>
            </a:r>
            <a:r>
              <a:rPr lang="tr-TR" dirty="0" err="1" smtClean="0"/>
              <a:t>Inspection</a:t>
            </a:r>
            <a:r>
              <a:rPr lang="tr-TR" dirty="0" smtClean="0"/>
              <a:t> </a:t>
            </a:r>
            <a:r>
              <a:rPr lang="tr-TR" dirty="0"/>
              <a:t>of </a:t>
            </a:r>
            <a:r>
              <a:rPr lang="tr-TR" dirty="0" err="1"/>
              <a:t>the</a:t>
            </a:r>
            <a:r>
              <a:rPr lang="tr-TR" dirty="0"/>
              <a:t> </a:t>
            </a:r>
            <a:r>
              <a:rPr lang="tr-TR" dirty="0" err="1" smtClean="0"/>
              <a:t>Esophagus</a:t>
            </a:r>
            <a:r>
              <a:rPr lang="tr-TR" dirty="0" smtClean="0"/>
              <a:t> </a:t>
            </a:r>
            <a:r>
              <a:rPr lang="tr-TR" dirty="0" err="1" smtClean="0"/>
              <a:t>and</a:t>
            </a:r>
            <a:r>
              <a:rPr lang="tr-TR" dirty="0" smtClean="0"/>
              <a:t> </a:t>
            </a:r>
            <a:r>
              <a:rPr lang="tr-TR" dirty="0" err="1" smtClean="0"/>
              <a:t>Trachea</a:t>
            </a:r>
            <a:endParaRPr lang="tr-TR" dirty="0" smtClean="0"/>
          </a:p>
          <a:p>
            <a:r>
              <a:rPr lang="en-US" dirty="0"/>
              <a:t>Observe the esophagus for </a:t>
            </a:r>
            <a:r>
              <a:rPr lang="en-US" dirty="0" err="1"/>
              <a:t>Cysticercus</a:t>
            </a:r>
            <a:r>
              <a:rPr lang="en-US" dirty="0"/>
              <a:t> (measles); eosinophilic myositis (EM); and evidence of grub </a:t>
            </a:r>
            <a:r>
              <a:rPr lang="en-US" dirty="0" smtClean="0"/>
              <a:t>infestation.</a:t>
            </a:r>
            <a:endParaRPr lang="tr-TR" dirty="0" smtClean="0"/>
          </a:p>
          <a:p>
            <a:r>
              <a:rPr lang="en-US" dirty="0" err="1" smtClean="0"/>
              <a:t>Cysticercus</a:t>
            </a:r>
            <a:r>
              <a:rPr lang="en-US" dirty="0" smtClean="0"/>
              <a:t> </a:t>
            </a:r>
            <a:r>
              <a:rPr lang="en-US" dirty="0"/>
              <a:t>and EM conditions require retention. Grub infestation is usually a localized condition requiring affected organs and areas be trimmed or condemned, but the carcass will usually be passed without retention</a:t>
            </a:r>
            <a:endParaRPr lang="tr-TR" dirty="0"/>
          </a:p>
        </p:txBody>
      </p:sp>
      <p:pic>
        <p:nvPicPr>
          <p:cNvPr id="4" name="Resim 3"/>
          <p:cNvPicPr>
            <a:picLocks noChangeAspect="1"/>
          </p:cNvPicPr>
          <p:nvPr/>
        </p:nvPicPr>
        <p:blipFill>
          <a:blip r:embed="rId2"/>
          <a:stretch>
            <a:fillRect/>
          </a:stretch>
        </p:blipFill>
        <p:spPr>
          <a:xfrm>
            <a:off x="7584831" y="4877349"/>
            <a:ext cx="2527790" cy="1895843"/>
          </a:xfrm>
          <a:prstGeom prst="rect">
            <a:avLst/>
          </a:prstGeom>
        </p:spPr>
      </p:pic>
    </p:spTree>
    <p:extLst>
      <p:ext uri="{BB962C8B-B14F-4D97-AF65-F5344CB8AC3E}">
        <p14:creationId xmlns:p14="http://schemas.microsoft.com/office/powerpoint/2010/main" val="42570736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047142" y="547809"/>
            <a:ext cx="7886700" cy="5665422"/>
          </a:xfrm>
        </p:spPr>
        <p:txBody>
          <a:bodyPr>
            <a:normAutofit/>
          </a:bodyPr>
          <a:lstStyle/>
          <a:p>
            <a:pPr marL="0" indent="0">
              <a:buNone/>
            </a:pPr>
            <a:r>
              <a:rPr lang="tr-TR" dirty="0" smtClean="0"/>
              <a:t>2. </a:t>
            </a:r>
            <a:r>
              <a:rPr lang="en-US" dirty="0" smtClean="0"/>
              <a:t>Inspection </a:t>
            </a:r>
            <a:r>
              <a:rPr lang="en-US" dirty="0"/>
              <a:t>of the </a:t>
            </a:r>
            <a:r>
              <a:rPr lang="en-US" dirty="0" smtClean="0"/>
              <a:t>Lungs </a:t>
            </a:r>
            <a:r>
              <a:rPr lang="en-US" dirty="0"/>
              <a:t>and </a:t>
            </a:r>
            <a:r>
              <a:rPr lang="en-US" dirty="0" smtClean="0"/>
              <a:t>Heart</a:t>
            </a:r>
            <a:endParaRPr lang="tr-TR" dirty="0" smtClean="0"/>
          </a:p>
          <a:p>
            <a:pPr marL="0" indent="0">
              <a:buNone/>
            </a:pPr>
            <a:endParaRPr lang="tr-TR" dirty="0" smtClean="0"/>
          </a:p>
          <a:p>
            <a:r>
              <a:rPr lang="en-US" dirty="0"/>
              <a:t>Incise and observe lungs lymph nodes - mediastinal [caudal (posterior), middle, cranial (anterior)], and tracheobronchial (bronchial) right and left</a:t>
            </a:r>
            <a:r>
              <a:rPr lang="en-US" dirty="0" smtClean="0"/>
              <a:t>.</a:t>
            </a:r>
            <a:endParaRPr lang="tr-TR" dirty="0" smtClean="0"/>
          </a:p>
          <a:p>
            <a:r>
              <a:rPr lang="en-US" dirty="0"/>
              <a:t>Pneumonia and </a:t>
            </a:r>
            <a:r>
              <a:rPr lang="en-US" dirty="0" err="1"/>
              <a:t>pleuritis</a:t>
            </a:r>
            <a:r>
              <a:rPr lang="en-US" dirty="0"/>
              <a:t> are the most common abnormalities observed</a:t>
            </a:r>
            <a:r>
              <a:rPr lang="en-US" dirty="0" smtClean="0"/>
              <a:t>.</a:t>
            </a:r>
            <a:endParaRPr lang="tr-TR" dirty="0" smtClean="0"/>
          </a:p>
          <a:p>
            <a:r>
              <a:rPr lang="en-US" dirty="0"/>
              <a:t>Acute pneumonia is characterized by enlarged, edematous lymph nodes and/or dark red to purple sections or spots in the lung tissue. Retain this carcass and all parts for disposition</a:t>
            </a:r>
            <a:endParaRPr lang="tr-TR" dirty="0"/>
          </a:p>
        </p:txBody>
      </p:sp>
    </p:spTree>
    <p:extLst>
      <p:ext uri="{BB962C8B-B14F-4D97-AF65-F5344CB8AC3E}">
        <p14:creationId xmlns:p14="http://schemas.microsoft.com/office/powerpoint/2010/main" val="2574348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6689382" y="3871106"/>
            <a:ext cx="3873111" cy="2904833"/>
          </a:xfrm>
          <a:prstGeom prst="rect">
            <a:avLst/>
          </a:prstGeom>
        </p:spPr>
      </p:pic>
      <p:pic>
        <p:nvPicPr>
          <p:cNvPr id="5" name="Resim 4"/>
          <p:cNvPicPr>
            <a:picLocks noChangeAspect="1"/>
          </p:cNvPicPr>
          <p:nvPr/>
        </p:nvPicPr>
        <p:blipFill>
          <a:blip r:embed="rId3"/>
          <a:stretch>
            <a:fillRect/>
          </a:stretch>
        </p:blipFill>
        <p:spPr>
          <a:xfrm>
            <a:off x="1629508" y="11267"/>
            <a:ext cx="6096000" cy="4095750"/>
          </a:xfrm>
          <a:prstGeom prst="rect">
            <a:avLst/>
          </a:prstGeom>
        </p:spPr>
      </p:pic>
    </p:spTree>
    <p:extLst>
      <p:ext uri="{BB962C8B-B14F-4D97-AF65-F5344CB8AC3E}">
        <p14:creationId xmlns:p14="http://schemas.microsoft.com/office/powerpoint/2010/main" val="728547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40524" y="547809"/>
            <a:ext cx="8546123" cy="6216406"/>
          </a:xfrm>
        </p:spPr>
        <p:txBody>
          <a:bodyPr>
            <a:normAutofit/>
          </a:bodyPr>
          <a:lstStyle/>
          <a:p>
            <a:pPr algn="just"/>
            <a:r>
              <a:rPr lang="en-US" dirty="0"/>
              <a:t>A chronic pneumonia may be characterized by a localized abscess within the lungs, or many times evidence that the lung has become adhered to the pleura (lining of the thoracic cavity), frequently called </a:t>
            </a:r>
            <a:r>
              <a:rPr lang="en-US" dirty="0" err="1"/>
              <a:t>pleuritis</a:t>
            </a:r>
            <a:r>
              <a:rPr lang="en-US" dirty="0"/>
              <a:t>. </a:t>
            </a:r>
            <a:endParaRPr lang="tr-TR" dirty="0" smtClean="0"/>
          </a:p>
          <a:p>
            <a:pPr algn="just"/>
            <a:r>
              <a:rPr lang="en-US" dirty="0" smtClean="0"/>
              <a:t>Observe </a:t>
            </a:r>
            <a:r>
              <a:rPr lang="en-US" dirty="0"/>
              <a:t>the rest of the viscera and carcass to look for evidence that the condition is generalized. </a:t>
            </a:r>
            <a:r>
              <a:rPr lang="en-US" dirty="0" smtClean="0"/>
              <a:t>The </a:t>
            </a:r>
            <a:r>
              <a:rPr lang="en-US" dirty="0"/>
              <a:t>carcass may appear </a:t>
            </a:r>
            <a:r>
              <a:rPr lang="en-US" dirty="0" smtClean="0"/>
              <a:t>degenerated</a:t>
            </a:r>
            <a:r>
              <a:rPr lang="tr-TR" dirty="0" smtClean="0"/>
              <a:t>.</a:t>
            </a:r>
          </a:p>
          <a:p>
            <a:pPr algn="just"/>
            <a:r>
              <a:rPr lang="en-US" dirty="0" smtClean="0"/>
              <a:t>You </a:t>
            </a:r>
            <a:r>
              <a:rPr lang="tr-TR" dirty="0" err="1" smtClean="0"/>
              <a:t>should</a:t>
            </a:r>
            <a:r>
              <a:rPr lang="tr-TR" dirty="0" smtClean="0"/>
              <a:t> </a:t>
            </a:r>
            <a:r>
              <a:rPr lang="en-US" dirty="0" smtClean="0"/>
              <a:t>retain </a:t>
            </a:r>
            <a:r>
              <a:rPr lang="en-US" dirty="0"/>
              <a:t>the carcass and all parts upon detecting a generalized condition. When the condition is strictly localized, the lungs would be condemned, as well as any contaminated organs, and the carcass retained for removal of the adhesions.</a:t>
            </a:r>
            <a:endParaRPr lang="tr-TR" dirty="0"/>
          </a:p>
        </p:txBody>
      </p:sp>
    </p:spTree>
    <p:extLst>
      <p:ext uri="{BB962C8B-B14F-4D97-AF65-F5344CB8AC3E}">
        <p14:creationId xmlns:p14="http://schemas.microsoft.com/office/powerpoint/2010/main" val="34488904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29204" y="594703"/>
            <a:ext cx="7886700" cy="1855421"/>
          </a:xfrm>
        </p:spPr>
        <p:txBody>
          <a:bodyPr/>
          <a:lstStyle/>
          <a:p>
            <a:r>
              <a:rPr lang="en-US" dirty="0"/>
              <a:t>Tuberculosis may also be detected during incision of the lung's lymph nodes. When TB lesions are detected, the carcass and all parts must be retained.</a:t>
            </a:r>
            <a:endParaRPr lang="tr-TR" dirty="0"/>
          </a:p>
        </p:txBody>
      </p:sp>
      <p:pic>
        <p:nvPicPr>
          <p:cNvPr id="1026" name="Picture 2" descr="tuberculosis lung cattle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9304" y="2203938"/>
            <a:ext cx="4976080" cy="4051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745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52650" y="304801"/>
            <a:ext cx="8128488" cy="5872163"/>
          </a:xfrm>
        </p:spPr>
        <p:txBody>
          <a:bodyPr>
            <a:normAutofit lnSpcReduction="10000"/>
          </a:bodyPr>
          <a:lstStyle/>
          <a:p>
            <a:pPr marL="0" indent="0">
              <a:buNone/>
            </a:pPr>
            <a:r>
              <a:rPr lang="tr-TR" dirty="0" err="1"/>
              <a:t>Inspection</a:t>
            </a:r>
            <a:r>
              <a:rPr lang="tr-TR" dirty="0"/>
              <a:t> of </a:t>
            </a:r>
            <a:r>
              <a:rPr lang="tr-TR" dirty="0" err="1"/>
              <a:t>the</a:t>
            </a:r>
            <a:r>
              <a:rPr lang="tr-TR" dirty="0"/>
              <a:t> </a:t>
            </a:r>
            <a:r>
              <a:rPr lang="tr-TR" dirty="0" err="1" smtClean="0"/>
              <a:t>Heart</a:t>
            </a:r>
            <a:endParaRPr lang="tr-TR" dirty="0" smtClean="0"/>
          </a:p>
          <a:p>
            <a:r>
              <a:rPr lang="en-US" dirty="0"/>
              <a:t>The inspection of the heart involves opening it by an incision form the base to the apex, or </a:t>
            </a:r>
            <a:r>
              <a:rPr lang="en-US" dirty="0" smtClean="0"/>
              <a:t>vice-versa.</a:t>
            </a:r>
            <a:endParaRPr lang="tr-TR" dirty="0" smtClean="0"/>
          </a:p>
          <a:p>
            <a:r>
              <a:rPr lang="en-US" dirty="0" smtClean="0"/>
              <a:t>The </a:t>
            </a:r>
            <a:r>
              <a:rPr lang="en-US" dirty="0"/>
              <a:t>usual procedure is to position the heart in a manner that will allow you to safely cut away from your body, and incise the left ventricle about an inch and one-half posterior to the lefts of large vessels leading into the </a:t>
            </a:r>
            <a:r>
              <a:rPr lang="en-US" dirty="0" smtClean="0"/>
              <a:t>chamber.</a:t>
            </a:r>
            <a:endParaRPr lang="tr-TR" dirty="0" smtClean="0"/>
          </a:p>
          <a:p>
            <a:r>
              <a:rPr lang="en-US" dirty="0" smtClean="0"/>
              <a:t>Then </a:t>
            </a:r>
            <a:r>
              <a:rPr lang="en-US" dirty="0"/>
              <a:t>grasp the opened edge of the ventricle and incise the </a:t>
            </a:r>
            <a:r>
              <a:rPr lang="en-US" dirty="0" smtClean="0"/>
              <a:t>septum.</a:t>
            </a:r>
            <a:endParaRPr lang="tr-TR" dirty="0" smtClean="0"/>
          </a:p>
          <a:p>
            <a:r>
              <a:rPr lang="en-US" dirty="0" smtClean="0"/>
              <a:t>By </a:t>
            </a:r>
            <a:r>
              <a:rPr lang="en-US" dirty="0"/>
              <a:t>rotating the knife 180 degrees with the cutting edge pointing up, complete opening the ventricles and great vessels with two incisions, causing the heart to lay flat or open.</a:t>
            </a:r>
            <a:endParaRPr lang="tr-TR" dirty="0"/>
          </a:p>
        </p:txBody>
      </p:sp>
    </p:spTree>
    <p:extLst>
      <p:ext uri="{BB962C8B-B14F-4D97-AF65-F5344CB8AC3E}">
        <p14:creationId xmlns:p14="http://schemas.microsoft.com/office/powerpoint/2010/main" val="1056420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2548113" y="1154993"/>
            <a:ext cx="6853794" cy="4776443"/>
          </a:xfrm>
          <a:prstGeom prst="rect">
            <a:avLst/>
          </a:prstGeom>
        </p:spPr>
      </p:pic>
    </p:spTree>
    <p:extLst>
      <p:ext uri="{BB962C8B-B14F-4D97-AF65-F5344CB8AC3E}">
        <p14:creationId xmlns:p14="http://schemas.microsoft.com/office/powerpoint/2010/main" val="4068585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99542" y="770548"/>
            <a:ext cx="7886700" cy="3426314"/>
          </a:xfrm>
        </p:spPr>
        <p:txBody>
          <a:bodyPr/>
          <a:lstStyle/>
          <a:p>
            <a:r>
              <a:rPr lang="en-US" dirty="0"/>
              <a:t>Some of the conditions you may detect while inspecting the heart include: </a:t>
            </a:r>
            <a:r>
              <a:rPr lang="en-US" dirty="0" err="1"/>
              <a:t>Cystircercus</a:t>
            </a:r>
            <a:r>
              <a:rPr lang="en-US" dirty="0"/>
              <a:t> (tapeworm cysts, measles, etc.) Eosinophilic myositis (EM) Neoplasms (tumors</a:t>
            </a:r>
            <a:r>
              <a:rPr lang="en-US" dirty="0" smtClean="0"/>
              <a:t>)</a:t>
            </a:r>
            <a:endParaRPr lang="tr-TR" dirty="0" smtClean="0"/>
          </a:p>
          <a:p>
            <a:r>
              <a:rPr lang="en-US" dirty="0"/>
              <a:t>Pericarditis is an inflammation of the pericardium or heart sac. When an inflammation of the inner lining of the heart occurs, the condition is referred to as </a:t>
            </a:r>
            <a:r>
              <a:rPr lang="en-US" dirty="0" err="1" smtClean="0"/>
              <a:t>endocarditi</a:t>
            </a:r>
            <a:r>
              <a:rPr lang="tr-TR" dirty="0" smtClean="0"/>
              <a:t>s.</a:t>
            </a:r>
            <a:endParaRPr lang="tr-TR" dirty="0"/>
          </a:p>
        </p:txBody>
      </p:sp>
    </p:spTree>
    <p:extLst>
      <p:ext uri="{BB962C8B-B14F-4D97-AF65-F5344CB8AC3E}">
        <p14:creationId xmlns:p14="http://schemas.microsoft.com/office/powerpoint/2010/main" val="28704724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1057</Words>
  <Application>Microsoft Office PowerPoint</Application>
  <PresentationFormat>Geniş ekran</PresentationFormat>
  <Paragraphs>59</Paragraphs>
  <Slides>18</Slides>
  <Notes>3</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18</vt:i4>
      </vt:variant>
    </vt:vector>
  </HeadingPairs>
  <TitlesOfParts>
    <vt:vector size="22" baseType="lpstr">
      <vt:lpstr>Arial</vt:lpstr>
      <vt:lpstr>Calibri</vt:lpstr>
      <vt:lpstr>Calibri Light</vt:lpstr>
      <vt:lpstr>Office Teması</vt:lpstr>
      <vt:lpstr>POST-MORTEM INSPECTION</vt:lpstr>
      <vt:lpstr>Viscera Inspection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5. Inspection of the Abdominal Viscera</vt:lpstr>
      <vt:lpstr>PowerPoint Sunusu</vt:lpstr>
      <vt:lpstr>PowerPoint Sunusu</vt:lpstr>
      <vt:lpstr>Carcass Inspection</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POST-MORTEM INSPECTION</dc:title>
  <dc:creator>Güzin</dc:creator>
  <cp:lastModifiedBy>Güzin</cp:lastModifiedBy>
  <cp:revision>1</cp:revision>
  <dcterms:created xsi:type="dcterms:W3CDTF">2019-05-02T15:10:26Z</dcterms:created>
  <dcterms:modified xsi:type="dcterms:W3CDTF">2019-05-02T15:10:43Z</dcterms:modified>
</cp:coreProperties>
</file>