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8" r:id="rId6"/>
    <p:sldId id="260" r:id="rId7"/>
    <p:sldId id="262"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smtClean="0"/>
              <a:t>Pornografi</a:t>
            </a:r>
            <a:endParaRPr lang="tr-TR" dirty="0"/>
          </a:p>
        </p:txBody>
      </p:sp>
      <p:sp>
        <p:nvSpPr>
          <p:cNvPr id="3" name="İçerik Yer Tutucusu 2"/>
          <p:cNvSpPr>
            <a:spLocks noGrp="1"/>
          </p:cNvSpPr>
          <p:nvPr>
            <p:ph idx="1"/>
          </p:nvPr>
        </p:nvSpPr>
        <p:spPr/>
        <p:txBody>
          <a:bodyPr>
            <a:normAutofit fontScale="85000" lnSpcReduction="20000"/>
          </a:bodyPr>
          <a:lstStyle/>
          <a:p>
            <a:r>
              <a:rPr lang="tr-TR" dirty="0" err="1"/>
              <a:t>Ferdydurke’den</a:t>
            </a:r>
            <a:r>
              <a:rPr lang="tr-TR" dirty="0"/>
              <a:t> yirmi yıl sonra yazdığı </a:t>
            </a:r>
            <a:r>
              <a:rPr lang="tr-TR" dirty="0" err="1"/>
              <a:t>Pornografi’yi</a:t>
            </a:r>
            <a:r>
              <a:rPr lang="tr-TR" dirty="0"/>
              <a:t>, </a:t>
            </a:r>
            <a:r>
              <a:rPr lang="tr-TR" dirty="0" err="1"/>
              <a:t>Gombrowicz</a:t>
            </a:r>
            <a:r>
              <a:rPr lang="tr-TR" dirty="0"/>
              <a:t> </a:t>
            </a:r>
            <a:r>
              <a:rPr lang="tr-TR" dirty="0" err="1"/>
              <a:t>Ferdydurke’nin</a:t>
            </a:r>
            <a:r>
              <a:rPr lang="tr-TR" dirty="0"/>
              <a:t> bir uzantısı olarak kabul eder. Eser </a:t>
            </a:r>
            <a:r>
              <a:rPr lang="tr-TR" dirty="0" err="1"/>
              <a:t>Witold</a:t>
            </a:r>
            <a:r>
              <a:rPr lang="tr-TR" dirty="0"/>
              <a:t> ve </a:t>
            </a:r>
            <a:r>
              <a:rPr lang="tr-TR" dirty="0" err="1"/>
              <a:t>Frederick’in</a:t>
            </a:r>
            <a:r>
              <a:rPr lang="tr-TR" dirty="0"/>
              <a:t> arkadaşları </a:t>
            </a:r>
            <a:r>
              <a:rPr lang="tr-TR" dirty="0" err="1"/>
              <a:t>Hippolyte’nin</a:t>
            </a:r>
            <a:r>
              <a:rPr lang="tr-TR" dirty="0"/>
              <a:t> </a:t>
            </a:r>
            <a:r>
              <a:rPr lang="tr-TR" dirty="0" err="1"/>
              <a:t>Sandomierz’deki</a:t>
            </a:r>
            <a:r>
              <a:rPr lang="tr-TR" dirty="0"/>
              <a:t> malikânesini ziyaret etmeleriyle başlar. </a:t>
            </a:r>
            <a:r>
              <a:rPr lang="tr-TR" dirty="0" err="1"/>
              <a:t>Gombrowicz</a:t>
            </a:r>
            <a:r>
              <a:rPr lang="tr-TR" dirty="0"/>
              <a:t>, ikinci dünya savaşını hiç yaşamamış olmasına rağmen, olaylar çok uzaktan hissedilen bir savaş fonu üzerinde geçmektedir. Kitapta </a:t>
            </a:r>
            <a:r>
              <a:rPr lang="tr-TR" dirty="0" err="1"/>
              <a:t>Witold</a:t>
            </a:r>
            <a:r>
              <a:rPr lang="tr-TR" dirty="0"/>
              <a:t> ve </a:t>
            </a:r>
            <a:r>
              <a:rPr lang="tr-TR" dirty="0" err="1"/>
              <a:t>Frederick’in</a:t>
            </a:r>
            <a:r>
              <a:rPr lang="tr-TR" dirty="0"/>
              <a:t>, </a:t>
            </a:r>
            <a:r>
              <a:rPr lang="tr-TR" dirty="0" err="1"/>
              <a:t>Nabokov’un</a:t>
            </a:r>
            <a:r>
              <a:rPr lang="tr-TR" dirty="0"/>
              <a:t> </a:t>
            </a:r>
            <a:r>
              <a:rPr lang="tr-TR" dirty="0" err="1"/>
              <a:t>Lolita’sına</a:t>
            </a:r>
            <a:r>
              <a:rPr lang="tr-TR" dirty="0"/>
              <a:t> benzer bir karakter olan, </a:t>
            </a:r>
            <a:r>
              <a:rPr lang="tr-TR" dirty="0" err="1"/>
              <a:t>Henia</a:t>
            </a:r>
            <a:r>
              <a:rPr lang="tr-TR" dirty="0"/>
              <a:t> ve </a:t>
            </a:r>
            <a:r>
              <a:rPr lang="tr-TR" dirty="0" err="1"/>
              <a:t>Karol’u</a:t>
            </a:r>
            <a:r>
              <a:rPr lang="tr-TR" dirty="0"/>
              <a:t> yakınlaştırma çabalarının yanı sıra, üç tane de cinayet yer almaktadır. Bu bağlamda bakıldığında </a:t>
            </a:r>
            <a:r>
              <a:rPr lang="tr-TR" dirty="0" err="1"/>
              <a:t>Gombrowicz’in</a:t>
            </a:r>
            <a:r>
              <a:rPr lang="tr-TR" dirty="0"/>
              <a:t> parodiyi,  eserin türü konusunda kullandığı göze çarpmaktadır.</a:t>
            </a:r>
            <a:endParaRPr lang="tr-TR" dirty="0" smtClean="0"/>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Ayrıca anlatım türü olarak </a:t>
            </a:r>
            <a:r>
              <a:rPr lang="tr-TR" dirty="0" err="1" smtClean="0"/>
              <a:t>Gawęda’ya</a:t>
            </a:r>
            <a:r>
              <a:rPr lang="tr-TR" dirty="0" smtClean="0"/>
              <a:t> benzemektedir. </a:t>
            </a:r>
            <a:r>
              <a:rPr lang="tr-TR" dirty="0" err="1" smtClean="0"/>
              <a:t>Gawęda</a:t>
            </a:r>
            <a:r>
              <a:rPr lang="tr-TR" dirty="0" smtClean="0"/>
              <a:t> 17</a:t>
            </a:r>
            <a:r>
              <a:rPr lang="tr-TR" dirty="0"/>
              <a:t>. yüzyılda ve 19. Yüzyılın ortalarında Polonya’ da kullanılmış polisiye bir roman türüdür. Soylu yaşantıları arasında geçen bu türe, yazar  “size bir maceramı daha anlatacağım” diyerek başlar. Aynı giriş pornografi’ de de yer </a:t>
            </a:r>
            <a:r>
              <a:rPr lang="tr-TR" dirty="0" smtClean="0"/>
              <a:t>almaktadır. </a:t>
            </a:r>
            <a:r>
              <a:rPr lang="tr-TR" dirty="0"/>
              <a:t>Tıpkı </a:t>
            </a:r>
            <a:r>
              <a:rPr lang="tr-TR" dirty="0" err="1"/>
              <a:t>gawęda</a:t>
            </a:r>
            <a:r>
              <a:rPr lang="tr-TR" dirty="0"/>
              <a:t> türünde olduğu gibi Pornografi’ </a:t>
            </a:r>
            <a:r>
              <a:rPr lang="tr-TR" dirty="0" err="1"/>
              <a:t>yi</a:t>
            </a:r>
            <a:r>
              <a:rPr lang="tr-TR" dirty="0"/>
              <a:t> anlatan da yaşayan da yazarın kendisidir, eserin soylu bir malikânede geçiyor olması da benzer özelliklerden biridir. Yine faili bulunamayan bir cinayetin olması esere </a:t>
            </a:r>
            <a:r>
              <a:rPr lang="tr-TR" dirty="0" err="1"/>
              <a:t>gawędanın</a:t>
            </a:r>
            <a:r>
              <a:rPr lang="tr-TR" dirty="0"/>
              <a:t> polisiye havasını katmıştır</a:t>
            </a:r>
            <a:endParaRPr lang="tr-TR" dirty="0" smtClean="0"/>
          </a:p>
          <a:p>
            <a:r>
              <a:rPr lang="tr-TR" dirty="0" err="1" smtClean="0"/>
              <a:t>Gawędanın</a:t>
            </a:r>
            <a:r>
              <a:rPr lang="tr-TR" dirty="0" smtClean="0"/>
              <a:t> yanı sıra edebiyat tarihçileri </a:t>
            </a:r>
            <a:r>
              <a:rPr lang="tr-TR" dirty="0" err="1" smtClean="0"/>
              <a:t>Pornografi’yi</a:t>
            </a:r>
            <a:r>
              <a:rPr lang="tr-TR" dirty="0" smtClean="0"/>
              <a:t> ele alırken </a:t>
            </a:r>
            <a:r>
              <a:rPr lang="tr-TR" dirty="0" err="1" smtClean="0"/>
              <a:t>pikaresk</a:t>
            </a:r>
            <a:r>
              <a:rPr lang="tr-TR" dirty="0" smtClean="0"/>
              <a:t> romandan da söz etmektedirler.</a:t>
            </a:r>
            <a:endParaRPr lang="tr-TR" dirty="0"/>
          </a:p>
        </p:txBody>
      </p:sp>
    </p:spTree>
    <p:extLst>
      <p:ext uri="{BB962C8B-B14F-4D97-AF65-F5344CB8AC3E}">
        <p14:creationId xmlns:p14="http://schemas.microsoft.com/office/powerpoint/2010/main" val="228559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Pikaresk</a:t>
            </a:r>
            <a:r>
              <a:rPr lang="tr-TR" dirty="0"/>
              <a:t> roman ilk defa İspanya’ da 16. yüzyılda yazılan </a:t>
            </a:r>
            <a:r>
              <a:rPr lang="tr-TR" dirty="0" err="1"/>
              <a:t>Lazarillo</a:t>
            </a:r>
            <a:r>
              <a:rPr lang="tr-TR" dirty="0"/>
              <a:t> de </a:t>
            </a:r>
            <a:r>
              <a:rPr lang="tr-TR" dirty="0" err="1"/>
              <a:t>Tormes</a:t>
            </a:r>
            <a:r>
              <a:rPr lang="tr-TR" dirty="0"/>
              <a:t> adlı romanla ortaya çıkan bir türdür. Romanda genç bir adamın maceraları, bir kentten diğerine dolaşması anlatılır. Romanın kahramanı </a:t>
            </a:r>
            <a:r>
              <a:rPr lang="tr-TR" i="1" dirty="0" err="1"/>
              <a:t>Picaro</a:t>
            </a:r>
            <a:r>
              <a:rPr lang="tr-TR" dirty="0"/>
              <a:t> iyi ve dürüst bir çocuk olarak büyütülmesine rağmen, evinden ayrılışından sonra içine düştüğü tanrının terk ettiği dünyada, hayatta kalabilmek için toplumun kendine gösterdiği yolu seçerek, başkalarının sırtından geçinen bir düzenbaza dönüşür. Burada okuyucunun karşısına çıkan </a:t>
            </a:r>
            <a:r>
              <a:rPr lang="tr-TR" i="1" dirty="0" err="1"/>
              <a:t>Picaro</a:t>
            </a:r>
            <a:r>
              <a:rPr lang="tr-TR" dirty="0" err="1"/>
              <a:t>’nun</a:t>
            </a:r>
            <a:r>
              <a:rPr lang="tr-TR" dirty="0"/>
              <a:t> kötülüğü değil, toplumun kötülüğüdür.  Eser olgunlaşmamış bir çocuğun maskelenme sürecine dikkat çeker. İyinin veya kötünün cezalandırması durumu söz konusu değildir. Bu bağlamda değerlendirildiğinde pornografi </a:t>
            </a:r>
            <a:r>
              <a:rPr lang="tr-TR" dirty="0" err="1"/>
              <a:t>pikaresk</a:t>
            </a:r>
            <a:r>
              <a:rPr lang="tr-TR" dirty="0"/>
              <a:t> roman türüyle benzerlik göstermektedir. </a:t>
            </a:r>
          </a:p>
          <a:p>
            <a:endParaRPr lang="tr-TR" dirty="0"/>
          </a:p>
        </p:txBody>
      </p:sp>
    </p:spTree>
    <p:extLst>
      <p:ext uri="{BB962C8B-B14F-4D97-AF65-F5344CB8AC3E}">
        <p14:creationId xmlns:p14="http://schemas.microsoft.com/office/powerpoint/2010/main" val="3260877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İyi yetiştirilmiş çocuklar olan </a:t>
            </a:r>
            <a:r>
              <a:rPr lang="tr-TR" dirty="0" err="1"/>
              <a:t>Hena</a:t>
            </a:r>
            <a:r>
              <a:rPr lang="tr-TR" dirty="0"/>
              <a:t> ve </a:t>
            </a:r>
            <a:r>
              <a:rPr lang="tr-TR" dirty="0" err="1"/>
              <a:t>Karol</a:t>
            </a:r>
            <a:r>
              <a:rPr lang="tr-TR" dirty="0"/>
              <a:t>, </a:t>
            </a:r>
            <a:r>
              <a:rPr lang="tr-TR" dirty="0" err="1"/>
              <a:t>Witold</a:t>
            </a:r>
            <a:r>
              <a:rPr lang="tr-TR" dirty="0"/>
              <a:t> ve </a:t>
            </a:r>
            <a:r>
              <a:rPr lang="tr-TR" dirty="0" err="1"/>
              <a:t>Frederick</a:t>
            </a:r>
            <a:r>
              <a:rPr lang="tr-TR" dirty="0"/>
              <a:t> çiftliklerine gelmeden önce sıradan hayatlarına devam etmektedirler. Fakat ikilinin gelişinden sonra hayatları değişmeye başlamıştır. </a:t>
            </a:r>
            <a:r>
              <a:rPr lang="tr-TR" dirty="0" err="1"/>
              <a:t>Witold</a:t>
            </a:r>
            <a:r>
              <a:rPr lang="tr-TR" dirty="0"/>
              <a:t> ve </a:t>
            </a:r>
            <a:r>
              <a:rPr lang="tr-TR" dirty="0" err="1"/>
              <a:t>Frederick’in</a:t>
            </a:r>
            <a:r>
              <a:rPr lang="tr-TR" dirty="0"/>
              <a:t> olgunluğu, gençliğe, tamamlanmamışa, </a:t>
            </a:r>
            <a:r>
              <a:rPr lang="tr-TR" dirty="0" err="1"/>
              <a:t>yetkinsizliğe</a:t>
            </a:r>
            <a:r>
              <a:rPr lang="tr-TR" dirty="0"/>
              <a:t>, olgunlaşmamışlığa açtır. Böylece bu iki taraf arasında, sonunda çocukların maskelenmesiyle sonuçlanan bir ilişki başlar. </a:t>
            </a:r>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Olgunluğun, gençliği fark etmesi eserde kilise sahnesinde başlar. Bu bölümde ilk önce ayinin krize uğratılması ortaya çıkar. İnançsız olan </a:t>
            </a:r>
            <a:r>
              <a:rPr lang="tr-TR" dirty="0" err="1"/>
              <a:t>Frederick’in</a:t>
            </a:r>
            <a:r>
              <a:rPr lang="tr-TR" dirty="0"/>
              <a:t> kilisede dua etmeye başlaması, sanki diğerlerinin maskelerini yüzlerinden çıkarıp, onların dualarının, sahteliklerinin üzerinde yaptığı bir dansa dönüşmüştür. Ayin kutsallığını, </a:t>
            </a:r>
            <a:r>
              <a:rPr lang="tr-TR" dirty="0" err="1"/>
              <a:t>yıkılmazlığını</a:t>
            </a:r>
            <a:r>
              <a:rPr lang="tr-TR" dirty="0"/>
              <a:t> kaybetmiştir. Bu sahne </a:t>
            </a:r>
            <a:r>
              <a:rPr lang="tr-TR" dirty="0" err="1"/>
              <a:t>Ferdydurke’de</a:t>
            </a:r>
            <a:r>
              <a:rPr lang="tr-TR" dirty="0"/>
              <a:t> </a:t>
            </a:r>
            <a:r>
              <a:rPr lang="tr-TR" dirty="0" err="1"/>
              <a:t>Jojo’nun</a:t>
            </a:r>
            <a:r>
              <a:rPr lang="tr-TR" dirty="0"/>
              <a:t> modern anne ve babanın odasındaki modernliği yıkmak için yaptığı dansa benzerlik göstermektedir.</a:t>
            </a:r>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Eserdeki albayın cinayetinin bir eskizi olarak kabul edilebilecek olan solucan ezme sahnesi oldukça önemlidir. </a:t>
            </a:r>
            <a:r>
              <a:rPr lang="tr-TR" dirty="0" err="1"/>
              <a:t>İşlenilen</a:t>
            </a:r>
            <a:r>
              <a:rPr lang="tr-TR" dirty="0"/>
              <a:t> günah gençleri bir araya getirmiştir. Erdemli davrandıklarında onlar için kapalı kutu olan gençler, günaha girdiklerinde olgun olan </a:t>
            </a:r>
            <a:r>
              <a:rPr lang="tr-TR" dirty="0" err="1"/>
              <a:t>Witold</a:t>
            </a:r>
            <a:r>
              <a:rPr lang="tr-TR" dirty="0"/>
              <a:t> ve </a:t>
            </a:r>
            <a:r>
              <a:rPr lang="tr-TR" dirty="0" err="1"/>
              <a:t>Frederick</a:t>
            </a:r>
            <a:r>
              <a:rPr lang="tr-TR" dirty="0"/>
              <a:t> gibi zevk alabileceklerdir. </a:t>
            </a:r>
          </a:p>
          <a:p>
            <a:r>
              <a:rPr lang="tr-TR" dirty="0"/>
              <a:t>Pornografi karşıtlıkların mücadelesini yansıtan bir eserdir: “eros ve </a:t>
            </a:r>
            <a:r>
              <a:rPr lang="tr-TR" dirty="0" err="1"/>
              <a:t>thanatos</a:t>
            </a:r>
            <a:r>
              <a:rPr lang="tr-TR" dirty="0"/>
              <a:t>, gençlik ve olgunluk, saflık ve müstehcenlik gibi”. Bunlara ek olarak, Amelia ve </a:t>
            </a:r>
            <a:r>
              <a:rPr lang="tr-TR" dirty="0" err="1"/>
              <a:t>Frederick’in</a:t>
            </a:r>
            <a:r>
              <a:rPr lang="tr-TR" dirty="0"/>
              <a:t> bölümünde inanç ve inançsızlığın karşı karşıya geldiği görülmektedir. Bu noktada yine ötekinin bakışına bir gönderme yapılabilir.  Taraflar karşılarındakini kendi varlıklarının gücüne göre biçimlemek isterler. Amelia’nın inancına karşılık, </a:t>
            </a:r>
            <a:r>
              <a:rPr lang="tr-TR" dirty="0" err="1"/>
              <a:t>Frederick’inki</a:t>
            </a:r>
            <a:r>
              <a:rPr lang="tr-TR" dirty="0"/>
              <a:t> savaşır. Fakat </a:t>
            </a:r>
            <a:r>
              <a:rPr lang="tr-TR" dirty="0" err="1"/>
              <a:t>Frederick’in</a:t>
            </a:r>
            <a:r>
              <a:rPr lang="tr-TR" dirty="0"/>
              <a:t> tanrıtanımazlığı karşısında, Amelia’nın tanrısı anlamını yitirir, savunmasız kalır</a:t>
            </a:r>
            <a:r>
              <a:rPr lang="tr-TR" dirty="0" smtClean="0"/>
              <a:t>.</a:t>
            </a:r>
          </a:p>
          <a:p>
            <a:r>
              <a:rPr lang="tr-TR" dirty="0" err="1"/>
              <a:t>Gombrowicz</a:t>
            </a:r>
            <a:r>
              <a:rPr lang="tr-TR" dirty="0"/>
              <a:t> </a:t>
            </a:r>
            <a:r>
              <a:rPr lang="tr-TR" dirty="0" err="1"/>
              <a:t>Pornografi’de</a:t>
            </a:r>
            <a:r>
              <a:rPr lang="tr-TR" dirty="0"/>
              <a:t> de durumsal ve sözsel groteski başarıyla kullanmıştır. </a:t>
            </a:r>
          </a:p>
          <a:p>
            <a:endParaRPr lang="tr-TR" dirty="0"/>
          </a:p>
        </p:txBody>
      </p:sp>
    </p:spTree>
    <p:extLst>
      <p:ext uri="{BB962C8B-B14F-4D97-AF65-F5344CB8AC3E}">
        <p14:creationId xmlns:p14="http://schemas.microsoft.com/office/powerpoint/2010/main" val="2956669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2015</a:t>
            </a:r>
            <a:r>
              <a:rPr lang="tr-TR" dirty="0" smtClean="0"/>
              <a:t>.</a:t>
            </a:r>
          </a:p>
          <a:p>
            <a:r>
              <a:rPr lang="tr-TR" dirty="0" err="1"/>
              <a:t>Gombrowicz</a:t>
            </a:r>
            <a:r>
              <a:rPr lang="tr-TR" dirty="0"/>
              <a:t>, </a:t>
            </a:r>
            <a:r>
              <a:rPr lang="tr-TR" dirty="0" err="1"/>
              <a:t>Witold</a:t>
            </a:r>
            <a:r>
              <a:rPr lang="tr-TR" dirty="0"/>
              <a:t>. Pornografi. </a:t>
            </a:r>
            <a:r>
              <a:rPr lang="tr-TR" dirty="0" err="1"/>
              <a:t>Çev:Berran</a:t>
            </a:r>
            <a:r>
              <a:rPr lang="tr-TR" dirty="0"/>
              <a:t> </a:t>
            </a:r>
            <a:r>
              <a:rPr lang="tr-TR" dirty="0" err="1"/>
              <a:t>Tözer</a:t>
            </a:r>
            <a:r>
              <a:rPr lang="tr-TR" dirty="0"/>
              <a:t>. </a:t>
            </a:r>
            <a:r>
              <a:rPr lang="tr-TR"/>
              <a:t>İstanbul: Ayrıntı yayınları, 1998.</a:t>
            </a:r>
            <a:endParaRPr lang="tr-TR" dirty="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591</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Gombrowicz’in Romanında Başkahraman</vt:lpstr>
      <vt:lpstr>Pornografi</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12</cp:revision>
  <dcterms:created xsi:type="dcterms:W3CDTF">2020-05-11T13:40:06Z</dcterms:created>
  <dcterms:modified xsi:type="dcterms:W3CDTF">2020-05-20T08:50:45Z</dcterms:modified>
</cp:coreProperties>
</file>