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
        <p:nvSpPr>
          <p:cNvPr id="5" name="Unvan 1"/>
          <p:cNvSpPr txBox="1">
            <a:spLocks/>
          </p:cNvSpPr>
          <p:nvPr/>
        </p:nvSpPr>
        <p:spPr>
          <a:xfrm>
            <a:off x="1676400" y="1274763"/>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dirty="0" smtClean="0"/>
              <a:t>ÜSTBİLİŞSEL SÜREÇLER</a:t>
            </a:r>
            <a:br>
              <a:rPr lang="tr-TR" dirty="0" smtClean="0"/>
            </a:br>
            <a:endParaRPr lang="tr-TR" dirty="0"/>
          </a:p>
        </p:txBody>
      </p:sp>
    </p:spTree>
    <p:extLst>
      <p:ext uri="{BB962C8B-B14F-4D97-AF65-F5344CB8AC3E}">
        <p14:creationId xmlns:p14="http://schemas.microsoft.com/office/powerpoint/2010/main" val="703869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r>
              <a:rPr lang="en-US" sz="2200" dirty="0"/>
              <a:t>Brown, A. L. </a:t>
            </a:r>
            <a:r>
              <a:rPr lang="en-US" sz="2200" dirty="0" err="1"/>
              <a:t>ve</a:t>
            </a:r>
            <a:r>
              <a:rPr lang="en-US" sz="2200" dirty="0"/>
              <a:t> </a:t>
            </a:r>
            <a:r>
              <a:rPr lang="en-US" sz="2200" dirty="0" err="1"/>
              <a:t>DeLoache</a:t>
            </a:r>
            <a:r>
              <a:rPr lang="en-US" sz="2200" dirty="0"/>
              <a:t>, J. S. (1978). Skills, plan and self-regulation. R. S. </a:t>
            </a:r>
            <a:r>
              <a:rPr lang="en-US" sz="2200" dirty="0" smtClean="0"/>
              <a:t>Siegel </a:t>
            </a:r>
            <a:r>
              <a:rPr lang="en-US" sz="2200" dirty="0"/>
              <a:t>(Ed</a:t>
            </a:r>
            <a:r>
              <a:rPr lang="en-US" sz="2200" dirty="0" smtClean="0"/>
              <a:t>.).</a:t>
            </a:r>
            <a:r>
              <a:rPr lang="tr-TR" sz="2200" dirty="0" smtClean="0"/>
              <a:t>		</a:t>
            </a:r>
            <a:r>
              <a:rPr lang="en-US" sz="2200" dirty="0" smtClean="0"/>
              <a:t> </a:t>
            </a:r>
            <a:r>
              <a:rPr lang="en-US" sz="2200" dirty="0"/>
              <a:t>Children’s Thinking: What develops?. Hillsdale: Erlbaum.</a:t>
            </a:r>
            <a:endParaRPr lang="tr-TR" sz="2200" dirty="0"/>
          </a:p>
          <a:p>
            <a:pPr marL="0" indent="0" algn="just">
              <a:buNone/>
            </a:pPr>
            <a:r>
              <a:rPr lang="tr-TR" sz="2200" dirty="0" err="1"/>
              <a:t>Dunlosky</a:t>
            </a:r>
            <a:r>
              <a:rPr lang="tr-TR" sz="2200" dirty="0"/>
              <a:t>, J. ve </a:t>
            </a:r>
            <a:r>
              <a:rPr lang="tr-TR" sz="2200" dirty="0" err="1"/>
              <a:t>Metcalfe</a:t>
            </a:r>
            <a:r>
              <a:rPr lang="tr-TR" sz="2200" dirty="0"/>
              <a:t>, J. (2009). </a:t>
            </a:r>
            <a:r>
              <a:rPr lang="tr-TR" sz="2200" dirty="0" err="1"/>
              <a:t>Metacognition</a:t>
            </a:r>
            <a:r>
              <a:rPr lang="tr-TR" sz="2200" dirty="0"/>
              <a:t>. USA: </a:t>
            </a:r>
            <a:r>
              <a:rPr lang="tr-TR" sz="2200" dirty="0" err="1"/>
              <a:t>Sage</a:t>
            </a:r>
            <a:r>
              <a:rPr lang="tr-TR" sz="2200" dirty="0"/>
              <a:t> Publications</a:t>
            </a:r>
            <a:r>
              <a:rPr lang="tr-TR" sz="2200" dirty="0" smtClean="0"/>
              <a:t>.	</a:t>
            </a:r>
            <a:endParaRPr lang="tr-TR" sz="2200" dirty="0"/>
          </a:p>
          <a:p>
            <a:pPr marL="0" indent="0" algn="just">
              <a:buNone/>
            </a:pPr>
            <a:r>
              <a:rPr lang="en-US" sz="2200" dirty="0" err="1" smtClean="0"/>
              <a:t>Flavell</a:t>
            </a:r>
            <a:r>
              <a:rPr lang="en-US" sz="2200" dirty="0"/>
              <a:t>, J. H. (1979). Metacognition and cognitive monitoring: a new area of </a:t>
            </a:r>
            <a:r>
              <a:rPr lang="en-US" sz="2200" dirty="0" smtClean="0"/>
              <a:t>cognitive</a:t>
            </a:r>
            <a:r>
              <a:rPr lang="tr-TR" sz="2200" dirty="0" smtClean="0"/>
              <a:t>		</a:t>
            </a:r>
            <a:r>
              <a:rPr lang="en-US" sz="2200" dirty="0" smtClean="0"/>
              <a:t> </a:t>
            </a:r>
            <a:r>
              <a:rPr lang="en-US" sz="2200" dirty="0"/>
              <a:t>developmental inquiry. American Psychologist, 34, 906-911</a:t>
            </a:r>
            <a:r>
              <a:rPr lang="en-US" sz="2200" dirty="0" smtClean="0"/>
              <a:t>.</a:t>
            </a:r>
            <a:endParaRPr lang="tr-TR" sz="2200" dirty="0" smtClean="0"/>
          </a:p>
          <a:p>
            <a:pPr marL="0" indent="0" algn="just">
              <a:buNone/>
            </a:pPr>
            <a:r>
              <a:rPr lang="en-US" sz="2200" dirty="0"/>
              <a:t>Perkins, D. (1999). The constructivist classroom, the many faces of </a:t>
            </a:r>
            <a:r>
              <a:rPr lang="en-US" sz="2200" dirty="0" smtClean="0"/>
              <a:t>constructivism.</a:t>
            </a:r>
            <a:r>
              <a:rPr lang="tr-TR" sz="2200" dirty="0" smtClean="0"/>
              <a:t>		</a:t>
            </a:r>
            <a:r>
              <a:rPr lang="en-US" sz="2200" dirty="0" smtClean="0"/>
              <a:t> </a:t>
            </a:r>
            <a:r>
              <a:rPr lang="en-US" sz="2200" dirty="0"/>
              <a:t>Educational Leadership, 57(2), 6-11.</a:t>
            </a:r>
            <a:endParaRPr lang="tr-TR" sz="2200" dirty="0"/>
          </a:p>
          <a:p>
            <a:pPr marL="0" indent="0" algn="just">
              <a:buNone/>
            </a:pPr>
            <a:r>
              <a:rPr lang="en-US" sz="2200" dirty="0" err="1" smtClean="0"/>
              <a:t>Veenman</a:t>
            </a:r>
            <a:r>
              <a:rPr lang="en-US" sz="2200" dirty="0"/>
              <a:t>, M. V. J. (2015). Teaching for metacognition. International </a:t>
            </a:r>
            <a:r>
              <a:rPr lang="en-US" sz="2200" dirty="0" smtClean="0"/>
              <a:t>Encyclopedia </a:t>
            </a:r>
            <a:r>
              <a:rPr lang="en-US" sz="2200" dirty="0"/>
              <a:t>of </a:t>
            </a:r>
            <a:r>
              <a:rPr lang="en-US" sz="2200" dirty="0" smtClean="0"/>
              <a:t>the</a:t>
            </a:r>
            <a:r>
              <a:rPr lang="tr-TR" sz="2200" dirty="0" smtClean="0"/>
              <a:t>		</a:t>
            </a:r>
            <a:r>
              <a:rPr lang="en-US" sz="2200" dirty="0" smtClean="0"/>
              <a:t> </a:t>
            </a:r>
            <a:r>
              <a:rPr lang="en-US" sz="2200" dirty="0"/>
              <a:t>Social and Behavioral Sciences, 24, 89-95</a:t>
            </a:r>
            <a:r>
              <a:rPr lang="en-US" sz="2200" dirty="0" smtClean="0"/>
              <a:t>.</a:t>
            </a:r>
            <a:endParaRPr lang="tr-TR" sz="2200" dirty="0" smtClean="0"/>
          </a:p>
        </p:txBody>
      </p:sp>
    </p:spTree>
    <p:extLst>
      <p:ext uri="{BB962C8B-B14F-4D97-AF65-F5344CB8AC3E}">
        <p14:creationId xmlns:p14="http://schemas.microsoft.com/office/powerpoint/2010/main" val="36644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 BİLİŞ (METACOGNITION) NEDİR?</a:t>
            </a:r>
            <a:endParaRPr lang="tr-TR" sz="4000" dirty="0"/>
          </a:p>
        </p:txBody>
      </p:sp>
      <p:sp>
        <p:nvSpPr>
          <p:cNvPr id="3" name="İçerik Yer Tutucusu 2"/>
          <p:cNvSpPr>
            <a:spLocks noGrp="1"/>
          </p:cNvSpPr>
          <p:nvPr>
            <p:ph idx="1"/>
          </p:nvPr>
        </p:nvSpPr>
        <p:spPr/>
        <p:txBody>
          <a:bodyPr>
            <a:normAutofit/>
          </a:bodyPr>
          <a:lstStyle/>
          <a:p>
            <a:pPr marL="0" indent="0" algn="just">
              <a:buNone/>
            </a:pPr>
            <a:r>
              <a:rPr lang="tr-TR" dirty="0" err="1" smtClean="0"/>
              <a:t>Flavell</a:t>
            </a:r>
            <a:r>
              <a:rPr lang="tr-TR" dirty="0"/>
              <a:t>, 1970lerde ilk kez “üst biliş” kavramını “biliş üzerine biliş” veya “düşünme üzerine düşünme” olarak tanımlamıştır (</a:t>
            </a:r>
            <a:r>
              <a:rPr lang="tr-TR" dirty="0" err="1"/>
              <a:t>Flavell</a:t>
            </a:r>
            <a:r>
              <a:rPr lang="tr-TR" dirty="0"/>
              <a:t>, 1979). </a:t>
            </a:r>
            <a:endParaRPr lang="tr-TR" dirty="0" smtClean="0"/>
          </a:p>
          <a:p>
            <a:pPr marL="0" indent="0" algn="just">
              <a:buNone/>
            </a:pPr>
            <a:endParaRPr lang="tr-TR" dirty="0"/>
          </a:p>
          <a:p>
            <a:pPr marL="0" indent="0" algn="just">
              <a:buNone/>
            </a:pPr>
            <a:r>
              <a:rPr lang="tr-TR" dirty="0" smtClean="0"/>
              <a:t>Önceleri </a:t>
            </a:r>
            <a:r>
              <a:rPr lang="tr-TR" dirty="0"/>
              <a:t>üst biliş kavramı bireyin bilişsel sistemi hakkında betimleyici tanımlarla sınırlandırılmıştır. Daha sonra, Brown ve </a:t>
            </a:r>
            <a:r>
              <a:rPr lang="tr-TR" dirty="0" err="1"/>
              <a:t>DeLoache</a:t>
            </a:r>
            <a:r>
              <a:rPr lang="tr-TR" dirty="0"/>
              <a:t> (1978) bu tanıma “bireyin bilişsel davranışı üzerinde </a:t>
            </a:r>
            <a:r>
              <a:rPr lang="tr-TR" dirty="0" err="1"/>
              <a:t>kontrolü”nü</a:t>
            </a:r>
            <a:r>
              <a:rPr lang="tr-TR" dirty="0"/>
              <a:t> eklemişlerdir. Yani üst bilişin konusu, bireyin kendi bilişsel süreci hakkındaki bilgisi ve bu bilgiyi bilişsel süreçlerini denetlemek için kullanmasıdır. </a:t>
            </a:r>
          </a:p>
        </p:txBody>
      </p:sp>
    </p:spTree>
    <p:extLst>
      <p:ext uri="{BB962C8B-B14F-4D97-AF65-F5344CB8AC3E}">
        <p14:creationId xmlns:p14="http://schemas.microsoft.com/office/powerpoint/2010/main" val="164097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Biliş ile üst biliş arasındaki fark burada yatar. Biliş algılama, hatırlama, anlama gibi bilişsel süreçleri içerirken; üst biliş bireyin bu gibi zihinsel süreçleri üzerine düşünmesidir. Üst biliş üst bilişsel bilgi, üst bilişsel izleme ve üst bilişsel denetleme olmak üzere üç boyutlu bir yapı olarak ele alınabilir (</a:t>
            </a:r>
            <a:r>
              <a:rPr lang="tr-TR" dirty="0" err="1"/>
              <a:t>Dunlosky</a:t>
            </a:r>
            <a:r>
              <a:rPr lang="tr-TR" dirty="0"/>
              <a:t> ve </a:t>
            </a:r>
            <a:r>
              <a:rPr lang="tr-TR" dirty="0" err="1"/>
              <a:t>Metcalfe</a:t>
            </a:r>
            <a:r>
              <a:rPr lang="tr-TR" dirty="0"/>
              <a:t>, 2009). </a:t>
            </a:r>
          </a:p>
          <a:p>
            <a:pPr algn="just"/>
            <a:endParaRPr lang="tr-TR" dirty="0"/>
          </a:p>
        </p:txBody>
      </p:sp>
    </p:spTree>
    <p:extLst>
      <p:ext uri="{BB962C8B-B14F-4D97-AF65-F5344CB8AC3E}">
        <p14:creationId xmlns:p14="http://schemas.microsoft.com/office/powerpoint/2010/main" val="1644564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ÜSTBİLİŞSEL BİLGİ</a:t>
            </a:r>
            <a:r>
              <a:rPr lang="en-US" sz="4000" dirty="0" smtClean="0"/>
              <a:t>(Metacognitive </a:t>
            </a:r>
            <a:r>
              <a:rPr lang="en-US" sz="4000" dirty="0"/>
              <a:t>Knowledge)</a:t>
            </a:r>
            <a:endParaRPr lang="tr-TR" sz="4000" dirty="0"/>
          </a:p>
        </p:txBody>
      </p:sp>
      <p:sp>
        <p:nvSpPr>
          <p:cNvPr id="3" name="İçerik Yer Tutucusu 2"/>
          <p:cNvSpPr>
            <a:spLocks noGrp="1"/>
          </p:cNvSpPr>
          <p:nvPr>
            <p:ph idx="1"/>
          </p:nvPr>
        </p:nvSpPr>
        <p:spPr/>
        <p:txBody>
          <a:bodyPr>
            <a:normAutofit/>
          </a:bodyPr>
          <a:lstStyle/>
          <a:p>
            <a:pPr marL="0" indent="0" algn="just">
              <a:buNone/>
            </a:pPr>
            <a:r>
              <a:rPr lang="tr-TR" dirty="0"/>
              <a:t>Üst bilişsel bilgi, bireyin bilişsel işlemlerinin nasıl bir süreç izlediğine dair bilgisidir (</a:t>
            </a:r>
            <a:r>
              <a:rPr lang="tr-TR" dirty="0" err="1"/>
              <a:t>Flavell</a:t>
            </a:r>
            <a:r>
              <a:rPr lang="tr-TR" dirty="0"/>
              <a:t>, 1979). Üst bilişsel bilgi bireyin kendi bilişsel özellikleri, bilişsel görevlerin karakteristiği, bu görevlerin üstesinden gelmeyi sağlayan stratejilerin karakteristiği ile bunlar arasındaki etkileşim hakkında bilgiye sahip olması ile ilgilenir. </a:t>
            </a:r>
          </a:p>
        </p:txBody>
      </p:sp>
    </p:spTree>
    <p:extLst>
      <p:ext uri="{BB962C8B-B14F-4D97-AF65-F5344CB8AC3E}">
        <p14:creationId xmlns:p14="http://schemas.microsoft.com/office/powerpoint/2010/main" val="3976072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ÜSTBİLİŞSEL İZLEME</a:t>
            </a:r>
            <a:r>
              <a:rPr lang="it-IT" sz="4000" dirty="0" smtClean="0"/>
              <a:t>(Metacognitive </a:t>
            </a:r>
            <a:r>
              <a:rPr lang="it-IT" sz="4000" dirty="0"/>
              <a:t>Monitoring)</a:t>
            </a:r>
            <a:endParaRPr lang="tr-TR" sz="4000" dirty="0"/>
          </a:p>
        </p:txBody>
      </p:sp>
      <p:sp>
        <p:nvSpPr>
          <p:cNvPr id="3" name="İçerik Yer Tutucusu 2"/>
          <p:cNvSpPr>
            <a:spLocks noGrp="1"/>
          </p:cNvSpPr>
          <p:nvPr>
            <p:ph idx="1"/>
          </p:nvPr>
        </p:nvSpPr>
        <p:spPr/>
        <p:txBody>
          <a:bodyPr/>
          <a:lstStyle/>
          <a:p>
            <a:pPr marL="0" indent="0" algn="just">
              <a:buNone/>
            </a:pPr>
            <a:r>
              <a:rPr lang="tr-TR" dirty="0"/>
              <a:t>Üst bilişsel izleme bir bilişsel aktivitenin mevcut durumu ile ilerleyişinin birey tarafından değerlendirilmesidir (</a:t>
            </a:r>
            <a:r>
              <a:rPr lang="tr-TR" dirty="0" err="1"/>
              <a:t>Dunlosky</a:t>
            </a:r>
            <a:r>
              <a:rPr lang="tr-TR" dirty="0"/>
              <a:t> ve </a:t>
            </a:r>
            <a:r>
              <a:rPr lang="tr-TR" dirty="0" err="1"/>
              <a:t>Metcalfe</a:t>
            </a:r>
            <a:r>
              <a:rPr lang="tr-TR" dirty="0"/>
              <a:t>, 2009). Üst bilişsel izleme bireyin performansını takip etmesi ve değerlendirmesine olanak sağlar. Örneğin, okuma parçası okuyan bir birey metinde anlamadığı bölümlere karar verebilir. Böylece kendi bilişsel süreci hakkında bilgisi olmuş olur</a:t>
            </a:r>
          </a:p>
        </p:txBody>
      </p:sp>
    </p:spTree>
    <p:extLst>
      <p:ext uri="{BB962C8B-B14F-4D97-AF65-F5344CB8AC3E}">
        <p14:creationId xmlns:p14="http://schemas.microsoft.com/office/powerpoint/2010/main" val="236071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ÜSTBİLİŞSEL DENETLEME (</a:t>
            </a:r>
            <a:r>
              <a:rPr lang="tr-TR" sz="4000" dirty="0" err="1" smtClean="0"/>
              <a:t>Metacognitive</a:t>
            </a:r>
            <a:r>
              <a:rPr lang="tr-TR" sz="4000" dirty="0" smtClean="0"/>
              <a:t> </a:t>
            </a:r>
            <a:r>
              <a:rPr lang="tr-TR" sz="4000" dirty="0"/>
              <a:t>Control)</a:t>
            </a:r>
          </a:p>
        </p:txBody>
      </p:sp>
      <p:sp>
        <p:nvSpPr>
          <p:cNvPr id="3" name="İçerik Yer Tutucusu 2"/>
          <p:cNvSpPr>
            <a:spLocks noGrp="1"/>
          </p:cNvSpPr>
          <p:nvPr>
            <p:ph idx="1"/>
          </p:nvPr>
        </p:nvSpPr>
        <p:spPr/>
        <p:txBody>
          <a:bodyPr/>
          <a:lstStyle/>
          <a:p>
            <a:pPr marL="0" indent="0" algn="just">
              <a:buNone/>
            </a:pPr>
            <a:r>
              <a:rPr lang="tr-TR" dirty="0" smtClean="0"/>
              <a:t>Üst </a:t>
            </a:r>
            <a:r>
              <a:rPr lang="tr-TR" dirty="0"/>
              <a:t>bilişsel denetleme devam eden bir bilişsel aktivitenin </a:t>
            </a:r>
            <a:r>
              <a:rPr lang="tr-TR" dirty="0" smtClean="0"/>
              <a:t>düzenlenmesidir. Bu </a:t>
            </a:r>
            <a:r>
              <a:rPr lang="tr-TR" dirty="0"/>
              <a:t>düzenleme aktiviteyi durdurmak, devam ettirmek veya değiştirmek şeklinde olabilir. Üst bilişsel izleme sonucu elde edilen bilgiye bağlı olarak verilen bu kararlar denetleme sürecinin </a:t>
            </a:r>
            <a:r>
              <a:rPr lang="tr-TR" dirty="0" smtClean="0"/>
              <a:t>parçalarıdır.</a:t>
            </a:r>
            <a:endParaRPr lang="tr-TR" dirty="0"/>
          </a:p>
        </p:txBody>
      </p:sp>
    </p:spTree>
    <p:extLst>
      <p:ext uri="{BB962C8B-B14F-4D97-AF65-F5344CB8AC3E}">
        <p14:creationId xmlns:p14="http://schemas.microsoft.com/office/powerpoint/2010/main" val="3586541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ÜSTBİLİŞSEL YETENEK (</a:t>
            </a:r>
            <a:r>
              <a:rPr lang="tr-TR" sz="4000" dirty="0" err="1" smtClean="0"/>
              <a:t>Metacognitive</a:t>
            </a:r>
            <a:r>
              <a:rPr lang="tr-TR" sz="4000" dirty="0" smtClean="0"/>
              <a:t> </a:t>
            </a:r>
            <a:r>
              <a:rPr lang="tr-TR" sz="4000" dirty="0" err="1"/>
              <a:t>S</a:t>
            </a:r>
            <a:r>
              <a:rPr lang="tr-TR" sz="4000" dirty="0" err="1" smtClean="0"/>
              <a:t>kills</a:t>
            </a:r>
            <a:r>
              <a:rPr lang="tr-TR" sz="4000" dirty="0" smtClean="0"/>
              <a:t>)</a:t>
            </a:r>
            <a:endParaRPr lang="tr-TR" sz="4000" dirty="0"/>
          </a:p>
        </p:txBody>
      </p:sp>
      <p:sp>
        <p:nvSpPr>
          <p:cNvPr id="3" name="İçerik Yer Tutucusu 2"/>
          <p:cNvSpPr>
            <a:spLocks noGrp="1"/>
          </p:cNvSpPr>
          <p:nvPr>
            <p:ph idx="1"/>
          </p:nvPr>
        </p:nvSpPr>
        <p:spPr/>
        <p:txBody>
          <a:bodyPr/>
          <a:lstStyle/>
          <a:p>
            <a:pPr marL="0" indent="0" algn="just">
              <a:buNone/>
            </a:pPr>
            <a:r>
              <a:rPr lang="tr-TR" dirty="0" smtClean="0"/>
              <a:t>Bireyin </a:t>
            </a:r>
            <a:r>
              <a:rPr lang="tr-TR" dirty="0"/>
              <a:t>öğrenme ve problem çözme üzerine kendi kontrolü için gereken işlevsel bilgiye üst bilişsel yetenek denir. Oryantasyon, hedef belirleme, gözlemleme, değerlendirme ve yansıtma öğrenme ve öğrenme çıktılarını direkt olarak etkileyen üst bilişsel yeteneklerdendir (</a:t>
            </a:r>
            <a:r>
              <a:rPr lang="tr-TR" dirty="0" err="1"/>
              <a:t>Veenman</a:t>
            </a:r>
            <a:r>
              <a:rPr lang="tr-TR" dirty="0"/>
              <a:t>, 2015).</a:t>
            </a:r>
          </a:p>
        </p:txBody>
      </p:sp>
    </p:spTree>
    <p:extLst>
      <p:ext uri="{BB962C8B-B14F-4D97-AF65-F5344CB8AC3E}">
        <p14:creationId xmlns:p14="http://schemas.microsoft.com/office/powerpoint/2010/main" val="4238889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ÜSTBİLİŞİN EĞİTİMDEKİ </a:t>
            </a:r>
            <a:r>
              <a:rPr lang="tr-TR" sz="4000" dirty="0"/>
              <a:t>ROLÜ</a:t>
            </a:r>
          </a:p>
        </p:txBody>
      </p:sp>
      <p:sp>
        <p:nvSpPr>
          <p:cNvPr id="3" name="İçerik Yer Tutucusu 2"/>
          <p:cNvSpPr>
            <a:spLocks noGrp="1"/>
          </p:cNvSpPr>
          <p:nvPr>
            <p:ph idx="1"/>
          </p:nvPr>
        </p:nvSpPr>
        <p:spPr/>
        <p:txBody>
          <a:bodyPr>
            <a:normAutofit/>
          </a:bodyPr>
          <a:lstStyle/>
          <a:p>
            <a:pPr marL="0" indent="0" algn="just">
              <a:buNone/>
            </a:pPr>
            <a:r>
              <a:rPr lang="tr-TR" dirty="0" err="1" smtClean="0"/>
              <a:t>Yapılandırmacı</a:t>
            </a:r>
            <a:r>
              <a:rPr lang="tr-TR" dirty="0" smtClean="0"/>
              <a:t> </a:t>
            </a:r>
            <a:r>
              <a:rPr lang="tr-TR" dirty="0"/>
              <a:t>anlayışa göre öğrenen, kendi öğrenmelerini değerlendirip planlayabilen birey olarak tanımlanır (</a:t>
            </a:r>
            <a:r>
              <a:rPr lang="tr-TR" dirty="0" err="1"/>
              <a:t>Perkins</a:t>
            </a:r>
            <a:r>
              <a:rPr lang="tr-TR" dirty="0"/>
              <a:t>, 1999). Öğrenmeyi bilen bireyler öğrenme süreçlerini, güçlü ve zayıf yönlerini ve zayıf yönlerini nasıl geliştireceklerini bilirler. Böylece birey öğrenme sürecinden sorumlu olur. İyi bir şekilde geliştirilmiş üst bilişsel özellikler bireyin öğrenme performansını geliştirir. </a:t>
            </a:r>
          </a:p>
        </p:txBody>
      </p:sp>
    </p:spTree>
    <p:extLst>
      <p:ext uri="{BB962C8B-B14F-4D97-AF65-F5344CB8AC3E}">
        <p14:creationId xmlns:p14="http://schemas.microsoft.com/office/powerpoint/2010/main" val="2768633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smtClean="0"/>
              <a:t>Üst </a:t>
            </a:r>
            <a:r>
              <a:rPr lang="tr-TR" dirty="0"/>
              <a:t>biliş bilginin sözel ifade edilmesini, okuma ve yazma becerisini, hafızayı ve öz değerlendirmeyi geliştirmede önemli bir rol oynar. Bu beceriler bireyin öğrenim hayatında büyük bir yere sahip becerilerdir. Dolayısıyla üst bilişin geliştirilmesi, öğrenmenin temelini oluşturan becerilerin de geliştirilmesi anlamına gelir. Bu durum üst bilişin eğitimdeki önemini </a:t>
            </a:r>
            <a:r>
              <a:rPr lang="tr-TR" dirty="0" smtClean="0"/>
              <a:t>gösterir.</a:t>
            </a:r>
            <a:endParaRPr lang="tr-TR" dirty="0"/>
          </a:p>
          <a:p>
            <a:pPr algn="just"/>
            <a:endParaRPr lang="tr-TR" dirty="0"/>
          </a:p>
        </p:txBody>
      </p:sp>
    </p:spTree>
    <p:extLst>
      <p:ext uri="{BB962C8B-B14F-4D97-AF65-F5344CB8AC3E}">
        <p14:creationId xmlns:p14="http://schemas.microsoft.com/office/powerpoint/2010/main" val="4421397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503</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vt:lpstr>
      <vt:lpstr>ÜST BİLİŞ (METACOGNITION) NEDİR?</vt:lpstr>
      <vt:lpstr>PowerPoint Sunusu</vt:lpstr>
      <vt:lpstr>ÜSTBİLİŞSEL BİLGİ(Metacognitive Knowledge)</vt:lpstr>
      <vt:lpstr>ÜSTBİLİŞSEL İZLEME(Metacognitive Monitoring)</vt:lpstr>
      <vt:lpstr>ÜSTBİLİŞSEL DENETLEME (Metacognitive Control)</vt:lpstr>
      <vt:lpstr>ÜSTBİLİŞSEL YETENEK (Metacognitive Skills)</vt:lpstr>
      <vt:lpstr>ÜSTBİLİŞİN EĞİTİMDEKİ ROLÜ</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7</cp:revision>
  <dcterms:created xsi:type="dcterms:W3CDTF">2017-05-16T13:19:38Z</dcterms:created>
  <dcterms:modified xsi:type="dcterms:W3CDTF">2018-01-30T15:00:00Z</dcterms:modified>
</cp:coreProperties>
</file>