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96" r:id="rId5"/>
    <p:sldId id="260" r:id="rId6"/>
    <p:sldId id="263" r:id="rId7"/>
    <p:sldId id="302" r:id="rId8"/>
    <p:sldId id="303" r:id="rId9"/>
    <p:sldId id="304" r:id="rId10"/>
    <p:sldId id="305" r:id="rId11"/>
    <p:sldId id="301" r:id="rId12"/>
  </p:sldIdLst>
  <p:sldSz cx="12192000" cy="6858000"/>
  <p:notesSz cx="6858000" cy="9144000"/>
  <p:custShowLst>
    <p:custShow name="Özel Gösteri 1" id="0">
      <p:sldLst>
        <p:sld r:id="rId2"/>
        <p:sld r:id="rId3"/>
        <p:sld r:id="rId4"/>
        <p:sld r:id="rId5"/>
        <p:sld r:id="rId6"/>
        <p:sld r:id="rId7"/>
      </p:sldLst>
    </p:custShow>
  </p:custShow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88" d="100"/>
          <a:sy n="88" d="100"/>
        </p:scale>
        <p:origin x="-57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887256460"/>
      </p:ext>
    </p:extLst>
  </p:cSld>
  <p:clrMapOvr>
    <a:masterClrMapping/>
  </p:clrMapOvr>
  <p:transition>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638390429"/>
      </p:ext>
    </p:extLst>
  </p:cSld>
  <p:clrMapOvr>
    <a:masterClrMapping/>
  </p:clrMapOvr>
  <p:transition>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240032324"/>
      </p:ext>
    </p:extLst>
  </p:cSld>
  <p:clrMapOvr>
    <a:masterClrMapping/>
  </p:clrMapOvr>
  <p:transition>
    <p:pull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866813312"/>
      </p:ext>
    </p:extLst>
  </p:cSld>
  <p:clrMapOvr>
    <a:masterClrMapping/>
  </p:clrMapOvr>
  <p:transition>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898761468"/>
      </p:ext>
    </p:extLst>
  </p:cSld>
  <p:clrMapOvr>
    <a:masterClrMapping/>
  </p:clrMapOvr>
  <p:transition>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479785321"/>
      </p:ext>
    </p:extLst>
  </p:cSld>
  <p:clrMapOvr>
    <a:masterClrMapping/>
  </p:clrMapOvr>
  <p:transition>
    <p:pull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193621743"/>
      </p:ext>
    </p:extLst>
  </p:cSld>
  <p:clrMapOvr>
    <a:masterClrMapping/>
  </p:clrMapOvr>
  <p:transition>
    <p:pull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10165775"/>
      </p:ext>
    </p:extLst>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441612752"/>
      </p:ext>
    </p:extLst>
  </p:cSld>
  <p:clrMapOvr>
    <a:masterClrMapping/>
  </p:clrMapOvr>
  <p:transition>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191962364"/>
      </p:ext>
    </p:extLst>
  </p:cSld>
  <p:clrMapOvr>
    <a:masterClrMapping/>
  </p:clrMapOvr>
  <p:transition>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206922613"/>
      </p:ext>
    </p:extLst>
  </p:cSld>
  <p:clrMapOvr>
    <a:masterClrMapping/>
  </p:clrMapOvr>
  <p:transition>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791692506"/>
      </p:ext>
    </p:extLst>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532718843"/>
      </p:ext>
    </p:extLst>
  </p:cSld>
  <p:clrMapOvr>
    <a:masterClrMapping/>
  </p:clrMapOvr>
  <p:transition>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267345616"/>
      </p:ext>
    </p:extLst>
  </p:cSld>
  <p:clrMapOvr>
    <a:masterClrMapping/>
  </p:clrMapOvr>
  <p:transition>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313226164"/>
      </p:ext>
    </p:extLst>
  </p:cSld>
  <p:clrMapOvr>
    <a:masterClrMapping/>
  </p:clrMapOvr>
  <p:transition>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963722515"/>
      </p:ext>
    </p:extLst>
  </p:cSld>
  <p:clrMapOvr>
    <a:masterClrMapping/>
  </p:clrMapOvr>
  <p:transition>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98384D-4D17-46E4-A28C-0078A9D33403}" type="datetimeFigureOut">
              <a:rPr lang="tr-TR" smtClean="0"/>
              <a:pPr/>
              <a:t>18.11.2021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618994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p:pull dir="d"/>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r"/>
            <a:r>
              <a:rPr lang="tr-TR" sz="3200" dirty="0" smtClean="0"/>
              <a:t>YETİŞKİN KURAMLARI</a:t>
            </a:r>
            <a:endParaRPr lang="tr-TR" sz="3200" dirty="0"/>
          </a:p>
        </p:txBody>
      </p:sp>
      <p:sp>
        <p:nvSpPr>
          <p:cNvPr id="3" name="Alt Başlık 2"/>
          <p:cNvSpPr>
            <a:spLocks noGrp="1"/>
          </p:cNvSpPr>
          <p:nvPr>
            <p:ph type="subTitle" idx="1"/>
          </p:nvPr>
        </p:nvSpPr>
        <p:spPr/>
        <p:txBody>
          <a:bodyPr>
            <a:normAutofit/>
          </a:bodyPr>
          <a:lstStyle/>
          <a:p>
            <a:pPr algn="r"/>
            <a:r>
              <a:rPr lang="tr-TR" smtClean="0"/>
              <a:t>Münevver ERYALÇIN</a:t>
            </a:r>
            <a:endParaRPr lang="tr-TR" dirty="0"/>
          </a:p>
        </p:txBody>
      </p:sp>
    </p:spTree>
    <p:extLst>
      <p:ext uri="{BB962C8B-B14F-4D97-AF65-F5344CB8AC3E}">
        <p14:creationId xmlns:p14="http://schemas.microsoft.com/office/powerpoint/2010/main" xmlns="" val="3241225869"/>
      </p:ext>
    </p:extLst>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400" dirty="0" smtClean="0"/>
              <a:t>40-45 yaş arası Orta Çağ Geçişidir. Değişim süreci bu dönemde başlar ve çağ boyunca sürmektedir. Bu dönemde bireyleşmede yeni bir aşamaya geçilmektedir. Birey daha sevecen, tedbirli, </a:t>
            </a:r>
            <a:r>
              <a:rPr lang="tr-TR" sz="2400" dirty="0" err="1" smtClean="0"/>
              <a:t>düşünceliiçsel</a:t>
            </a:r>
            <a:r>
              <a:rPr lang="tr-TR" sz="2400" dirty="0" smtClean="0"/>
              <a:t> ve dışsal çatışmalardan daha az etkilenen bir duruma gelir. </a:t>
            </a:r>
          </a:p>
          <a:p>
            <a:r>
              <a:rPr lang="tr-TR" sz="2400" dirty="0" smtClean="0"/>
              <a:t>Diğer çağ Orta Yetişkinlik (40-65) dönemidir. Biyolojik olarak daha sınırlı bir duruma gelir birey. Kişisel ve toplumsal olarak daha doyum alınan bir dönemdir. </a:t>
            </a:r>
          </a:p>
          <a:p>
            <a:endParaRPr lang="tr-TR" sz="2400" dirty="0"/>
          </a:p>
        </p:txBody>
      </p:sp>
    </p:spTree>
  </p:cSld>
  <p:clrMapOvr>
    <a:masterClrMapping/>
  </p:clrMapOvr>
  <p:transition>
    <p:pull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Kaynakça</a:t>
            </a:r>
          </a:p>
          <a:p>
            <a:r>
              <a:rPr lang="tr-TR" dirty="0" err="1" smtClean="0"/>
              <a:t>Gander</a:t>
            </a:r>
            <a:r>
              <a:rPr lang="tr-TR" dirty="0" smtClean="0"/>
              <a:t>, M. J. ve </a:t>
            </a:r>
            <a:r>
              <a:rPr lang="tr-TR" dirty="0" err="1" smtClean="0"/>
              <a:t>Gardiner</a:t>
            </a:r>
            <a:r>
              <a:rPr lang="tr-TR" dirty="0" smtClean="0"/>
              <a:t>, H. W. (1993). </a:t>
            </a:r>
            <a:r>
              <a:rPr lang="tr-TR" i="1" dirty="0" err="1" smtClean="0"/>
              <a:t>Cocuk</a:t>
            </a:r>
            <a:r>
              <a:rPr lang="tr-TR" i="1" dirty="0" smtClean="0"/>
              <a:t> ve Ergen </a:t>
            </a:r>
            <a:r>
              <a:rPr lang="tr-TR" i="1" dirty="0" err="1" smtClean="0"/>
              <a:t>Gelisimi</a:t>
            </a:r>
            <a:r>
              <a:rPr lang="tr-TR" dirty="0" smtClean="0"/>
              <a:t>. (</a:t>
            </a:r>
            <a:r>
              <a:rPr lang="tr-TR" dirty="0" err="1" smtClean="0"/>
              <a:t>Çev</a:t>
            </a:r>
            <a:r>
              <a:rPr lang="tr-TR" dirty="0" smtClean="0"/>
              <a:t>.) Çelen, N., Dönmez, A. ve Onur, B. Ankara: İmge </a:t>
            </a:r>
            <a:r>
              <a:rPr lang="tr-TR" dirty="0" err="1" smtClean="0"/>
              <a:t>kitabevi</a:t>
            </a:r>
            <a:r>
              <a:rPr lang="tr-TR" smtClean="0"/>
              <a:t>.</a:t>
            </a:r>
            <a:endParaRPr lang="tr-TR" dirty="0" smtClean="0"/>
          </a:p>
          <a:p>
            <a:r>
              <a:rPr lang="tr-TR" dirty="0" err="1" smtClean="0"/>
              <a:t>Zastrow</a:t>
            </a:r>
            <a:r>
              <a:rPr lang="tr-TR" dirty="0" smtClean="0"/>
              <a:t>, C., &amp; </a:t>
            </a:r>
            <a:r>
              <a:rPr lang="tr-TR" dirty="0" err="1" smtClean="0"/>
              <a:t>Kirst</a:t>
            </a:r>
            <a:r>
              <a:rPr lang="tr-TR" dirty="0" smtClean="0"/>
              <a:t>-</a:t>
            </a:r>
            <a:r>
              <a:rPr lang="tr-TR" dirty="0" err="1" smtClean="0"/>
              <a:t>Ashman</a:t>
            </a:r>
            <a:r>
              <a:rPr lang="tr-TR" dirty="0" smtClean="0"/>
              <a:t>, K. K. (2014). İnsan davranışı ve sosyal çevre I (1. Baskı). </a:t>
            </a:r>
            <a:r>
              <a:rPr lang="tr-TR" i="1" dirty="0" smtClean="0"/>
              <a:t>Ankara: </a:t>
            </a:r>
            <a:r>
              <a:rPr lang="tr-TR" i="1" dirty="0" err="1" smtClean="0"/>
              <a:t>Nika</a:t>
            </a:r>
            <a:r>
              <a:rPr lang="tr-TR" dirty="0" smtClean="0"/>
              <a:t>.</a:t>
            </a:r>
          </a:p>
          <a:p>
            <a:endParaRPr lang="tr-TR" dirty="0"/>
          </a:p>
        </p:txBody>
      </p:sp>
    </p:spTree>
  </p:cSld>
  <p:clrMapOvr>
    <a:masterClrMapping/>
  </p:clrMapOvr>
  <p:transition>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7360" y="625643"/>
            <a:ext cx="9767252" cy="5971100"/>
          </a:xfrm>
        </p:spPr>
        <p:txBody>
          <a:bodyPr>
            <a:normAutofit/>
          </a:bodyPr>
          <a:lstStyle/>
          <a:p>
            <a:pPr>
              <a:lnSpc>
                <a:spcPct val="150000"/>
              </a:lnSpc>
            </a:pPr>
            <a:r>
              <a:rPr lang="tr-TR" sz="3200" dirty="0" smtClean="0"/>
              <a:t>ERİKSON’UN PSİKO-SOSYAL GELİŞİM KURAMI</a:t>
            </a:r>
          </a:p>
          <a:p>
            <a:pPr>
              <a:lnSpc>
                <a:spcPct val="150000"/>
              </a:lnSpc>
            </a:pPr>
            <a:r>
              <a:rPr lang="tr-TR" sz="3200" dirty="0" err="1" smtClean="0"/>
              <a:t>Eriksonun</a:t>
            </a:r>
            <a:r>
              <a:rPr lang="tr-TR" sz="3200" dirty="0" smtClean="0"/>
              <a:t> insan gelişimi kuramı da klinik gözlemlerine ve kuramsal psikolojisine dayanır.</a:t>
            </a:r>
          </a:p>
          <a:p>
            <a:pPr>
              <a:lnSpc>
                <a:spcPct val="150000"/>
              </a:lnSpc>
            </a:pPr>
            <a:endParaRPr lang="tr-TR" sz="3200" dirty="0"/>
          </a:p>
        </p:txBody>
      </p:sp>
    </p:spTree>
    <p:extLst>
      <p:ext uri="{BB962C8B-B14F-4D97-AF65-F5344CB8AC3E}">
        <p14:creationId xmlns:p14="http://schemas.microsoft.com/office/powerpoint/2010/main" xmlns="" val="4224528011"/>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2390503" y="1410789"/>
            <a:ext cx="9114109" cy="4500433"/>
          </a:xfrm>
        </p:spPr>
        <p:txBody>
          <a:bodyPr>
            <a:normAutofit/>
          </a:bodyPr>
          <a:lstStyle/>
          <a:p>
            <a:r>
              <a:rPr lang="tr-TR" sz="3200" b="1" dirty="0" smtClean="0"/>
              <a:t>Yakınlığa Karşı Yalıtılmışlık (17-30 Yaş) </a:t>
            </a:r>
          </a:p>
          <a:p>
            <a:r>
              <a:rPr lang="tr-TR" sz="3200" b="1" dirty="0" smtClean="0"/>
              <a:t>Üretkenliğe Karşı Durgunluk (30-60 Yaş) </a:t>
            </a:r>
          </a:p>
          <a:p>
            <a:r>
              <a:rPr lang="tr-TR" sz="3200" b="1" dirty="0" smtClean="0"/>
              <a:t> Benlik Bütünlüğüne Karşı Umutsuzluk (60+ Yaş)</a:t>
            </a:r>
            <a:endParaRPr lang="tr-TR" sz="3200" dirty="0" smtClean="0"/>
          </a:p>
          <a:p>
            <a:endParaRPr lang="tr-TR" sz="3200" dirty="0"/>
          </a:p>
        </p:txBody>
      </p:sp>
    </p:spTree>
    <p:extLst>
      <p:ext uri="{BB962C8B-B14F-4D97-AF65-F5344CB8AC3E}">
        <p14:creationId xmlns:p14="http://schemas.microsoft.com/office/powerpoint/2010/main" xmlns="" val="2242693622"/>
      </p:ext>
    </p:extLst>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LEVINSON’UN YAŞAM YAPISI KURAMI</a:t>
            </a:r>
            <a:endParaRPr lang="tr-TR" dirty="0"/>
          </a:p>
        </p:txBody>
      </p:sp>
      <p:sp>
        <p:nvSpPr>
          <p:cNvPr id="3" name="2 İçerik Yer Tutucusu"/>
          <p:cNvSpPr>
            <a:spLocks noGrp="1"/>
          </p:cNvSpPr>
          <p:nvPr>
            <p:ph idx="1"/>
          </p:nvPr>
        </p:nvSpPr>
        <p:spPr/>
        <p:txBody>
          <a:bodyPr>
            <a:normAutofit fontScale="92500" lnSpcReduction="10000"/>
          </a:bodyPr>
          <a:lstStyle/>
          <a:p>
            <a:r>
              <a:rPr lang="tr-TR" sz="3200" dirty="0" err="1" smtClean="0"/>
              <a:t>Levinson</a:t>
            </a:r>
            <a:r>
              <a:rPr lang="tr-TR" sz="3200" dirty="0" smtClean="0"/>
              <a:t> yetişkin gelişiminin incelenmesinin henüz çok yeni olduğunu belirtmektedir.</a:t>
            </a:r>
          </a:p>
          <a:p>
            <a:r>
              <a:rPr lang="tr-TR" sz="3200" dirty="0" err="1" smtClean="0"/>
              <a:t>Levinsonun</a:t>
            </a:r>
            <a:r>
              <a:rPr lang="tr-TR" sz="3200" dirty="0" smtClean="0"/>
              <a:t> yetişkin gelişimi kuramı şu </a:t>
            </a:r>
            <a:r>
              <a:rPr lang="tr-TR" sz="3200" dirty="0" err="1" smtClean="0"/>
              <a:t>ögeleri</a:t>
            </a:r>
            <a:r>
              <a:rPr lang="tr-TR" sz="3200" dirty="0" smtClean="0"/>
              <a:t> içermektedir:</a:t>
            </a:r>
          </a:p>
          <a:p>
            <a:r>
              <a:rPr lang="tr-TR" sz="3200" dirty="0" smtClean="0"/>
              <a:t>a) yaşam akışı ve yaşam döngüsü kavramları</a:t>
            </a:r>
          </a:p>
          <a:p>
            <a:r>
              <a:rPr lang="tr-TR" sz="3200" dirty="0" smtClean="0"/>
              <a:t>b) bireysel yaşam yapısı</a:t>
            </a:r>
          </a:p>
          <a:p>
            <a:r>
              <a:rPr lang="tr-TR" sz="3200" dirty="0" smtClean="0"/>
              <a:t>c) yetişkin gelişimi anlayışı</a:t>
            </a:r>
          </a:p>
          <a:p>
            <a:endParaRPr lang="tr-TR" sz="3200" dirty="0"/>
          </a:p>
        </p:txBody>
      </p:sp>
    </p:spTree>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721895"/>
            <a:ext cx="8915400" cy="5189327"/>
          </a:xfrm>
        </p:spPr>
        <p:txBody>
          <a:bodyPr>
            <a:normAutofit/>
          </a:bodyPr>
          <a:lstStyle/>
          <a:p>
            <a:r>
              <a:rPr lang="tr-TR" sz="2800" dirty="0" smtClean="0"/>
              <a:t>YAŞAM AKIŞI: akış sözcüğü sırayı geçici dalgayı, yaşamın yıllar boyunca açılımını inceleme gereksinimini belirtmektedir.</a:t>
            </a:r>
          </a:p>
          <a:p>
            <a:r>
              <a:rPr lang="tr-TR" sz="2800" dirty="0" smtClean="0"/>
              <a:t>Bir yaşamın akıcılığının incelenmesi, kararlılığı ve değişimi, sürekliliği ve süreksizliği, düzenli ilerlemeyi ve dalgalanmayı ele almayı gerektirir.</a:t>
            </a:r>
          </a:p>
          <a:p>
            <a:endParaRPr lang="tr-TR" sz="2800" dirty="0"/>
          </a:p>
        </p:txBody>
      </p:sp>
    </p:spTree>
    <p:extLst>
      <p:ext uri="{BB962C8B-B14F-4D97-AF65-F5344CB8AC3E}">
        <p14:creationId xmlns:p14="http://schemas.microsoft.com/office/powerpoint/2010/main" xmlns="" val="2710355515"/>
      </p:ext>
    </p:extLst>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endParaRPr lang="tr-TR" dirty="0"/>
          </a:p>
        </p:txBody>
      </p:sp>
      <p:sp>
        <p:nvSpPr>
          <p:cNvPr id="3" name="İçerik Yer Tutucusu 2"/>
          <p:cNvSpPr>
            <a:spLocks noGrp="1"/>
          </p:cNvSpPr>
          <p:nvPr>
            <p:ph idx="1"/>
          </p:nvPr>
        </p:nvSpPr>
        <p:spPr>
          <a:xfrm>
            <a:off x="2589212" y="862149"/>
            <a:ext cx="8915400" cy="5049073"/>
          </a:xfrm>
        </p:spPr>
        <p:txBody>
          <a:bodyPr>
            <a:normAutofit/>
          </a:bodyPr>
          <a:lstStyle/>
          <a:p>
            <a:r>
              <a:rPr lang="tr-TR" sz="3200" dirty="0" smtClean="0"/>
              <a:t>Egemen görüş yaşam döngüsünü 3 döneme ayırmaktadır.</a:t>
            </a:r>
          </a:p>
          <a:p>
            <a:r>
              <a:rPr lang="tr-TR" sz="3200" dirty="0" smtClean="0"/>
              <a:t>1. çocukluğu ve ergenliği içeren yaklaşık 20 yıllık ilk bölüm (yetişkinlik öncesi)</a:t>
            </a:r>
          </a:p>
          <a:p>
            <a:r>
              <a:rPr lang="tr-TR" sz="3200" dirty="0" smtClean="0"/>
              <a:t>2. 65 yaşında başlayan son bölüm</a:t>
            </a:r>
          </a:p>
          <a:p>
            <a:r>
              <a:rPr lang="tr-TR" sz="3200" dirty="0" smtClean="0"/>
              <a:t>3. bu bölümler arasında yer alan yetişkinlik dönemi</a:t>
            </a:r>
          </a:p>
          <a:p>
            <a:endParaRPr lang="tr-TR" sz="3200" dirty="0"/>
          </a:p>
        </p:txBody>
      </p:sp>
    </p:spTree>
    <p:extLst>
      <p:ext uri="{BB962C8B-B14F-4D97-AF65-F5344CB8AC3E}">
        <p14:creationId xmlns:p14="http://schemas.microsoft.com/office/powerpoint/2010/main" xmlns="" val="2691285580"/>
      </p:ext>
    </p:extLst>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800" dirty="0" smtClean="0"/>
              <a:t>Freud ve </a:t>
            </a:r>
            <a:r>
              <a:rPr lang="tr-TR" sz="2800" dirty="0" err="1" smtClean="0"/>
              <a:t>Piaget</a:t>
            </a:r>
            <a:r>
              <a:rPr lang="tr-TR" sz="2800" dirty="0" smtClean="0"/>
              <a:t> gelişimin ergenliğin sonunda büyük ölçüde tamamlandığını ileri sürerler. Yetişkin gelişimi ve yaşam döngüsüyle ilgilenmezler. 1950lerden itibaren </a:t>
            </a:r>
            <a:r>
              <a:rPr lang="tr-TR" sz="2800" dirty="0" err="1" smtClean="0"/>
              <a:t>gerontoloji</a:t>
            </a:r>
            <a:r>
              <a:rPr lang="tr-TR" sz="2800" dirty="0" smtClean="0"/>
              <a:t> </a:t>
            </a:r>
            <a:r>
              <a:rPr lang="tr-TR" sz="2800" dirty="0" err="1" smtClean="0"/>
              <a:t>bilmi</a:t>
            </a:r>
            <a:r>
              <a:rPr lang="tr-TR" sz="2800" dirty="0" smtClean="0"/>
              <a:t> yetişkin yaşamıyla ilgilenmeye başlamıştır. </a:t>
            </a:r>
            <a:endParaRPr lang="tr-TR" sz="2800" dirty="0"/>
          </a:p>
        </p:txBody>
      </p:sp>
    </p:spTree>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85000" lnSpcReduction="20000"/>
          </a:bodyPr>
          <a:lstStyle/>
          <a:p>
            <a:r>
              <a:rPr lang="tr-TR" sz="2800" dirty="0" err="1" smtClean="0"/>
              <a:t>Levinson</a:t>
            </a:r>
            <a:r>
              <a:rPr lang="tr-TR" sz="2800" dirty="0" smtClean="0"/>
              <a:t> a göre yetişkinlik ile ilgili </a:t>
            </a:r>
            <a:r>
              <a:rPr lang="tr-TR" sz="2800" dirty="0" err="1" smtClean="0"/>
              <a:t>dafa</a:t>
            </a:r>
            <a:r>
              <a:rPr lang="tr-TR" sz="2800" dirty="0" smtClean="0"/>
              <a:t> fazla bir şey öğrendiğimizde şimdiki yaşlılık anlayışı da değişecektir. </a:t>
            </a:r>
          </a:p>
          <a:p>
            <a:r>
              <a:rPr lang="tr-TR" sz="2800" dirty="0" smtClean="0"/>
              <a:t>Her çağ ve gelişim dönemi iyi tanımlanmış bir ortalama yaşta başlar ve biter. </a:t>
            </a:r>
          </a:p>
          <a:p>
            <a:r>
              <a:rPr lang="tr-TR" sz="2800" dirty="0" smtClean="0"/>
              <a:t>Birinci çağ olan yetişkinlik öncesi döllenme ile başlar ve yaklaşık 22 yaş arasında yer alır. Bu yıllarda birey yüksek ölçüde bağımlıdır. Bu yıllardan başlayarak birey bebeklikten itibaren çocukluk ergenlik dönemlerinden geçerek yetişkin yaşamının daha bağımsız ve sorumlu başlangıcına doğru ilerler. Bu en hızlı </a:t>
            </a:r>
            <a:r>
              <a:rPr lang="tr-TR" sz="2800" dirty="0" err="1" smtClean="0"/>
              <a:t>biyo</a:t>
            </a:r>
            <a:r>
              <a:rPr lang="tr-TR" sz="2800" dirty="0" smtClean="0"/>
              <a:t>-</a:t>
            </a:r>
            <a:r>
              <a:rPr lang="tr-TR" sz="2800" dirty="0" err="1" smtClean="0"/>
              <a:t>psiko</a:t>
            </a:r>
            <a:r>
              <a:rPr lang="tr-TR" sz="2800" dirty="0" smtClean="0"/>
              <a:t>-sosyal büyümenin olduğu çağdır.</a:t>
            </a:r>
          </a:p>
          <a:p>
            <a:endParaRPr lang="tr-TR" sz="2800" dirty="0"/>
          </a:p>
        </p:txBody>
      </p:sp>
    </p:spTree>
  </p:cSld>
  <p:clrMapOvr>
    <a:masterClrMapping/>
  </p:clrMapOvr>
  <p:transition>
    <p:pull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800" dirty="0" smtClean="0"/>
              <a:t>Yaklaşık 17-22 yaş arası İlk Yetişkinliğe Geçiş dönemidir. Bu dönem her iki çağın da parçasıdır. </a:t>
            </a:r>
          </a:p>
          <a:p>
            <a:r>
              <a:rPr lang="tr-TR" sz="2800" dirty="0" smtClean="0"/>
              <a:t>İlk yetişkinlik yaklaşık 17-45 yaşları arasında yer alır. En büyük enerji ve bolluğun ve en büyük çelişki ve stresin yaşandığı dönemdir. Bu çağ aşk, cinsellik, aile yaşamı, mesleki ilerleme, yaratıcılık ve yaşamın büyük hedeflerinin gerçekleştirilmesi konusunda doyum alınan bir zaman dilimidir. </a:t>
            </a:r>
          </a:p>
          <a:p>
            <a:endParaRPr lang="tr-TR" sz="2800" dirty="0"/>
          </a:p>
        </p:txBody>
      </p:sp>
    </p:spTree>
  </p:cSld>
  <p:clrMapOvr>
    <a:masterClrMapping/>
  </p:clrMapOvr>
  <p:transition>
    <p:pull dir="d"/>
  </p:transition>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522</TotalTime>
  <Words>423</Words>
  <Application>Microsoft Office PowerPoint</Application>
  <PresentationFormat>Özel</PresentationFormat>
  <Paragraphs>31</Paragraphs>
  <Slides>11</Slides>
  <Notes>0</Notes>
  <HiddenSlides>0</HiddenSlides>
  <MMClips>0</MMClips>
  <ScaleCrop>false</ScaleCrop>
  <HeadingPairs>
    <vt:vector size="6" baseType="variant">
      <vt:variant>
        <vt:lpstr>Tema</vt:lpstr>
      </vt:variant>
      <vt:variant>
        <vt:i4>1</vt:i4>
      </vt:variant>
      <vt:variant>
        <vt:lpstr>Slayt Başlıkları</vt:lpstr>
      </vt:variant>
      <vt:variant>
        <vt:i4>11</vt:i4>
      </vt:variant>
      <vt:variant>
        <vt:lpstr>Özel Gösteriler</vt:lpstr>
      </vt:variant>
      <vt:variant>
        <vt:i4>1</vt:i4>
      </vt:variant>
    </vt:vector>
  </HeadingPairs>
  <TitlesOfParts>
    <vt:vector size="13" baseType="lpstr">
      <vt:lpstr>Duman</vt:lpstr>
      <vt:lpstr>YETİŞKİN KURAMLARI</vt:lpstr>
      <vt:lpstr>Slayt 2</vt:lpstr>
      <vt:lpstr>Slayt 3</vt:lpstr>
      <vt:lpstr>LEVINSON’UN YAŞAM YAPISI KURAMI</vt:lpstr>
      <vt:lpstr>Slayt 5</vt:lpstr>
      <vt:lpstr> </vt:lpstr>
      <vt:lpstr>Slayt 7</vt:lpstr>
      <vt:lpstr>Slayt 8</vt:lpstr>
      <vt:lpstr>Slayt 9</vt:lpstr>
      <vt:lpstr>Slayt 10</vt:lpstr>
      <vt:lpstr>Slayt 11</vt:lpstr>
      <vt:lpstr>Özel Gösteri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2010 ABD Sağlık Hizmetleri Reformu</dc:title>
  <dc:creator>toshiba pc</dc:creator>
  <cp:lastModifiedBy>Münevver ERYALÇIN</cp:lastModifiedBy>
  <cp:revision>72</cp:revision>
  <dcterms:created xsi:type="dcterms:W3CDTF">2014-05-19T11:47:06Z</dcterms:created>
  <dcterms:modified xsi:type="dcterms:W3CDTF">2021-11-18T12:04:17Z</dcterms:modified>
</cp:coreProperties>
</file>