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56"/>
  </p:notesMasterIdLst>
  <p:sldIdLst>
    <p:sldId id="256" r:id="rId2"/>
    <p:sldId id="277" r:id="rId3"/>
    <p:sldId id="278" r:id="rId4"/>
    <p:sldId id="279" r:id="rId5"/>
    <p:sldId id="280" r:id="rId6"/>
    <p:sldId id="281" r:id="rId7"/>
    <p:sldId id="282" r:id="rId8"/>
    <p:sldId id="284" r:id="rId9"/>
    <p:sldId id="285" r:id="rId10"/>
    <p:sldId id="286" r:id="rId11"/>
    <p:sldId id="288" r:id="rId12"/>
    <p:sldId id="373" r:id="rId13"/>
    <p:sldId id="375" r:id="rId14"/>
    <p:sldId id="376" r:id="rId15"/>
    <p:sldId id="378" r:id="rId16"/>
    <p:sldId id="380" r:id="rId17"/>
    <p:sldId id="382" r:id="rId18"/>
    <p:sldId id="383" r:id="rId19"/>
    <p:sldId id="393" r:id="rId20"/>
    <p:sldId id="395" r:id="rId21"/>
    <p:sldId id="415" r:id="rId22"/>
    <p:sldId id="434" r:id="rId23"/>
    <p:sldId id="435" r:id="rId24"/>
    <p:sldId id="436" r:id="rId25"/>
    <p:sldId id="437" r:id="rId26"/>
    <p:sldId id="438" r:id="rId27"/>
    <p:sldId id="439" r:id="rId28"/>
    <p:sldId id="440" r:id="rId29"/>
    <p:sldId id="441" r:id="rId30"/>
    <p:sldId id="442" r:id="rId31"/>
    <p:sldId id="443" r:id="rId32"/>
    <p:sldId id="445" r:id="rId33"/>
    <p:sldId id="446" r:id="rId34"/>
    <p:sldId id="447" r:id="rId35"/>
    <p:sldId id="448" r:id="rId36"/>
    <p:sldId id="449" r:id="rId37"/>
    <p:sldId id="450" r:id="rId38"/>
    <p:sldId id="460" r:id="rId39"/>
    <p:sldId id="462" r:id="rId40"/>
    <p:sldId id="463" r:id="rId41"/>
    <p:sldId id="468" r:id="rId42"/>
    <p:sldId id="469" r:id="rId43"/>
    <p:sldId id="472" r:id="rId44"/>
    <p:sldId id="473" r:id="rId45"/>
    <p:sldId id="474" r:id="rId46"/>
    <p:sldId id="475" r:id="rId47"/>
    <p:sldId id="476" r:id="rId48"/>
    <p:sldId id="489" r:id="rId49"/>
    <p:sldId id="492" r:id="rId50"/>
    <p:sldId id="499" r:id="rId51"/>
    <p:sldId id="511" r:id="rId52"/>
    <p:sldId id="522" r:id="rId53"/>
    <p:sldId id="538" r:id="rId54"/>
    <p:sldId id="287" r:id="rId55"/>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20"/>
    <a:srgbClr val="005024"/>
    <a:srgbClr val="0096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00"/>
  </p:normalViewPr>
  <p:slideViewPr>
    <p:cSldViewPr>
      <p:cViewPr varScale="1">
        <p:scale>
          <a:sx n="74" d="100"/>
          <a:sy n="74" d="100"/>
        </p:scale>
        <p:origin x="126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E41D57-36EF-AD4B-86FE-193105A887B1}" type="datetimeFigureOut">
              <a:rPr lang="en-US" smtClean="0"/>
              <a:t>5/8/2020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21D5A2-FC6D-6047-8A64-9A3697745BAB}" type="slidenum">
              <a:rPr lang="en-US" smtClean="0"/>
              <a:t>‹#›</a:t>
            </a:fld>
            <a:endParaRPr lang="en-US"/>
          </a:p>
        </p:txBody>
      </p:sp>
    </p:spTree>
    <p:extLst>
      <p:ext uri="{BB962C8B-B14F-4D97-AF65-F5344CB8AC3E}">
        <p14:creationId xmlns:p14="http://schemas.microsoft.com/office/powerpoint/2010/main" val="11653562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196"/>
          <p:cNvGrpSpPr>
            <a:grpSpLocks/>
          </p:cNvGrpSpPr>
          <p:nvPr/>
        </p:nvGrpSpPr>
        <p:grpSpPr bwMode="auto">
          <a:xfrm>
            <a:off x="-119063" y="-104775"/>
            <a:ext cx="9394826" cy="7042150"/>
            <a:chOff x="-75" y="-66"/>
            <a:chExt cx="5918" cy="4436"/>
          </a:xfrm>
        </p:grpSpPr>
        <p:grpSp>
          <p:nvGrpSpPr>
            <p:cNvPr id="5" name="Group 2"/>
            <p:cNvGrpSpPr>
              <a:grpSpLocks/>
            </p:cNvGrpSpPr>
            <p:nvPr/>
          </p:nvGrpSpPr>
          <p:grpSpPr bwMode="auto">
            <a:xfrm>
              <a:off x="-75" y="-66"/>
              <a:ext cx="5918" cy="4436"/>
              <a:chOff x="-78" y="-70"/>
              <a:chExt cx="5918" cy="4436"/>
            </a:xfrm>
          </p:grpSpPr>
          <p:grpSp>
            <p:nvGrpSpPr>
              <p:cNvPr id="30" name="Group 3"/>
              <p:cNvGrpSpPr>
                <a:grpSpLocks/>
              </p:cNvGrpSpPr>
              <p:nvPr/>
            </p:nvGrpSpPr>
            <p:grpSpPr bwMode="auto">
              <a:xfrm>
                <a:off x="1373" y="2671"/>
                <a:ext cx="910" cy="818"/>
                <a:chOff x="1373" y="2671"/>
                <a:chExt cx="910" cy="818"/>
              </a:xfrm>
            </p:grpSpPr>
            <p:sp>
              <p:nvSpPr>
                <p:cNvPr id="190"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1"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2"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93"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1" name="Group 8"/>
              <p:cNvGrpSpPr>
                <a:grpSpLocks/>
              </p:cNvGrpSpPr>
              <p:nvPr/>
            </p:nvGrpSpPr>
            <p:grpSpPr bwMode="auto">
              <a:xfrm>
                <a:off x="2100" y="2253"/>
                <a:ext cx="910" cy="818"/>
                <a:chOff x="1373" y="2671"/>
                <a:chExt cx="910" cy="818"/>
              </a:xfrm>
            </p:grpSpPr>
            <p:sp>
              <p:nvSpPr>
                <p:cNvPr id="186"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7"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8"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9"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2"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3"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4"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35"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36" name="Group 17"/>
              <p:cNvGrpSpPr>
                <a:grpSpLocks/>
              </p:cNvGrpSpPr>
              <p:nvPr/>
            </p:nvGrpSpPr>
            <p:grpSpPr bwMode="auto">
              <a:xfrm>
                <a:off x="-29" y="3464"/>
                <a:ext cx="910" cy="818"/>
                <a:chOff x="1373" y="2671"/>
                <a:chExt cx="910" cy="818"/>
              </a:xfrm>
            </p:grpSpPr>
            <p:sp>
              <p:nvSpPr>
                <p:cNvPr id="182"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3"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4"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5"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7" name="Group 22"/>
              <p:cNvGrpSpPr>
                <a:grpSpLocks/>
              </p:cNvGrpSpPr>
              <p:nvPr/>
            </p:nvGrpSpPr>
            <p:grpSpPr bwMode="auto">
              <a:xfrm>
                <a:off x="2784" y="1836"/>
                <a:ext cx="910" cy="818"/>
                <a:chOff x="1373" y="2671"/>
                <a:chExt cx="910" cy="818"/>
              </a:xfrm>
            </p:grpSpPr>
            <p:sp>
              <p:nvSpPr>
                <p:cNvPr id="178"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9"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0"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1"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8"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9"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0"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1"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42" name="Group 31"/>
              <p:cNvGrpSpPr>
                <a:grpSpLocks/>
              </p:cNvGrpSpPr>
              <p:nvPr/>
            </p:nvGrpSpPr>
            <p:grpSpPr bwMode="auto">
              <a:xfrm>
                <a:off x="1658" y="1560"/>
                <a:ext cx="910" cy="818"/>
                <a:chOff x="1373" y="2671"/>
                <a:chExt cx="910" cy="818"/>
              </a:xfrm>
            </p:grpSpPr>
            <p:sp>
              <p:nvSpPr>
                <p:cNvPr id="174"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5"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6"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7"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43"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4"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5"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6"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47"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8"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9"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0"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51" name="Group 44"/>
              <p:cNvGrpSpPr>
                <a:grpSpLocks/>
              </p:cNvGrpSpPr>
              <p:nvPr/>
            </p:nvGrpSpPr>
            <p:grpSpPr bwMode="auto">
              <a:xfrm>
                <a:off x="2342" y="1143"/>
                <a:ext cx="910" cy="818"/>
                <a:chOff x="1373" y="2671"/>
                <a:chExt cx="910" cy="818"/>
              </a:xfrm>
            </p:grpSpPr>
            <p:sp>
              <p:nvSpPr>
                <p:cNvPr id="170"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1"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2"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3"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2" name="Group 49"/>
              <p:cNvGrpSpPr>
                <a:grpSpLocks/>
              </p:cNvGrpSpPr>
              <p:nvPr/>
            </p:nvGrpSpPr>
            <p:grpSpPr bwMode="auto">
              <a:xfrm>
                <a:off x="481" y="1235"/>
                <a:ext cx="910" cy="818"/>
                <a:chOff x="1373" y="2671"/>
                <a:chExt cx="910" cy="818"/>
              </a:xfrm>
            </p:grpSpPr>
            <p:sp>
              <p:nvSpPr>
                <p:cNvPr id="166"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7"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8"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9"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3" name="Group 54"/>
              <p:cNvGrpSpPr>
                <a:grpSpLocks/>
              </p:cNvGrpSpPr>
              <p:nvPr/>
            </p:nvGrpSpPr>
            <p:grpSpPr bwMode="auto">
              <a:xfrm>
                <a:off x="1208" y="817"/>
                <a:ext cx="910" cy="818"/>
                <a:chOff x="1373" y="2671"/>
                <a:chExt cx="910" cy="818"/>
              </a:xfrm>
            </p:grpSpPr>
            <p:sp>
              <p:nvSpPr>
                <p:cNvPr id="162"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3"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4"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5"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54"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5"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6"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7"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58"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9"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0"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1"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62" name="Group 67"/>
              <p:cNvGrpSpPr>
                <a:grpSpLocks/>
              </p:cNvGrpSpPr>
              <p:nvPr/>
            </p:nvGrpSpPr>
            <p:grpSpPr bwMode="auto">
              <a:xfrm>
                <a:off x="1892" y="400"/>
                <a:ext cx="910" cy="818"/>
                <a:chOff x="1373" y="2671"/>
                <a:chExt cx="910" cy="818"/>
              </a:xfrm>
            </p:grpSpPr>
            <p:sp>
              <p:nvSpPr>
                <p:cNvPr id="158"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9"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0"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1"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63"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4"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5"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6"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67"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8"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9"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0"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1"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2"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3"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4"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5"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6"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7"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8"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9"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0"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1"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2"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3"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4"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5"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6"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7"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8"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9"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0"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91" name="Group 100"/>
              <p:cNvGrpSpPr>
                <a:grpSpLocks/>
              </p:cNvGrpSpPr>
              <p:nvPr/>
            </p:nvGrpSpPr>
            <p:grpSpPr bwMode="auto">
              <a:xfrm>
                <a:off x="3026" y="2638"/>
                <a:ext cx="910" cy="818"/>
                <a:chOff x="1373" y="2671"/>
                <a:chExt cx="910" cy="818"/>
              </a:xfrm>
            </p:grpSpPr>
            <p:sp>
              <p:nvSpPr>
                <p:cNvPr id="154"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5"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6"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7"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92"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3"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4"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5"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96"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7"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98" name="Group 111"/>
              <p:cNvGrpSpPr>
                <a:grpSpLocks/>
              </p:cNvGrpSpPr>
              <p:nvPr/>
            </p:nvGrpSpPr>
            <p:grpSpPr bwMode="auto">
              <a:xfrm>
                <a:off x="2576" y="-9"/>
                <a:ext cx="910" cy="818"/>
                <a:chOff x="1373" y="2671"/>
                <a:chExt cx="910" cy="818"/>
              </a:xfrm>
            </p:grpSpPr>
            <p:sp>
              <p:nvSpPr>
                <p:cNvPr id="15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99" name="Group 116"/>
              <p:cNvGrpSpPr>
                <a:grpSpLocks/>
              </p:cNvGrpSpPr>
              <p:nvPr/>
            </p:nvGrpSpPr>
            <p:grpSpPr bwMode="auto">
              <a:xfrm>
                <a:off x="3010" y="684"/>
                <a:ext cx="910" cy="818"/>
                <a:chOff x="1373" y="2671"/>
                <a:chExt cx="910" cy="818"/>
              </a:xfrm>
            </p:grpSpPr>
            <p:sp>
              <p:nvSpPr>
                <p:cNvPr id="146"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7"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8"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9"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0" name="Group 121"/>
              <p:cNvGrpSpPr>
                <a:grpSpLocks/>
              </p:cNvGrpSpPr>
              <p:nvPr/>
            </p:nvGrpSpPr>
            <p:grpSpPr bwMode="auto">
              <a:xfrm>
                <a:off x="3477" y="1377"/>
                <a:ext cx="910" cy="818"/>
                <a:chOff x="1373" y="2671"/>
                <a:chExt cx="910" cy="818"/>
              </a:xfrm>
            </p:grpSpPr>
            <p:sp>
              <p:nvSpPr>
                <p:cNvPr id="142"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3"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4"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5"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1" name="Group 126"/>
              <p:cNvGrpSpPr>
                <a:grpSpLocks/>
              </p:cNvGrpSpPr>
              <p:nvPr/>
            </p:nvGrpSpPr>
            <p:grpSpPr bwMode="auto">
              <a:xfrm>
                <a:off x="4178" y="943"/>
                <a:ext cx="910" cy="818"/>
                <a:chOff x="1373" y="2671"/>
                <a:chExt cx="910" cy="818"/>
              </a:xfrm>
            </p:grpSpPr>
            <p:sp>
              <p:nvSpPr>
                <p:cNvPr id="138"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9"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0"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1"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02"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3"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4"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5"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06"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7"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8"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9"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0"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1"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2"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3"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4"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5"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6"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7"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8" name="Group 147"/>
              <p:cNvGrpSpPr>
                <a:grpSpLocks/>
              </p:cNvGrpSpPr>
              <p:nvPr/>
            </p:nvGrpSpPr>
            <p:grpSpPr bwMode="auto">
              <a:xfrm>
                <a:off x="4930" y="1978"/>
                <a:ext cx="910" cy="818"/>
                <a:chOff x="1373" y="2671"/>
                <a:chExt cx="910" cy="818"/>
              </a:xfrm>
            </p:grpSpPr>
            <p:sp>
              <p:nvSpPr>
                <p:cNvPr id="134"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5"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6"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7"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19"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0"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1"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2"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3"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24"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25" name="Group 158"/>
              <p:cNvGrpSpPr>
                <a:grpSpLocks/>
              </p:cNvGrpSpPr>
              <p:nvPr/>
            </p:nvGrpSpPr>
            <p:grpSpPr bwMode="auto">
              <a:xfrm>
                <a:off x="4914" y="2763"/>
                <a:ext cx="910" cy="818"/>
                <a:chOff x="1373" y="2671"/>
                <a:chExt cx="910" cy="818"/>
              </a:xfrm>
            </p:grpSpPr>
            <p:sp>
              <p:nvSpPr>
                <p:cNvPr id="130"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1"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2"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3"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26"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7"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8"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9"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6" name="Group 172"/>
            <p:cNvGrpSpPr>
              <a:grpSpLocks/>
            </p:cNvGrpSpPr>
            <p:nvPr/>
          </p:nvGrpSpPr>
          <p:grpSpPr bwMode="auto">
            <a:xfrm>
              <a:off x="240" y="1200"/>
              <a:ext cx="1145" cy="512"/>
              <a:chOff x="108" y="129"/>
              <a:chExt cx="1145" cy="512"/>
            </a:xfrm>
          </p:grpSpPr>
          <p:sp>
            <p:nvSpPr>
              <p:cNvPr id="28"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9"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7" name="Group 175"/>
            <p:cNvGrpSpPr>
              <a:grpSpLocks/>
            </p:cNvGrpSpPr>
            <p:nvPr userDrawn="1"/>
          </p:nvGrpSpPr>
          <p:grpSpPr bwMode="auto">
            <a:xfrm flipV="1">
              <a:off x="0" y="4063"/>
              <a:ext cx="5760" cy="257"/>
              <a:chOff x="0" y="0"/>
              <a:chExt cx="5762" cy="305"/>
            </a:xfrm>
          </p:grpSpPr>
          <p:sp>
            <p:nvSpPr>
              <p:cNvPr id="11" name="Freeform 176"/>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12" name="Freeform 177"/>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3" name="Freeform 178"/>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4" name="Freeform 179"/>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5" name="Freeform 180"/>
              <p:cNvSpPr>
                <a:spLocks/>
              </p:cNvSpPr>
              <p:nvPr/>
            </p:nvSpPr>
            <p:spPr bwMode="ltGray">
              <a:xfrm>
                <a:off x="1595" y="2"/>
                <a:ext cx="214" cy="83"/>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6" name="Freeform 181"/>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7" name="Freeform 182"/>
              <p:cNvSpPr>
                <a:spLocks/>
              </p:cNvSpPr>
              <p:nvPr/>
            </p:nvSpPr>
            <p:spPr bwMode="ltGray">
              <a:xfrm>
                <a:off x="1964" y="2"/>
                <a:ext cx="175" cy="26"/>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8" name="Freeform 183"/>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9" name="Freeform 184"/>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0" name="Freeform 185"/>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1" name="Freeform 186"/>
              <p:cNvSpPr>
                <a:spLocks/>
              </p:cNvSpPr>
              <p:nvPr/>
            </p:nvSpPr>
            <p:spPr bwMode="ltGray">
              <a:xfrm>
                <a:off x="3680" y="71"/>
                <a:ext cx="722"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 name="Freeform 187"/>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3" name="Freeform 188"/>
              <p:cNvSpPr>
                <a:spLocks/>
              </p:cNvSpPr>
              <p:nvPr/>
            </p:nvSpPr>
            <p:spPr bwMode="ltGray">
              <a:xfrm>
                <a:off x="4602" y="2"/>
                <a:ext cx="264" cy="115"/>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4" name="Freeform 189"/>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5" name="Freeform 190"/>
              <p:cNvSpPr>
                <a:spLocks/>
              </p:cNvSpPr>
              <p:nvPr/>
            </p:nvSpPr>
            <p:spPr bwMode="ltGray">
              <a:xfrm>
                <a:off x="5074" y="2"/>
                <a:ext cx="203" cy="83"/>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6" name="Freeform 191"/>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7" name="Freeform 192"/>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8" name="Group 193"/>
            <p:cNvGrpSpPr>
              <a:grpSpLocks/>
            </p:cNvGrpSpPr>
            <p:nvPr/>
          </p:nvGrpSpPr>
          <p:grpSpPr bwMode="auto">
            <a:xfrm flipH="1" flipV="1">
              <a:off x="4368" y="1872"/>
              <a:ext cx="1145" cy="512"/>
              <a:chOff x="204" y="225"/>
              <a:chExt cx="1145" cy="512"/>
            </a:xfrm>
          </p:grpSpPr>
          <p:sp>
            <p:nvSpPr>
              <p:cNvPr id="9" name="Freeform 194"/>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10" name="Freeform 195"/>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36007" name="Rectangle 167"/>
          <p:cNvSpPr>
            <a:spLocks noGrp="1" noChangeArrowheads="1"/>
          </p:cNvSpPr>
          <p:nvPr>
            <p:ph type="ctrTitle"/>
          </p:nvPr>
        </p:nvSpPr>
        <p:spPr>
          <a:xfrm>
            <a:off x="685800" y="2286000"/>
            <a:ext cx="7772400" cy="1143000"/>
          </a:xfrm>
        </p:spPr>
        <p:txBody>
          <a:bodyPr/>
          <a:lstStyle>
            <a:lvl1pPr>
              <a:defRPr/>
            </a:lvl1pPr>
          </a:lstStyle>
          <a:p>
            <a:r>
              <a:rPr lang="tr-TR"/>
              <a:t>Ana başlık stilini düzenlemek için tıklatın</a:t>
            </a:r>
          </a:p>
        </p:txBody>
      </p:sp>
      <p:sp>
        <p:nvSpPr>
          <p:cNvPr id="36008" name="Rectangle 168"/>
          <p:cNvSpPr>
            <a:spLocks noGrp="1" noChangeArrowheads="1"/>
          </p:cNvSpPr>
          <p:nvPr>
            <p:ph type="subTitle" idx="1"/>
          </p:nvPr>
        </p:nvSpPr>
        <p:spPr>
          <a:xfrm>
            <a:off x="1371600" y="4419600"/>
            <a:ext cx="6400800" cy="1752600"/>
          </a:xfrm>
        </p:spPr>
        <p:txBody>
          <a:bodyPr/>
          <a:lstStyle>
            <a:lvl1pPr marL="0" indent="0" algn="ctr">
              <a:buFontTx/>
              <a:buNone/>
              <a:defRPr/>
            </a:lvl1pPr>
          </a:lstStyle>
          <a:p>
            <a:r>
              <a:rPr lang="tr-TR"/>
              <a:t>Ana alt başlık stilini düzenlemek için tıklatın</a:t>
            </a:r>
          </a:p>
        </p:txBody>
      </p:sp>
      <p:sp>
        <p:nvSpPr>
          <p:cNvPr id="194" name="Rectangle 169"/>
          <p:cNvSpPr>
            <a:spLocks noGrp="1" noChangeArrowheads="1"/>
          </p:cNvSpPr>
          <p:nvPr>
            <p:ph type="dt" sz="half" idx="10"/>
          </p:nvPr>
        </p:nvSpPr>
        <p:spPr>
          <a:xfrm>
            <a:off x="685800" y="0"/>
            <a:ext cx="1905000" cy="457200"/>
          </a:xfrm>
        </p:spPr>
        <p:txBody>
          <a:bodyPr/>
          <a:lstStyle>
            <a:lvl1pPr>
              <a:defRPr/>
            </a:lvl1pPr>
          </a:lstStyle>
          <a:p>
            <a:pPr>
              <a:defRPr/>
            </a:pPr>
            <a:endParaRPr lang="tr-TR"/>
          </a:p>
        </p:txBody>
      </p:sp>
      <p:sp>
        <p:nvSpPr>
          <p:cNvPr id="195" name="Rectangle 170"/>
          <p:cNvSpPr>
            <a:spLocks noGrp="1" noChangeArrowheads="1"/>
          </p:cNvSpPr>
          <p:nvPr>
            <p:ph type="ftr" sz="quarter" idx="11"/>
          </p:nvPr>
        </p:nvSpPr>
        <p:spPr>
          <a:xfrm>
            <a:off x="3124200" y="0"/>
            <a:ext cx="2895600" cy="457200"/>
          </a:xfrm>
        </p:spPr>
        <p:txBody>
          <a:bodyPr/>
          <a:lstStyle>
            <a:lvl1pPr>
              <a:defRPr/>
            </a:lvl1pPr>
          </a:lstStyle>
          <a:p>
            <a:pPr>
              <a:defRPr/>
            </a:pPr>
            <a:endParaRPr lang="tr-TR"/>
          </a:p>
        </p:txBody>
      </p:sp>
      <p:sp>
        <p:nvSpPr>
          <p:cNvPr id="196" name="Rectangle 171"/>
          <p:cNvSpPr>
            <a:spLocks noGrp="1" noChangeArrowheads="1"/>
          </p:cNvSpPr>
          <p:nvPr>
            <p:ph type="sldNum" sz="quarter" idx="12"/>
          </p:nvPr>
        </p:nvSpPr>
        <p:spPr>
          <a:xfrm>
            <a:off x="6553200" y="0"/>
            <a:ext cx="1905000" cy="457200"/>
          </a:xfrm>
        </p:spPr>
        <p:txBody>
          <a:bodyPr/>
          <a:lstStyle>
            <a:lvl1pPr>
              <a:defRPr/>
            </a:lvl1pPr>
          </a:lstStyle>
          <a:p>
            <a:pPr>
              <a:defRPr/>
            </a:pPr>
            <a:fld id="{32B5F0D8-8102-4383-BD76-C3BF7BCD6A3D}"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E0607165-49DB-4349-AC00-FE7F7B0B5987}"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542925"/>
            <a:ext cx="1943100" cy="5653088"/>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542925"/>
            <a:ext cx="5676900" cy="565308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51DB3370-78A4-44EB-B4D9-9B71FF73BA9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4F048662-C091-41F5-B44E-C484264666A6}"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6DE6208C-2804-4690-9CB0-FDC650D250B3}"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2AC0EC5F-30E7-4550-BCAE-F61DD0EB40C2}"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169"/>
          <p:cNvSpPr>
            <a:spLocks noGrp="1" noChangeArrowheads="1"/>
          </p:cNvSpPr>
          <p:nvPr>
            <p:ph type="dt" sz="half" idx="10"/>
          </p:nvPr>
        </p:nvSpPr>
        <p:spPr>
          <a:ln/>
        </p:spPr>
        <p:txBody>
          <a:bodyPr/>
          <a:lstStyle>
            <a:lvl1pPr>
              <a:defRPr/>
            </a:lvl1pPr>
          </a:lstStyle>
          <a:p>
            <a:pPr>
              <a:defRPr/>
            </a:pPr>
            <a:endParaRPr lang="tr-TR"/>
          </a:p>
        </p:txBody>
      </p:sp>
      <p:sp>
        <p:nvSpPr>
          <p:cNvPr id="8" name="Rectangle 170"/>
          <p:cNvSpPr>
            <a:spLocks noGrp="1" noChangeArrowheads="1"/>
          </p:cNvSpPr>
          <p:nvPr>
            <p:ph type="ftr" sz="quarter" idx="11"/>
          </p:nvPr>
        </p:nvSpPr>
        <p:spPr>
          <a:ln/>
        </p:spPr>
        <p:txBody>
          <a:bodyPr/>
          <a:lstStyle>
            <a:lvl1pPr>
              <a:defRPr/>
            </a:lvl1pPr>
          </a:lstStyle>
          <a:p>
            <a:pPr>
              <a:defRPr/>
            </a:pPr>
            <a:endParaRPr lang="tr-TR"/>
          </a:p>
        </p:txBody>
      </p:sp>
      <p:sp>
        <p:nvSpPr>
          <p:cNvPr id="9" name="Rectangle 171"/>
          <p:cNvSpPr>
            <a:spLocks noGrp="1" noChangeArrowheads="1"/>
          </p:cNvSpPr>
          <p:nvPr>
            <p:ph type="sldNum" sz="quarter" idx="12"/>
          </p:nvPr>
        </p:nvSpPr>
        <p:spPr>
          <a:ln/>
        </p:spPr>
        <p:txBody>
          <a:bodyPr/>
          <a:lstStyle>
            <a:lvl1pPr>
              <a:defRPr/>
            </a:lvl1pPr>
          </a:lstStyle>
          <a:p>
            <a:pPr>
              <a:defRPr/>
            </a:pPr>
            <a:fld id="{C841B227-D263-46DE-877D-EFBF24885AE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169"/>
          <p:cNvSpPr>
            <a:spLocks noGrp="1" noChangeArrowheads="1"/>
          </p:cNvSpPr>
          <p:nvPr>
            <p:ph type="dt" sz="half" idx="10"/>
          </p:nvPr>
        </p:nvSpPr>
        <p:spPr>
          <a:ln/>
        </p:spPr>
        <p:txBody>
          <a:bodyPr/>
          <a:lstStyle>
            <a:lvl1pPr>
              <a:defRPr/>
            </a:lvl1pPr>
          </a:lstStyle>
          <a:p>
            <a:pPr>
              <a:defRPr/>
            </a:pPr>
            <a:endParaRPr lang="tr-TR"/>
          </a:p>
        </p:txBody>
      </p:sp>
      <p:sp>
        <p:nvSpPr>
          <p:cNvPr id="4" name="Rectangle 170"/>
          <p:cNvSpPr>
            <a:spLocks noGrp="1" noChangeArrowheads="1"/>
          </p:cNvSpPr>
          <p:nvPr>
            <p:ph type="ftr" sz="quarter" idx="11"/>
          </p:nvPr>
        </p:nvSpPr>
        <p:spPr>
          <a:ln/>
        </p:spPr>
        <p:txBody>
          <a:bodyPr/>
          <a:lstStyle>
            <a:lvl1pPr>
              <a:defRPr/>
            </a:lvl1pPr>
          </a:lstStyle>
          <a:p>
            <a:pPr>
              <a:defRPr/>
            </a:pPr>
            <a:endParaRPr lang="tr-TR"/>
          </a:p>
        </p:txBody>
      </p:sp>
      <p:sp>
        <p:nvSpPr>
          <p:cNvPr id="5" name="Rectangle 171"/>
          <p:cNvSpPr>
            <a:spLocks noGrp="1" noChangeArrowheads="1"/>
          </p:cNvSpPr>
          <p:nvPr>
            <p:ph type="sldNum" sz="quarter" idx="12"/>
          </p:nvPr>
        </p:nvSpPr>
        <p:spPr>
          <a:ln/>
        </p:spPr>
        <p:txBody>
          <a:bodyPr/>
          <a:lstStyle>
            <a:lvl1pPr>
              <a:defRPr/>
            </a:lvl1pPr>
          </a:lstStyle>
          <a:p>
            <a:pPr>
              <a:defRPr/>
            </a:pPr>
            <a:fld id="{9F717946-72A9-4225-BF27-F4EDE569F5A7}"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69"/>
          <p:cNvSpPr>
            <a:spLocks noGrp="1" noChangeArrowheads="1"/>
          </p:cNvSpPr>
          <p:nvPr>
            <p:ph type="dt" sz="half" idx="10"/>
          </p:nvPr>
        </p:nvSpPr>
        <p:spPr>
          <a:ln/>
        </p:spPr>
        <p:txBody>
          <a:bodyPr/>
          <a:lstStyle>
            <a:lvl1pPr>
              <a:defRPr/>
            </a:lvl1pPr>
          </a:lstStyle>
          <a:p>
            <a:pPr>
              <a:defRPr/>
            </a:pPr>
            <a:endParaRPr lang="tr-TR"/>
          </a:p>
        </p:txBody>
      </p:sp>
      <p:sp>
        <p:nvSpPr>
          <p:cNvPr id="3" name="Rectangle 170"/>
          <p:cNvSpPr>
            <a:spLocks noGrp="1" noChangeArrowheads="1"/>
          </p:cNvSpPr>
          <p:nvPr>
            <p:ph type="ftr" sz="quarter" idx="11"/>
          </p:nvPr>
        </p:nvSpPr>
        <p:spPr>
          <a:ln/>
        </p:spPr>
        <p:txBody>
          <a:bodyPr/>
          <a:lstStyle>
            <a:lvl1pPr>
              <a:defRPr/>
            </a:lvl1pPr>
          </a:lstStyle>
          <a:p>
            <a:pPr>
              <a:defRPr/>
            </a:pPr>
            <a:endParaRPr lang="tr-TR"/>
          </a:p>
        </p:txBody>
      </p:sp>
      <p:sp>
        <p:nvSpPr>
          <p:cNvPr id="4" name="Rectangle 171"/>
          <p:cNvSpPr>
            <a:spLocks noGrp="1" noChangeArrowheads="1"/>
          </p:cNvSpPr>
          <p:nvPr>
            <p:ph type="sldNum" sz="quarter" idx="12"/>
          </p:nvPr>
        </p:nvSpPr>
        <p:spPr>
          <a:ln/>
        </p:spPr>
        <p:txBody>
          <a:bodyPr/>
          <a:lstStyle>
            <a:lvl1pPr>
              <a:defRPr/>
            </a:lvl1pPr>
          </a:lstStyle>
          <a:p>
            <a:pPr>
              <a:defRPr/>
            </a:pPr>
            <a:fld id="{F4FD1CAF-00FD-4CAC-8805-283394829C1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A8C6C8FF-8F2F-45DD-848D-78414EB64EF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5D9744F5-58D9-4F41-B6F9-E7DB892624AC}"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96"/>
          <p:cNvGrpSpPr>
            <a:grpSpLocks/>
          </p:cNvGrpSpPr>
          <p:nvPr/>
        </p:nvGrpSpPr>
        <p:grpSpPr bwMode="auto">
          <a:xfrm>
            <a:off x="-119063" y="-104775"/>
            <a:ext cx="9394826" cy="7042150"/>
            <a:chOff x="-75" y="-66"/>
            <a:chExt cx="5918" cy="4436"/>
          </a:xfrm>
        </p:grpSpPr>
        <p:grpSp>
          <p:nvGrpSpPr>
            <p:cNvPr id="1032" name="Group 2"/>
            <p:cNvGrpSpPr>
              <a:grpSpLocks/>
            </p:cNvGrpSpPr>
            <p:nvPr/>
          </p:nvGrpSpPr>
          <p:grpSpPr bwMode="auto">
            <a:xfrm>
              <a:off x="-75" y="-66"/>
              <a:ext cx="5918" cy="4436"/>
              <a:chOff x="-78" y="-70"/>
              <a:chExt cx="5918" cy="4436"/>
            </a:xfrm>
          </p:grpSpPr>
          <p:grpSp>
            <p:nvGrpSpPr>
              <p:cNvPr id="1057" name="Group 3"/>
              <p:cNvGrpSpPr>
                <a:grpSpLocks/>
              </p:cNvGrpSpPr>
              <p:nvPr/>
            </p:nvGrpSpPr>
            <p:grpSpPr bwMode="auto">
              <a:xfrm>
                <a:off x="1373" y="2671"/>
                <a:ext cx="910" cy="818"/>
                <a:chOff x="1373" y="2671"/>
                <a:chExt cx="910" cy="818"/>
              </a:xfrm>
            </p:grpSpPr>
            <p:sp>
              <p:nvSpPr>
                <p:cNvPr id="22532"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3"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4"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35"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58" name="Group 8"/>
              <p:cNvGrpSpPr>
                <a:grpSpLocks/>
              </p:cNvGrpSpPr>
              <p:nvPr/>
            </p:nvGrpSpPr>
            <p:grpSpPr bwMode="auto">
              <a:xfrm>
                <a:off x="2100" y="2253"/>
                <a:ext cx="910" cy="818"/>
                <a:chOff x="1373" y="2671"/>
                <a:chExt cx="910" cy="818"/>
              </a:xfrm>
            </p:grpSpPr>
            <p:sp>
              <p:nvSpPr>
                <p:cNvPr id="22537"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8"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9"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0"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41"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2"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3"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4"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3" name="Group 17"/>
              <p:cNvGrpSpPr>
                <a:grpSpLocks/>
              </p:cNvGrpSpPr>
              <p:nvPr/>
            </p:nvGrpSpPr>
            <p:grpSpPr bwMode="auto">
              <a:xfrm>
                <a:off x="-29" y="3464"/>
                <a:ext cx="910" cy="818"/>
                <a:chOff x="1373" y="2671"/>
                <a:chExt cx="910" cy="818"/>
              </a:xfrm>
            </p:grpSpPr>
            <p:sp>
              <p:nvSpPr>
                <p:cNvPr id="22546"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7"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8"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9"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64" name="Group 22"/>
              <p:cNvGrpSpPr>
                <a:grpSpLocks/>
              </p:cNvGrpSpPr>
              <p:nvPr/>
            </p:nvGrpSpPr>
            <p:grpSpPr bwMode="auto">
              <a:xfrm>
                <a:off x="2784" y="1836"/>
                <a:ext cx="910" cy="818"/>
                <a:chOff x="1373" y="2671"/>
                <a:chExt cx="910" cy="818"/>
              </a:xfrm>
            </p:grpSpPr>
            <p:sp>
              <p:nvSpPr>
                <p:cNvPr id="22551"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2"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3"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4"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55"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6"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7"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8"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9" name="Group 31"/>
              <p:cNvGrpSpPr>
                <a:grpSpLocks/>
              </p:cNvGrpSpPr>
              <p:nvPr/>
            </p:nvGrpSpPr>
            <p:grpSpPr bwMode="auto">
              <a:xfrm>
                <a:off x="1658" y="1560"/>
                <a:ext cx="910" cy="818"/>
                <a:chOff x="1373" y="2671"/>
                <a:chExt cx="910" cy="818"/>
              </a:xfrm>
            </p:grpSpPr>
            <p:sp>
              <p:nvSpPr>
                <p:cNvPr id="22560"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1"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2"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3"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64"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5"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6"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7"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68"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9"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0"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1"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78" name="Group 44"/>
              <p:cNvGrpSpPr>
                <a:grpSpLocks/>
              </p:cNvGrpSpPr>
              <p:nvPr/>
            </p:nvGrpSpPr>
            <p:grpSpPr bwMode="auto">
              <a:xfrm>
                <a:off x="2342" y="1143"/>
                <a:ext cx="910" cy="818"/>
                <a:chOff x="1373" y="2671"/>
                <a:chExt cx="910" cy="818"/>
              </a:xfrm>
            </p:grpSpPr>
            <p:sp>
              <p:nvSpPr>
                <p:cNvPr id="22573"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4"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5"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6"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79" name="Group 49"/>
              <p:cNvGrpSpPr>
                <a:grpSpLocks/>
              </p:cNvGrpSpPr>
              <p:nvPr/>
            </p:nvGrpSpPr>
            <p:grpSpPr bwMode="auto">
              <a:xfrm>
                <a:off x="481" y="1235"/>
                <a:ext cx="910" cy="818"/>
                <a:chOff x="1373" y="2671"/>
                <a:chExt cx="910" cy="818"/>
              </a:xfrm>
            </p:grpSpPr>
            <p:sp>
              <p:nvSpPr>
                <p:cNvPr id="22578"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9"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0"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1"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80" name="Group 54"/>
              <p:cNvGrpSpPr>
                <a:grpSpLocks/>
              </p:cNvGrpSpPr>
              <p:nvPr/>
            </p:nvGrpSpPr>
            <p:grpSpPr bwMode="auto">
              <a:xfrm>
                <a:off x="1208" y="817"/>
                <a:ext cx="910" cy="818"/>
                <a:chOff x="1373" y="2671"/>
                <a:chExt cx="910" cy="818"/>
              </a:xfrm>
            </p:grpSpPr>
            <p:sp>
              <p:nvSpPr>
                <p:cNvPr id="22583"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4"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5"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6"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87"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8"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9"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0"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91"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2"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3"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4"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89" name="Group 67"/>
              <p:cNvGrpSpPr>
                <a:grpSpLocks/>
              </p:cNvGrpSpPr>
              <p:nvPr/>
            </p:nvGrpSpPr>
            <p:grpSpPr bwMode="auto">
              <a:xfrm>
                <a:off x="1892" y="400"/>
                <a:ext cx="910" cy="818"/>
                <a:chOff x="1373" y="2671"/>
                <a:chExt cx="910" cy="818"/>
              </a:xfrm>
            </p:grpSpPr>
            <p:sp>
              <p:nvSpPr>
                <p:cNvPr id="22596"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7"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8"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9"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00"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1"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2"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3"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4"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5"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6"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7"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8"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9"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0"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1"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2"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3"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4"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5"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6"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7"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8"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9"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0"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1"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2"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3"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4"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5"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6"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7"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18" name="Group 100"/>
              <p:cNvGrpSpPr>
                <a:grpSpLocks/>
              </p:cNvGrpSpPr>
              <p:nvPr/>
            </p:nvGrpSpPr>
            <p:grpSpPr bwMode="auto">
              <a:xfrm>
                <a:off x="3026" y="2638"/>
                <a:ext cx="910" cy="818"/>
                <a:chOff x="1373" y="2671"/>
                <a:chExt cx="910" cy="818"/>
              </a:xfrm>
            </p:grpSpPr>
            <p:sp>
              <p:nvSpPr>
                <p:cNvPr id="22629"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0"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1"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2"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33"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4"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5"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6"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37"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8"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25" name="Group 111"/>
              <p:cNvGrpSpPr>
                <a:grpSpLocks/>
              </p:cNvGrpSpPr>
              <p:nvPr/>
            </p:nvGrpSpPr>
            <p:grpSpPr bwMode="auto">
              <a:xfrm>
                <a:off x="2576" y="-9"/>
                <a:ext cx="910" cy="818"/>
                <a:chOff x="1373" y="2671"/>
                <a:chExt cx="910" cy="818"/>
              </a:xfrm>
            </p:grpSpPr>
            <p:sp>
              <p:nvSpPr>
                <p:cNvPr id="2264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6" name="Group 116"/>
              <p:cNvGrpSpPr>
                <a:grpSpLocks/>
              </p:cNvGrpSpPr>
              <p:nvPr/>
            </p:nvGrpSpPr>
            <p:grpSpPr bwMode="auto">
              <a:xfrm>
                <a:off x="3010" y="684"/>
                <a:ext cx="910" cy="818"/>
                <a:chOff x="1373" y="2671"/>
                <a:chExt cx="910" cy="818"/>
              </a:xfrm>
            </p:grpSpPr>
            <p:sp>
              <p:nvSpPr>
                <p:cNvPr id="22645"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6"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7"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8"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7" name="Group 121"/>
              <p:cNvGrpSpPr>
                <a:grpSpLocks/>
              </p:cNvGrpSpPr>
              <p:nvPr/>
            </p:nvGrpSpPr>
            <p:grpSpPr bwMode="auto">
              <a:xfrm>
                <a:off x="3477" y="1377"/>
                <a:ext cx="910" cy="818"/>
                <a:chOff x="1373" y="2671"/>
                <a:chExt cx="910" cy="818"/>
              </a:xfrm>
            </p:grpSpPr>
            <p:sp>
              <p:nvSpPr>
                <p:cNvPr id="22650"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1"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2"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3"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8" name="Group 126"/>
              <p:cNvGrpSpPr>
                <a:grpSpLocks/>
              </p:cNvGrpSpPr>
              <p:nvPr/>
            </p:nvGrpSpPr>
            <p:grpSpPr bwMode="auto">
              <a:xfrm>
                <a:off x="4178" y="943"/>
                <a:ext cx="910" cy="818"/>
                <a:chOff x="1373" y="2671"/>
                <a:chExt cx="910" cy="818"/>
              </a:xfrm>
            </p:grpSpPr>
            <p:sp>
              <p:nvSpPr>
                <p:cNvPr id="22655"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6"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7"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8"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59"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0"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1"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2"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3"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4"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5"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6"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7"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8"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9"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0"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71"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2"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3"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4"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45" name="Group 147"/>
              <p:cNvGrpSpPr>
                <a:grpSpLocks/>
              </p:cNvGrpSpPr>
              <p:nvPr/>
            </p:nvGrpSpPr>
            <p:grpSpPr bwMode="auto">
              <a:xfrm>
                <a:off x="4930" y="1978"/>
                <a:ext cx="910" cy="818"/>
                <a:chOff x="1373" y="2671"/>
                <a:chExt cx="910" cy="818"/>
              </a:xfrm>
            </p:grpSpPr>
            <p:sp>
              <p:nvSpPr>
                <p:cNvPr id="22676"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7"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8"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9"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80"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1"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2"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3"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84"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85"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52" name="Group 158"/>
              <p:cNvGrpSpPr>
                <a:grpSpLocks/>
              </p:cNvGrpSpPr>
              <p:nvPr/>
            </p:nvGrpSpPr>
            <p:grpSpPr bwMode="auto">
              <a:xfrm>
                <a:off x="4914" y="2763"/>
                <a:ext cx="910" cy="818"/>
                <a:chOff x="1373" y="2671"/>
                <a:chExt cx="910" cy="818"/>
              </a:xfrm>
            </p:grpSpPr>
            <p:sp>
              <p:nvSpPr>
                <p:cNvPr id="22687"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8"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9"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0"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91"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2"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3"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4"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33" name="Group 172"/>
            <p:cNvGrpSpPr>
              <a:grpSpLocks/>
            </p:cNvGrpSpPr>
            <p:nvPr/>
          </p:nvGrpSpPr>
          <p:grpSpPr bwMode="auto">
            <a:xfrm>
              <a:off x="202" y="1209"/>
              <a:ext cx="1145" cy="512"/>
              <a:chOff x="108" y="129"/>
              <a:chExt cx="1145" cy="512"/>
            </a:xfrm>
          </p:grpSpPr>
          <p:sp>
            <p:nvSpPr>
              <p:cNvPr id="22701"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02"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1034" name="Group 195"/>
            <p:cNvGrpSpPr>
              <a:grpSpLocks/>
            </p:cNvGrpSpPr>
            <p:nvPr userDrawn="1"/>
          </p:nvGrpSpPr>
          <p:grpSpPr bwMode="auto">
            <a:xfrm>
              <a:off x="0" y="0"/>
              <a:ext cx="5762" cy="305"/>
              <a:chOff x="0" y="0"/>
              <a:chExt cx="5762" cy="305"/>
            </a:xfrm>
          </p:grpSpPr>
          <p:sp>
            <p:nvSpPr>
              <p:cNvPr id="22703" name="Freeform 175"/>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22704" name="Freeform 176"/>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5" name="Freeform 177"/>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6" name="Freeform 178"/>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7" name="Freeform 179"/>
              <p:cNvSpPr>
                <a:spLocks/>
              </p:cNvSpPr>
              <p:nvPr/>
            </p:nvSpPr>
            <p:spPr bwMode="ltGray">
              <a:xfrm>
                <a:off x="1595" y="2"/>
                <a:ext cx="214" cy="86"/>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8" name="Freeform 180"/>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9" name="Freeform 181"/>
              <p:cNvSpPr>
                <a:spLocks/>
              </p:cNvSpPr>
              <p:nvPr/>
            </p:nvSpPr>
            <p:spPr bwMode="ltGray">
              <a:xfrm>
                <a:off x="1964" y="2"/>
                <a:ext cx="175" cy="29"/>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0" name="Freeform 182"/>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1" name="Freeform 183"/>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2" name="Freeform 184"/>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3" name="Freeform 185"/>
              <p:cNvSpPr>
                <a:spLocks/>
              </p:cNvSpPr>
              <p:nvPr/>
            </p:nvSpPr>
            <p:spPr bwMode="ltGray">
              <a:xfrm>
                <a:off x="3680" y="71"/>
                <a:ext cx="729"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4" name="Freeform 186"/>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5" name="Freeform 187"/>
              <p:cNvSpPr>
                <a:spLocks/>
              </p:cNvSpPr>
              <p:nvPr/>
            </p:nvSpPr>
            <p:spPr bwMode="ltGray">
              <a:xfrm>
                <a:off x="4602" y="2"/>
                <a:ext cx="264" cy="117"/>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6" name="Freeform 188"/>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7" name="Freeform 189"/>
              <p:cNvSpPr>
                <a:spLocks/>
              </p:cNvSpPr>
              <p:nvPr/>
            </p:nvSpPr>
            <p:spPr bwMode="ltGray">
              <a:xfrm>
                <a:off x="5074" y="2"/>
                <a:ext cx="203" cy="84"/>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8" name="Freeform 190"/>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9" name="Freeform 191"/>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1035" name="Group 192"/>
            <p:cNvGrpSpPr>
              <a:grpSpLocks/>
            </p:cNvGrpSpPr>
            <p:nvPr/>
          </p:nvGrpSpPr>
          <p:grpSpPr bwMode="auto">
            <a:xfrm flipH="1" flipV="1">
              <a:off x="4432" y="3543"/>
              <a:ext cx="1145" cy="512"/>
              <a:chOff x="204" y="225"/>
              <a:chExt cx="1145" cy="512"/>
            </a:xfrm>
          </p:grpSpPr>
          <p:sp>
            <p:nvSpPr>
              <p:cNvPr id="22721" name="Freeform 193"/>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22" name="Freeform 194"/>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1027" name="Rectangle 167"/>
          <p:cNvSpPr>
            <a:spLocks noGrp="1" noChangeArrowheads="1"/>
          </p:cNvSpPr>
          <p:nvPr>
            <p:ph type="title"/>
          </p:nvPr>
        </p:nvSpPr>
        <p:spPr bwMode="auto">
          <a:xfrm>
            <a:off x="685800" y="5429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Ana başlık stilini düzenlemek için tıklatın</a:t>
            </a:r>
          </a:p>
        </p:txBody>
      </p:sp>
      <p:sp>
        <p:nvSpPr>
          <p:cNvPr id="1028" name="Rectangle 168"/>
          <p:cNvSpPr>
            <a:spLocks noGrp="1" noChangeArrowheads="1"/>
          </p:cNvSpPr>
          <p:nvPr>
            <p:ph type="body" idx="1"/>
          </p:nvPr>
        </p:nvSpPr>
        <p:spPr bwMode="auto">
          <a:xfrm>
            <a:off x="685800" y="20812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22697" name="Rectangle 169"/>
          <p:cNvSpPr>
            <a:spLocks noGrp="1" noChangeArrowheads="1"/>
          </p:cNvSpPr>
          <p:nvPr>
            <p:ph type="dt" sz="half" idx="2"/>
          </p:nvPr>
        </p:nvSpPr>
        <p:spPr bwMode="auto">
          <a:xfrm>
            <a:off x="6858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400"/>
            </a:lvl1pPr>
          </a:lstStyle>
          <a:p>
            <a:pPr>
              <a:defRPr/>
            </a:pPr>
            <a:endParaRPr lang="tr-TR"/>
          </a:p>
        </p:txBody>
      </p:sp>
      <p:sp>
        <p:nvSpPr>
          <p:cNvPr id="22698" name="Rectangle 170"/>
          <p:cNvSpPr>
            <a:spLocks noGrp="1" noChangeArrowheads="1"/>
          </p:cNvSpPr>
          <p:nvPr>
            <p:ph type="ftr" sz="quarter" idx="3"/>
          </p:nvPr>
        </p:nvSpPr>
        <p:spPr bwMode="auto">
          <a:xfrm>
            <a:off x="3124200" y="63373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400"/>
            </a:lvl1pPr>
          </a:lstStyle>
          <a:p>
            <a:pPr>
              <a:defRPr/>
            </a:pPr>
            <a:endParaRPr lang="tr-TR"/>
          </a:p>
        </p:txBody>
      </p:sp>
      <p:sp>
        <p:nvSpPr>
          <p:cNvPr id="22699" name="Rectangle 171"/>
          <p:cNvSpPr>
            <a:spLocks noGrp="1" noChangeArrowheads="1"/>
          </p:cNvSpPr>
          <p:nvPr>
            <p:ph type="sldNum" sz="quarter" idx="4"/>
          </p:nvPr>
        </p:nvSpPr>
        <p:spPr bwMode="auto">
          <a:xfrm>
            <a:off x="65532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400"/>
            </a:lvl1pPr>
          </a:lstStyle>
          <a:p>
            <a:pPr>
              <a:defRPr/>
            </a:pPr>
            <a:fld id="{C14EE11B-5F4B-43D2-A936-C0A278F6147B}"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9468" y="2492896"/>
            <a:ext cx="8785225" cy="1143000"/>
          </a:xfrm>
        </p:spPr>
        <p:txBody>
          <a:bodyPr/>
          <a:lstStyle/>
          <a:p>
            <a:pPr eaLnBrk="1" hangingPunct="1"/>
            <a:r>
              <a:rPr lang="tr-TR" sz="3600" b="1" dirty="0">
                <a:solidFill>
                  <a:srgbClr val="00B050"/>
                </a:solidFill>
                <a:latin typeface="Comic Sans MS" pitchFamily="66" charset="0"/>
              </a:rPr>
              <a:t>ÇOCUKLUK DÖNEMİNDE YARATICILIK VE SANAT EĞİTİMİ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İçerik Yer Tutucusu"/>
          <p:cNvSpPr>
            <a:spLocks noGrp="1"/>
          </p:cNvSpPr>
          <p:nvPr>
            <p:ph idx="1"/>
          </p:nvPr>
        </p:nvSpPr>
        <p:spPr/>
        <p:txBody>
          <a:bodyPr/>
          <a:lstStyle/>
          <a:p>
            <a:pPr algn="just"/>
            <a:r>
              <a:rPr lang="tr-TR"/>
              <a:t>Okul çağına ulaşıncaya kadar çocukların ıraksak düşünmesi genellikle ödüllendirilmektedir. </a:t>
            </a:r>
          </a:p>
          <a:p>
            <a:pPr algn="just"/>
            <a:r>
              <a:rPr lang="tr-TR"/>
              <a:t>Ancak okula gitme ve toplumsallaşma süreçleri başladığında düş gücü ve icat etme çoğu zaman pratik, kestirilebilir ve doğru olma uğruna engellenmektedir</a:t>
            </a:r>
          </a:p>
        </p:txBody>
      </p:sp>
      <p:sp>
        <p:nvSpPr>
          <p:cNvPr id="20483" name="1 Başlık"/>
          <p:cNvSpPr>
            <a:spLocks noGrp="1"/>
          </p:cNvSpPr>
          <p:nvPr>
            <p:ph type="title"/>
          </p:nvPr>
        </p:nvSpPr>
        <p:spPr/>
        <p:txBody>
          <a:bodyPr/>
          <a:lstStyle/>
          <a:p>
            <a:r>
              <a:rPr lang="tr-TR"/>
              <a:t>IRAKSAK DÜŞÜNME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Başlık"/>
          <p:cNvSpPr>
            <a:spLocks noGrp="1"/>
          </p:cNvSpPr>
          <p:nvPr>
            <p:ph type="title"/>
          </p:nvPr>
        </p:nvSpPr>
        <p:spPr>
          <a:xfrm>
            <a:off x="250825" y="542925"/>
            <a:ext cx="8713788" cy="1143000"/>
          </a:xfrm>
        </p:spPr>
        <p:txBody>
          <a:bodyPr/>
          <a:lstStyle/>
          <a:p>
            <a:r>
              <a:rPr lang="tr-TR" sz="3600" b="1"/>
              <a:t>YARATICILIKLA İLGİLİ KURAMLAR</a:t>
            </a:r>
            <a:br>
              <a:rPr lang="tr-TR" sz="3600"/>
            </a:br>
            <a:endParaRPr lang="tr-TR" sz="3600"/>
          </a:p>
        </p:txBody>
      </p:sp>
      <p:sp>
        <p:nvSpPr>
          <p:cNvPr id="22531" name="2 İçerik Yer Tutucusu"/>
          <p:cNvSpPr>
            <a:spLocks noGrp="1"/>
          </p:cNvSpPr>
          <p:nvPr>
            <p:ph idx="1"/>
          </p:nvPr>
        </p:nvSpPr>
        <p:spPr>
          <a:xfrm>
            <a:off x="685800" y="1557338"/>
            <a:ext cx="7772400" cy="4638675"/>
          </a:xfrm>
        </p:spPr>
        <p:txBody>
          <a:bodyPr/>
          <a:lstStyle/>
          <a:p>
            <a:r>
              <a:rPr lang="tr-TR" b="1"/>
              <a:t>Psikoanalitik kuram </a:t>
            </a:r>
            <a:r>
              <a:rPr lang="tr-TR"/>
              <a:t>	</a:t>
            </a:r>
          </a:p>
          <a:p>
            <a:r>
              <a:rPr lang="tr-TR" b="1"/>
              <a:t>İnsancıl kuram </a:t>
            </a:r>
            <a:endParaRPr lang="tr-TR"/>
          </a:p>
          <a:p>
            <a:r>
              <a:rPr lang="tr-TR" b="1"/>
              <a:t>Çağrışım kuramı </a:t>
            </a:r>
            <a:endParaRPr lang="tr-TR"/>
          </a:p>
          <a:p>
            <a:r>
              <a:rPr lang="tr-TR" b="1"/>
              <a:t>Gestalt kuramı </a:t>
            </a:r>
            <a:endParaRPr lang="tr-TR"/>
          </a:p>
          <a:p>
            <a:r>
              <a:rPr lang="tr-TR" b="1"/>
              <a:t>Bilişsel-gelişimsel kuram </a:t>
            </a:r>
            <a:endParaRPr lang="tr-TR"/>
          </a:p>
          <a:p>
            <a:r>
              <a:rPr lang="tr-TR" b="1"/>
              <a:t>Faktöriyalist kuram</a:t>
            </a:r>
            <a:r>
              <a:rPr lang="tr-TR"/>
              <a:t>	</a:t>
            </a:r>
          </a:p>
          <a:p>
            <a:r>
              <a:rPr lang="tr-TR" b="1"/>
              <a:t>Karmaşık Kuramlar </a:t>
            </a:r>
            <a:r>
              <a:rPr lang="tr-TR"/>
              <a:t>	</a:t>
            </a:r>
          </a:p>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548680"/>
            <a:ext cx="8892480" cy="1143000"/>
          </a:xfrm>
        </p:spPr>
        <p:txBody>
          <a:bodyPr/>
          <a:lstStyle/>
          <a:p>
            <a:r>
              <a:rPr lang="tr-TR" sz="3600" b="1" dirty="0"/>
              <a:t>YARATICI DÜŞÜNCE </a:t>
            </a:r>
            <a:br>
              <a:rPr lang="tr-TR" sz="3600" b="1" dirty="0"/>
            </a:br>
            <a:r>
              <a:rPr lang="tr-TR" sz="3600" b="1" dirty="0"/>
              <a:t>ÜRETME SÜRECİ</a:t>
            </a:r>
            <a:endParaRPr lang="tr-TR" sz="3600" dirty="0"/>
          </a:p>
        </p:txBody>
      </p:sp>
      <p:sp>
        <p:nvSpPr>
          <p:cNvPr id="3" name="2 İçerik Yer Tutucusu"/>
          <p:cNvSpPr>
            <a:spLocks noGrp="1"/>
          </p:cNvSpPr>
          <p:nvPr>
            <p:ph idx="1"/>
          </p:nvPr>
        </p:nvSpPr>
        <p:spPr>
          <a:xfrm>
            <a:off x="899592" y="2204863"/>
            <a:ext cx="7558608" cy="3991149"/>
          </a:xfrm>
        </p:spPr>
        <p:txBody>
          <a:bodyPr/>
          <a:lstStyle/>
          <a:p>
            <a:pPr marL="514350" lvl="0" indent="-514350">
              <a:buFont typeface="+mj-lt"/>
              <a:buAutoNum type="arabicPeriod"/>
            </a:pPr>
            <a:r>
              <a:rPr lang="tr-TR" dirty="0"/>
              <a:t>Hazırlık aşaması</a:t>
            </a:r>
          </a:p>
          <a:p>
            <a:pPr marL="514350" lvl="0" indent="-514350">
              <a:buFont typeface="+mj-lt"/>
              <a:buAutoNum type="arabicPeriod"/>
            </a:pPr>
            <a:r>
              <a:rPr lang="tr-TR" dirty="0"/>
              <a:t>Kuluçka aşaması</a:t>
            </a:r>
          </a:p>
          <a:p>
            <a:pPr marL="514350" lvl="0" indent="-514350">
              <a:buFont typeface="+mj-lt"/>
              <a:buAutoNum type="arabicPeriod"/>
            </a:pPr>
            <a:r>
              <a:rPr lang="tr-TR" dirty="0"/>
              <a:t>Düşüncenin doğması</a:t>
            </a:r>
            <a:r>
              <a:rPr lang="tr-TR" b="1" dirty="0">
                <a:solidFill>
                  <a:srgbClr val="C00000"/>
                </a:solidFill>
              </a:rPr>
              <a:t>/</a:t>
            </a:r>
            <a:r>
              <a:rPr lang="tr-TR" dirty="0"/>
              <a:t>aydınlanma aşaması</a:t>
            </a:r>
          </a:p>
          <a:p>
            <a:pPr marL="514350" lvl="0" indent="-514350" algn="just">
              <a:buFont typeface="+mj-lt"/>
              <a:buAutoNum type="arabicPeriod"/>
            </a:pPr>
            <a:r>
              <a:rPr lang="tr-TR" dirty="0"/>
              <a:t>Düşüncenin geliştirilmesi</a:t>
            </a:r>
            <a:r>
              <a:rPr lang="tr-TR" b="1" dirty="0">
                <a:solidFill>
                  <a:srgbClr val="C00000"/>
                </a:solidFill>
              </a:rPr>
              <a:t>/</a:t>
            </a:r>
            <a:r>
              <a:rPr lang="tr-TR" dirty="0"/>
              <a:t>gerçekleme</a:t>
            </a:r>
            <a:r>
              <a:rPr lang="tr-TR" b="1" dirty="0">
                <a:solidFill>
                  <a:srgbClr val="C00000"/>
                </a:solidFill>
              </a:rPr>
              <a:t>/</a:t>
            </a:r>
            <a:r>
              <a:rPr lang="tr-TR" dirty="0"/>
              <a:t> doğrulama aşaması</a:t>
            </a:r>
          </a:p>
          <a:p>
            <a:endParaRPr lang="tr-TR" dirty="0"/>
          </a:p>
        </p:txBody>
      </p:sp>
      <p:pic>
        <p:nvPicPr>
          <p:cNvPr id="4" name="Picture 2" descr="D:\aysel köksal akyol\okul\lisans derleri\ÇYSE\yıldız kaya çocukların öğretmen çizimleri\iremden.jpg"/>
          <p:cNvPicPr>
            <a:picLocks noChangeAspect="1" noChangeArrowheads="1"/>
          </p:cNvPicPr>
          <p:nvPr/>
        </p:nvPicPr>
        <p:blipFill>
          <a:blip r:embed="rId2" cstate="print"/>
          <a:srcRect/>
          <a:stretch>
            <a:fillRect/>
          </a:stretch>
        </p:blipFill>
        <p:spPr bwMode="auto">
          <a:xfrm>
            <a:off x="1115616" y="476672"/>
            <a:ext cx="1026114" cy="1368152"/>
          </a:xfrm>
          <a:prstGeom prst="rect">
            <a:avLst/>
          </a:prstGeom>
          <a:noFill/>
          <a:ln w="9525">
            <a:noFill/>
            <a:miter lim="800000"/>
            <a:headEnd/>
            <a:tailEnd/>
          </a:ln>
        </p:spPr>
      </p:pic>
      <p:pic>
        <p:nvPicPr>
          <p:cNvPr id="5" name="Picture 2" descr="D:\aysel köksal akyol\okul\lisans derleri\ÇYSE\yıldız kaya çocukların öğretmen çizimleri\iremden.jpg"/>
          <p:cNvPicPr>
            <a:picLocks noChangeAspect="1" noChangeArrowheads="1"/>
          </p:cNvPicPr>
          <p:nvPr/>
        </p:nvPicPr>
        <p:blipFill>
          <a:blip r:embed="rId2" cstate="print"/>
          <a:srcRect/>
          <a:stretch>
            <a:fillRect/>
          </a:stretch>
        </p:blipFill>
        <p:spPr bwMode="auto">
          <a:xfrm>
            <a:off x="7236296" y="476672"/>
            <a:ext cx="1026114" cy="1368152"/>
          </a:xfrm>
          <a:prstGeom prst="rect">
            <a:avLst/>
          </a:prstGeom>
          <a:noFill/>
          <a:ln w="9525">
            <a:noFill/>
            <a:miter lim="800000"/>
            <a:headEnd/>
            <a:tailEnd/>
          </a:ln>
        </p:spPr>
      </p:pic>
    </p:spTree>
    <p:extLst>
      <p:ext uri="{BB962C8B-B14F-4D97-AF65-F5344CB8AC3E}">
        <p14:creationId xmlns:p14="http://schemas.microsoft.com/office/powerpoint/2010/main" val="1399326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a:t>Bu aşamada, kişi sorun, gereksinim ya da gerçekleştirilmek istenen şey saptanır, tanımlanır ve problem çözmeye yönelik araştırmalar yapar. </a:t>
            </a:r>
          </a:p>
          <a:p>
            <a:pPr algn="just"/>
            <a:r>
              <a:rPr lang="tr-TR" dirty="0"/>
              <a:t>Çeşitli kaynakları inceler ve problemi çözmeye çalışılır.</a:t>
            </a:r>
          </a:p>
          <a:p>
            <a:pPr algn="just"/>
            <a:r>
              <a:rPr lang="en-US" dirty="0" err="1"/>
              <a:t>Çözüm</a:t>
            </a:r>
            <a:r>
              <a:rPr lang="en-US" dirty="0"/>
              <a:t> </a:t>
            </a:r>
            <a:r>
              <a:rPr lang="en-US" dirty="0" err="1"/>
              <a:t>ya</a:t>
            </a:r>
            <a:r>
              <a:rPr lang="en-US" dirty="0"/>
              <a:t> </a:t>
            </a:r>
            <a:r>
              <a:rPr lang="en-US" dirty="0" err="1"/>
              <a:t>da</a:t>
            </a:r>
            <a:r>
              <a:rPr lang="en-US" dirty="0"/>
              <a:t> </a:t>
            </a:r>
            <a:r>
              <a:rPr lang="en-US" dirty="0" err="1"/>
              <a:t>gereklilikler</a:t>
            </a:r>
            <a:r>
              <a:rPr lang="en-US" dirty="0"/>
              <a:t> </a:t>
            </a:r>
            <a:r>
              <a:rPr lang="en-US" dirty="0" err="1"/>
              <a:t>için</a:t>
            </a:r>
            <a:r>
              <a:rPr lang="en-US" dirty="0"/>
              <a:t> </a:t>
            </a:r>
            <a:r>
              <a:rPr lang="en-US" dirty="0" err="1"/>
              <a:t>bilgi</a:t>
            </a:r>
            <a:r>
              <a:rPr lang="en-US" dirty="0"/>
              <a:t> </a:t>
            </a:r>
            <a:r>
              <a:rPr lang="en-US" dirty="0" err="1"/>
              <a:t>ve</a:t>
            </a:r>
            <a:r>
              <a:rPr lang="en-US" dirty="0"/>
              <a:t> </a:t>
            </a:r>
            <a:r>
              <a:rPr lang="en-US" dirty="0" err="1"/>
              <a:t>malzeme</a:t>
            </a:r>
            <a:r>
              <a:rPr lang="en-US" dirty="0"/>
              <a:t> </a:t>
            </a:r>
            <a:r>
              <a:rPr lang="en-US" dirty="0" err="1"/>
              <a:t>toplanır</a:t>
            </a:r>
            <a:r>
              <a:rPr lang="tr-TR" dirty="0"/>
              <a:t>.</a:t>
            </a:r>
          </a:p>
        </p:txBody>
      </p:sp>
      <p:sp>
        <p:nvSpPr>
          <p:cNvPr id="4" name="1 Başlık"/>
          <p:cNvSpPr>
            <a:spLocks noGrp="1"/>
          </p:cNvSpPr>
          <p:nvPr>
            <p:ph type="title"/>
          </p:nvPr>
        </p:nvSpPr>
        <p:spPr/>
        <p:txBody>
          <a:bodyPr/>
          <a:lstStyle/>
          <a:p>
            <a:pPr lvl="0"/>
            <a:br>
              <a:rPr lang="tr-TR" dirty="0"/>
            </a:br>
            <a:r>
              <a:rPr lang="tr-TR" dirty="0"/>
              <a:t>HAZIRLIK AŞAMASI</a:t>
            </a:r>
            <a:br>
              <a:rPr lang="tr-TR" dirty="0"/>
            </a:br>
            <a:endParaRPr lang="tr-TR" dirty="0"/>
          </a:p>
        </p:txBody>
      </p:sp>
    </p:spTree>
    <p:extLst>
      <p:ext uri="{BB962C8B-B14F-4D97-AF65-F5344CB8AC3E}">
        <p14:creationId xmlns:p14="http://schemas.microsoft.com/office/powerpoint/2010/main" val="2939657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sz="2400" dirty="0"/>
              <a:t>Kişinin konu üzerinde odaklaşması ile beyinde yaratıcı eylem başlar. </a:t>
            </a:r>
          </a:p>
          <a:p>
            <a:pPr algn="just"/>
            <a:r>
              <a:rPr lang="tr-TR" sz="2400" dirty="0"/>
              <a:t>Konu ile ilgili olarak bellekteki kayıtların değerlendirilir, bilgi toplanır, bunlar amaca uygun bir şekilde düzenlenir ve değerlendirmeler yapılır. </a:t>
            </a:r>
          </a:p>
          <a:p>
            <a:pPr algn="just"/>
            <a:r>
              <a:rPr lang="tr-TR" sz="2400" dirty="0"/>
              <a:t>Bu aşama kişiyi psikolojik olarak da hazırlar, başarma dürtüsünü güçlendirir, konuya odaklanmayı sağlar</a:t>
            </a:r>
          </a:p>
        </p:txBody>
      </p:sp>
      <p:sp>
        <p:nvSpPr>
          <p:cNvPr id="4" name="1 Başlık"/>
          <p:cNvSpPr>
            <a:spLocks noGrp="1"/>
          </p:cNvSpPr>
          <p:nvPr>
            <p:ph type="title"/>
          </p:nvPr>
        </p:nvSpPr>
        <p:spPr/>
        <p:txBody>
          <a:bodyPr/>
          <a:lstStyle/>
          <a:p>
            <a:pPr lvl="0"/>
            <a:br>
              <a:rPr lang="tr-TR" dirty="0"/>
            </a:br>
            <a:r>
              <a:rPr lang="tr-TR" dirty="0"/>
              <a:t>HAZIRLIK AŞAMASI</a:t>
            </a:r>
            <a:br>
              <a:rPr lang="tr-TR" dirty="0"/>
            </a:br>
            <a:endParaRPr lang="tr-TR" dirty="0"/>
          </a:p>
        </p:txBody>
      </p:sp>
    </p:spTree>
    <p:extLst>
      <p:ext uri="{BB962C8B-B14F-4D97-AF65-F5344CB8AC3E}">
        <p14:creationId xmlns:p14="http://schemas.microsoft.com/office/powerpoint/2010/main" val="359011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1844824"/>
            <a:ext cx="7772400" cy="4423197"/>
          </a:xfrm>
        </p:spPr>
        <p:txBody>
          <a:bodyPr/>
          <a:lstStyle/>
          <a:p>
            <a:pPr algn="just"/>
            <a:r>
              <a:rPr lang="tr-TR" sz="2400" dirty="0"/>
              <a:t>Eğer hazırlık aşamasında probleme çözüm yolu bulunamazsa, problemle bilinçli olarak uğraşılmaktan vazgeçilir. </a:t>
            </a:r>
          </a:p>
          <a:p>
            <a:pPr algn="just"/>
            <a:r>
              <a:rPr lang="tr-TR" sz="2400" dirty="0"/>
              <a:t>Kişi bu aşamada farklı işlerle uğraşabilir. </a:t>
            </a:r>
          </a:p>
          <a:p>
            <a:pPr algn="just"/>
            <a:r>
              <a:rPr lang="tr-TR" sz="2400" dirty="0"/>
              <a:t>Bu aşamada ne olduğu çok iyi bilinmemekle birlikte bilinçaltı süreçlerini çalıştığı ve problem çözümünü engelleyen etmenlerin elendiği sanılmaktadır. </a:t>
            </a:r>
          </a:p>
          <a:p>
            <a:pPr algn="just"/>
            <a:r>
              <a:rPr lang="tr-TR" sz="2400" dirty="0"/>
              <a:t>Bu aşama bir bekleme aşaması olarak da düşünülebilir. </a:t>
            </a:r>
          </a:p>
          <a:p>
            <a:pPr algn="just"/>
            <a:r>
              <a:rPr lang="tr-TR" sz="2400" dirty="0"/>
              <a:t>Bu aşama kısa ya da uzun olabilir. Ancak, araya başka düşünceler girse de, konu unutulsa da, hatta kişi uyusa bile beyin çalışmasını devam ettirir. </a:t>
            </a:r>
          </a:p>
        </p:txBody>
      </p:sp>
      <p:sp>
        <p:nvSpPr>
          <p:cNvPr id="4" name="1 Başlık"/>
          <p:cNvSpPr>
            <a:spLocks noGrp="1"/>
          </p:cNvSpPr>
          <p:nvPr>
            <p:ph type="title"/>
          </p:nvPr>
        </p:nvSpPr>
        <p:spPr/>
        <p:txBody>
          <a:bodyPr/>
          <a:lstStyle/>
          <a:p>
            <a:pPr lvl="0"/>
            <a:br>
              <a:rPr lang="tr-TR" dirty="0"/>
            </a:br>
            <a:r>
              <a:rPr lang="tr-TR" dirty="0"/>
              <a:t>KULUÇKA AŞAMASI</a:t>
            </a:r>
            <a:br>
              <a:rPr lang="tr-TR" dirty="0"/>
            </a:br>
            <a:endParaRPr lang="tr-TR" dirty="0"/>
          </a:p>
        </p:txBody>
      </p:sp>
    </p:spTree>
    <p:extLst>
      <p:ext uri="{BB962C8B-B14F-4D97-AF65-F5344CB8AC3E}">
        <p14:creationId xmlns:p14="http://schemas.microsoft.com/office/powerpoint/2010/main" val="594314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1772816"/>
            <a:ext cx="7772400" cy="4114800"/>
          </a:xfrm>
        </p:spPr>
        <p:txBody>
          <a:bodyPr/>
          <a:lstStyle/>
          <a:p>
            <a:pPr algn="just"/>
            <a:r>
              <a:rPr lang="tr-TR" sz="2800"/>
              <a:t>Kuluçka aşaması herhangi bir yerde ve zamanda biter. </a:t>
            </a:r>
          </a:p>
          <a:p>
            <a:pPr algn="just"/>
            <a:r>
              <a:rPr lang="tr-TR" sz="2800"/>
              <a:t>Kişi aniden görüş geliştirerek “Tamam, buldum.” der. </a:t>
            </a:r>
          </a:p>
          <a:p>
            <a:pPr algn="just"/>
            <a:r>
              <a:rPr lang="tr-TR" sz="2800"/>
              <a:t>Beyinde bilinçli ya da bilinçaltında konuyu düşünürken bir uyarı aranan ilişkinin doğmasını sağlar. </a:t>
            </a:r>
          </a:p>
          <a:p>
            <a:pPr algn="just"/>
            <a:r>
              <a:rPr lang="tr-TR" sz="2800"/>
              <a:t>Bazen yeni düşüncenin doğuşunu sağlayan uyaranın ne olduğu fark edilmez, birden akla geldiği sanılır.</a:t>
            </a:r>
          </a:p>
        </p:txBody>
      </p:sp>
      <p:sp>
        <p:nvSpPr>
          <p:cNvPr id="4" name="1 Başlık"/>
          <p:cNvSpPr>
            <a:spLocks noGrp="1"/>
          </p:cNvSpPr>
          <p:nvPr>
            <p:ph type="title"/>
          </p:nvPr>
        </p:nvSpPr>
        <p:spPr/>
        <p:txBody>
          <a:bodyPr/>
          <a:lstStyle/>
          <a:p>
            <a:pPr lvl="0"/>
            <a:br>
              <a:rPr lang="tr-TR" dirty="0"/>
            </a:br>
            <a:r>
              <a:rPr lang="tr-TR" sz="3600" dirty="0"/>
              <a:t>DÜŞÜNCENİN DOĞMASI</a:t>
            </a:r>
            <a:r>
              <a:rPr lang="tr-TR" sz="3600" b="1" dirty="0">
                <a:solidFill>
                  <a:srgbClr val="C00000"/>
                </a:solidFill>
              </a:rPr>
              <a:t>/</a:t>
            </a:r>
            <a:r>
              <a:rPr lang="tr-TR" sz="3600" dirty="0"/>
              <a:t>AYDINLANMA AŞAMASI</a:t>
            </a:r>
            <a:br>
              <a:rPr lang="tr-TR" dirty="0"/>
            </a:br>
            <a:endParaRPr lang="tr-TR" dirty="0"/>
          </a:p>
        </p:txBody>
      </p:sp>
    </p:spTree>
    <p:extLst>
      <p:ext uri="{BB962C8B-B14F-4D97-AF65-F5344CB8AC3E}">
        <p14:creationId xmlns:p14="http://schemas.microsoft.com/office/powerpoint/2010/main" val="3255395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dirty="0"/>
              <a:t>DÜŞÜNCENİN GELİŞTİRİLMESİ</a:t>
            </a:r>
            <a:r>
              <a:rPr lang="tr-TR" sz="3200" dirty="0">
                <a:solidFill>
                  <a:srgbClr val="C00000"/>
                </a:solidFill>
              </a:rPr>
              <a:t>/ </a:t>
            </a:r>
            <a:r>
              <a:rPr lang="tr-TR" sz="3200" dirty="0"/>
              <a:t>GERÇEKLEME</a:t>
            </a:r>
            <a:r>
              <a:rPr lang="tr-TR" sz="3200" dirty="0">
                <a:solidFill>
                  <a:srgbClr val="C00000"/>
                </a:solidFill>
              </a:rPr>
              <a:t>/</a:t>
            </a:r>
            <a:r>
              <a:rPr lang="tr-TR" sz="3200" dirty="0"/>
              <a:t> DOĞRULAMA AŞAMASI</a:t>
            </a:r>
          </a:p>
        </p:txBody>
      </p:sp>
      <p:sp>
        <p:nvSpPr>
          <p:cNvPr id="3" name="2 İçerik Yer Tutucusu"/>
          <p:cNvSpPr>
            <a:spLocks noGrp="1"/>
          </p:cNvSpPr>
          <p:nvPr>
            <p:ph idx="1"/>
          </p:nvPr>
        </p:nvSpPr>
        <p:spPr/>
        <p:txBody>
          <a:bodyPr/>
          <a:lstStyle/>
          <a:p>
            <a:pPr algn="just"/>
            <a:r>
              <a:rPr lang="tr-TR" dirty="0"/>
              <a:t>Birden bire ortaya çıkan yeni düşünce problem durumuna uygulanır. </a:t>
            </a:r>
          </a:p>
          <a:p>
            <a:pPr algn="just"/>
            <a:r>
              <a:rPr lang="tr-TR" dirty="0"/>
              <a:t>Bazen uymayabilir ve süreç tekrar başlar.</a:t>
            </a:r>
          </a:p>
          <a:p>
            <a:pPr algn="just"/>
            <a:r>
              <a:rPr lang="tr-TR" dirty="0"/>
              <a:t>Bazı durumlarda da bulunan yeni düşünce küçük değişiklere uğratılarak çözüme ulaşılır</a:t>
            </a:r>
          </a:p>
        </p:txBody>
      </p:sp>
    </p:spTree>
    <p:extLst>
      <p:ext uri="{BB962C8B-B14F-4D97-AF65-F5344CB8AC3E}">
        <p14:creationId xmlns:p14="http://schemas.microsoft.com/office/powerpoint/2010/main" val="1542124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542925"/>
            <a:ext cx="8640960" cy="1143000"/>
          </a:xfrm>
        </p:spPr>
        <p:txBody>
          <a:bodyPr/>
          <a:lstStyle/>
          <a:p>
            <a:pPr lvl="0"/>
            <a:r>
              <a:rPr lang="tr-TR" b="1" dirty="0"/>
              <a:t>YARATICILIĞIN BOYUTLARI</a:t>
            </a:r>
            <a:br>
              <a:rPr lang="tr-TR" dirty="0"/>
            </a:br>
            <a:endParaRPr lang="tr-TR" dirty="0"/>
          </a:p>
        </p:txBody>
      </p:sp>
      <p:sp>
        <p:nvSpPr>
          <p:cNvPr id="3" name="2 İçerik Yer Tutucusu"/>
          <p:cNvSpPr>
            <a:spLocks noGrp="1"/>
          </p:cNvSpPr>
          <p:nvPr>
            <p:ph idx="1"/>
          </p:nvPr>
        </p:nvSpPr>
        <p:spPr>
          <a:xfrm>
            <a:off x="2267744" y="1772816"/>
            <a:ext cx="4392488" cy="4114800"/>
          </a:xfrm>
        </p:spPr>
        <p:txBody>
          <a:bodyPr/>
          <a:lstStyle/>
          <a:p>
            <a:r>
              <a:rPr lang="tr-TR" b="1" dirty="0"/>
              <a:t>Akıcılık</a:t>
            </a:r>
            <a:endParaRPr lang="tr-TR" dirty="0"/>
          </a:p>
          <a:p>
            <a:r>
              <a:rPr lang="tr-TR" b="1" dirty="0"/>
              <a:t>Esneklik</a:t>
            </a:r>
          </a:p>
          <a:p>
            <a:r>
              <a:rPr lang="tr-TR" b="1" dirty="0"/>
              <a:t>Özgünlük</a:t>
            </a:r>
            <a:r>
              <a:rPr lang="tr-TR" b="1" dirty="0">
                <a:solidFill>
                  <a:srgbClr val="C00000"/>
                </a:solidFill>
              </a:rPr>
              <a:t>/</a:t>
            </a:r>
            <a:r>
              <a:rPr lang="tr-TR" b="1" dirty="0"/>
              <a:t>Orijinallik</a:t>
            </a:r>
          </a:p>
          <a:p>
            <a:r>
              <a:rPr lang="tr-TR" b="1" dirty="0"/>
              <a:t>Düzenleme</a:t>
            </a:r>
            <a:r>
              <a:rPr lang="tr-TR" b="1" dirty="0">
                <a:solidFill>
                  <a:srgbClr val="C00000"/>
                </a:solidFill>
              </a:rPr>
              <a:t>/</a:t>
            </a:r>
            <a:r>
              <a:rPr lang="tr-TR" b="1" dirty="0"/>
              <a:t>Detaylara Girme</a:t>
            </a:r>
            <a:endParaRPr lang="tr-TR" dirty="0"/>
          </a:p>
          <a:p>
            <a:endParaRPr lang="tr-TR" dirty="0"/>
          </a:p>
        </p:txBody>
      </p:sp>
    </p:spTree>
    <p:extLst>
      <p:ext uri="{BB962C8B-B14F-4D97-AF65-F5344CB8AC3E}">
        <p14:creationId xmlns:p14="http://schemas.microsoft.com/office/powerpoint/2010/main" val="803571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a:t>Her çocuk ailesinden aldığı kalıtımsal özelliklerle ve yaratıcı olma yeteneği ile dünyaya gelir. </a:t>
            </a:r>
          </a:p>
          <a:p>
            <a:pPr algn="just"/>
            <a:r>
              <a:rPr lang="tr-TR" dirty="0"/>
              <a:t>Her bireyde yaratıcılık yeteneği bulunsa da bunun ortaya çıkışı ve sürekliliği kişiden kişiye farklılık göstermektedir. </a:t>
            </a:r>
          </a:p>
        </p:txBody>
      </p:sp>
      <p:sp>
        <p:nvSpPr>
          <p:cNvPr id="4" name="1 Başlık"/>
          <p:cNvSpPr>
            <a:spLocks noGrp="1"/>
          </p:cNvSpPr>
          <p:nvPr>
            <p:ph type="title"/>
          </p:nvPr>
        </p:nvSpPr>
        <p:spPr/>
        <p:txBody>
          <a:bodyPr/>
          <a:lstStyle/>
          <a:p>
            <a:pPr lvl="0"/>
            <a:r>
              <a:rPr lang="tr-TR" b="1" dirty="0"/>
              <a:t>YARATICILIĞIN GELİŞİMİ </a:t>
            </a:r>
            <a:br>
              <a:rPr lang="tr-TR" dirty="0"/>
            </a:br>
            <a:endParaRPr lang="tr-TR" dirty="0"/>
          </a:p>
        </p:txBody>
      </p:sp>
    </p:spTree>
    <p:extLst>
      <p:ext uri="{BB962C8B-B14F-4D97-AF65-F5344CB8AC3E}">
        <p14:creationId xmlns:p14="http://schemas.microsoft.com/office/powerpoint/2010/main" val="4064769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a:xfrm>
            <a:off x="323528" y="764704"/>
            <a:ext cx="8568952" cy="1143000"/>
          </a:xfrm>
        </p:spPr>
        <p:txBody>
          <a:bodyPr/>
          <a:lstStyle/>
          <a:p>
            <a:r>
              <a:rPr lang="tr-TR" sz="3200" b="1" dirty="0"/>
              <a:t>YARATICILIK VE YARATICI DÜŞÜNME</a:t>
            </a:r>
            <a:br>
              <a:rPr lang="tr-TR" sz="3200" dirty="0"/>
            </a:br>
            <a:endParaRPr lang="tr-TR" sz="3200" dirty="0"/>
          </a:p>
        </p:txBody>
      </p:sp>
      <p:sp>
        <p:nvSpPr>
          <p:cNvPr id="11267" name="2 İçerik Yer Tutucusu"/>
          <p:cNvSpPr>
            <a:spLocks noGrp="1"/>
          </p:cNvSpPr>
          <p:nvPr>
            <p:ph idx="1"/>
          </p:nvPr>
        </p:nvSpPr>
        <p:spPr>
          <a:xfrm>
            <a:off x="685800" y="2564903"/>
            <a:ext cx="7772400" cy="3631109"/>
          </a:xfrm>
        </p:spPr>
        <p:txBody>
          <a:bodyPr/>
          <a:lstStyle/>
          <a:p>
            <a:r>
              <a:rPr lang="tr-TR" dirty="0"/>
              <a:t>Yaratıcılık ve yaratıcı düşünme   </a:t>
            </a:r>
          </a:p>
          <a:p>
            <a:pPr>
              <a:buFontTx/>
              <a:buNone/>
            </a:pPr>
            <a:r>
              <a:rPr lang="tr-TR" dirty="0"/>
              <a:t>    kavramları aynı anlama gel</a:t>
            </a:r>
            <a:r>
              <a:rPr lang="tr-TR" dirty="0">
                <a:solidFill>
                  <a:srgbClr val="C00000"/>
                </a:solidFill>
              </a:rPr>
              <a:t>meme</a:t>
            </a:r>
            <a:r>
              <a:rPr lang="tr-TR" dirty="0"/>
              <a:t>sine rağmen birbiri yerine kullanılmaktadır.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5800" y="2081212"/>
            <a:ext cx="7772400" cy="4588147"/>
          </a:xfrm>
        </p:spPr>
        <p:txBody>
          <a:bodyPr/>
          <a:lstStyle/>
          <a:p>
            <a:pPr algn="just"/>
            <a:r>
              <a:rPr lang="tr-TR" dirty="0"/>
              <a:t>Çocuğun yaratıcılığını ortaya çıkaran malzemelerin kullanımı üç evreden geçmektedir; </a:t>
            </a:r>
            <a:r>
              <a:rPr lang="tr-TR" sz="2800" dirty="0"/>
              <a:t>deney evresi, sembolik evre, gerçekçi evre.</a:t>
            </a:r>
          </a:p>
        </p:txBody>
      </p:sp>
      <p:sp>
        <p:nvSpPr>
          <p:cNvPr id="4" name="1 Başlık"/>
          <p:cNvSpPr>
            <a:spLocks noGrp="1"/>
          </p:cNvSpPr>
          <p:nvPr>
            <p:ph type="title"/>
          </p:nvPr>
        </p:nvSpPr>
        <p:spPr/>
        <p:txBody>
          <a:bodyPr/>
          <a:lstStyle/>
          <a:p>
            <a:pPr lvl="0"/>
            <a:r>
              <a:rPr lang="tr-TR" b="1" dirty="0"/>
              <a:t>YARATICILIĞIN GELİŞİMİ </a:t>
            </a:r>
            <a:br>
              <a:rPr lang="tr-TR" dirty="0"/>
            </a:br>
            <a:endParaRPr lang="tr-TR" dirty="0"/>
          </a:p>
        </p:txBody>
      </p:sp>
    </p:spTree>
    <p:extLst>
      <p:ext uri="{BB962C8B-B14F-4D97-AF65-F5344CB8AC3E}">
        <p14:creationId xmlns:p14="http://schemas.microsoft.com/office/powerpoint/2010/main" val="2490922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908720"/>
            <a:ext cx="7772400" cy="1143000"/>
          </a:xfrm>
        </p:spPr>
        <p:txBody>
          <a:bodyPr/>
          <a:lstStyle/>
          <a:p>
            <a:r>
              <a:rPr lang="tr-TR" sz="2800" b="1" dirty="0"/>
              <a:t>YARATICILIĞI ETKİLEYEN ETMENLER</a:t>
            </a:r>
            <a:br>
              <a:rPr lang="tr-TR" sz="2800" b="1" dirty="0"/>
            </a:br>
            <a:endParaRPr lang="tr-TR" sz="2800" b="1" dirty="0"/>
          </a:p>
        </p:txBody>
      </p:sp>
      <p:sp>
        <p:nvSpPr>
          <p:cNvPr id="3" name="2 İçerik Yer Tutucusu"/>
          <p:cNvSpPr>
            <a:spLocks noGrp="1"/>
          </p:cNvSpPr>
          <p:nvPr>
            <p:ph idx="1"/>
          </p:nvPr>
        </p:nvSpPr>
        <p:spPr>
          <a:xfrm>
            <a:off x="2843808" y="2420888"/>
            <a:ext cx="3816424" cy="3055045"/>
          </a:xfrm>
        </p:spPr>
        <p:txBody>
          <a:bodyPr/>
          <a:lstStyle/>
          <a:p>
            <a:r>
              <a:rPr lang="tr-TR" sz="2800" dirty="0"/>
              <a:t>Bireysel/duygusal, </a:t>
            </a:r>
          </a:p>
          <a:p>
            <a:r>
              <a:rPr lang="tr-TR" sz="2800" dirty="0"/>
              <a:t>Toplumsal/kültürel </a:t>
            </a:r>
          </a:p>
          <a:p>
            <a:r>
              <a:rPr lang="tr-TR" sz="2800" dirty="0"/>
              <a:t>Örgütsel etmenler</a:t>
            </a:r>
          </a:p>
        </p:txBody>
      </p:sp>
    </p:spTree>
    <p:extLst>
      <p:ext uri="{BB962C8B-B14F-4D97-AF65-F5344CB8AC3E}">
        <p14:creationId xmlns:p14="http://schemas.microsoft.com/office/powerpoint/2010/main" val="27530781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009644"/>
                </a:solidFill>
              </a:rPr>
              <a:t>Yaratıcı Kişilik Özellikleri</a:t>
            </a:r>
          </a:p>
        </p:txBody>
      </p:sp>
      <p:sp>
        <p:nvSpPr>
          <p:cNvPr id="3" name="2 İçerik Yer Tutucusu"/>
          <p:cNvSpPr>
            <a:spLocks noGrp="1"/>
          </p:cNvSpPr>
          <p:nvPr>
            <p:ph idx="1"/>
          </p:nvPr>
        </p:nvSpPr>
        <p:spPr/>
        <p:txBody>
          <a:bodyPr/>
          <a:lstStyle/>
          <a:p>
            <a:pPr lvl="0"/>
            <a:r>
              <a:rPr lang="tr-TR" dirty="0"/>
              <a:t>Düzensizliğe ve karışıklığa karşı toleranslı olma,</a:t>
            </a:r>
          </a:p>
          <a:p>
            <a:pPr lvl="0"/>
            <a:r>
              <a:rPr lang="tr-TR" dirty="0"/>
              <a:t>Karışıklığa ve düzensizliğe ilgi,</a:t>
            </a:r>
          </a:p>
          <a:p>
            <a:pPr lvl="0"/>
            <a:r>
              <a:rPr lang="tr-TR" dirty="0"/>
              <a:t>Serüvenci olma,</a:t>
            </a:r>
          </a:p>
          <a:p>
            <a:pPr lvl="0"/>
            <a:r>
              <a:rPr lang="tr-TR" dirty="0"/>
              <a:t>Özgeci (</a:t>
            </a:r>
            <a:r>
              <a:rPr lang="tr-TR" dirty="0" err="1"/>
              <a:t>altruistik</a:t>
            </a:r>
            <a:r>
              <a:rPr lang="tr-TR" dirty="0"/>
              <a:t>) olma,</a:t>
            </a:r>
          </a:p>
          <a:p>
            <a:pPr lvl="0"/>
            <a:r>
              <a:rPr lang="tr-TR" dirty="0"/>
              <a:t>Başkalarının farkında olma,</a:t>
            </a:r>
          </a:p>
          <a:p>
            <a:r>
              <a:rPr lang="en-US" dirty="0" err="1"/>
              <a:t>Bir</a:t>
            </a:r>
            <a:r>
              <a:rPr lang="en-US" dirty="0"/>
              <a:t> </a:t>
            </a:r>
            <a:r>
              <a:rPr lang="en-US" dirty="0" err="1"/>
              <a:t>şeylerle</a:t>
            </a:r>
            <a:r>
              <a:rPr lang="en-US" dirty="0"/>
              <a:t> </a:t>
            </a:r>
            <a:r>
              <a:rPr lang="en-US" dirty="0" err="1"/>
              <a:t>sürekli</a:t>
            </a:r>
            <a:r>
              <a:rPr lang="en-US" dirty="0"/>
              <a:t> </a:t>
            </a:r>
            <a:r>
              <a:rPr lang="en-US" dirty="0" err="1"/>
              <a:t>meşgul</a:t>
            </a:r>
            <a:r>
              <a:rPr lang="en-US" dirty="0"/>
              <a:t> </a:t>
            </a:r>
            <a:r>
              <a:rPr lang="en-US" dirty="0" err="1"/>
              <a:t>olma</a:t>
            </a:r>
            <a:endParaRPr lang="tr-TR" dirty="0"/>
          </a:p>
        </p:txBody>
      </p:sp>
    </p:spTree>
    <p:extLst>
      <p:ext uri="{BB962C8B-B14F-4D97-AF65-F5344CB8AC3E}">
        <p14:creationId xmlns:p14="http://schemas.microsoft.com/office/powerpoint/2010/main" val="29623924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009644"/>
                </a:solidFill>
              </a:rPr>
              <a:t>Yaratıcı Kişilik Özellikleri</a:t>
            </a:r>
            <a:endParaRPr lang="tr-TR" dirty="0"/>
          </a:p>
        </p:txBody>
      </p:sp>
      <p:sp>
        <p:nvSpPr>
          <p:cNvPr id="3" name="2 İçerik Yer Tutucusu"/>
          <p:cNvSpPr>
            <a:spLocks noGrp="1"/>
          </p:cNvSpPr>
          <p:nvPr>
            <p:ph idx="1"/>
          </p:nvPr>
        </p:nvSpPr>
        <p:spPr/>
        <p:txBody>
          <a:bodyPr/>
          <a:lstStyle/>
          <a:p>
            <a:pPr lvl="0"/>
            <a:r>
              <a:rPr lang="tr-TR" dirty="0"/>
              <a:t>Gizemli olan şeylere ilgi,</a:t>
            </a:r>
          </a:p>
          <a:p>
            <a:pPr lvl="0"/>
            <a:r>
              <a:rPr lang="tr-TR" dirty="0"/>
              <a:t>Başarılması güç olan işlere ilgi,</a:t>
            </a:r>
          </a:p>
          <a:p>
            <a:pPr lvl="0"/>
            <a:r>
              <a:rPr lang="tr-TR" dirty="0"/>
              <a:t>Yapıcı eleştirilerde bulunma,</a:t>
            </a:r>
          </a:p>
          <a:p>
            <a:pPr lvl="0"/>
            <a:r>
              <a:rPr lang="tr-TR" dirty="0"/>
              <a:t>Cesaretli,</a:t>
            </a:r>
          </a:p>
          <a:p>
            <a:pPr lvl="0"/>
            <a:r>
              <a:rPr lang="tr-TR" dirty="0"/>
              <a:t>Kararlı,</a:t>
            </a:r>
          </a:p>
          <a:p>
            <a:r>
              <a:rPr lang="en-US" dirty="0" err="1"/>
              <a:t>Farklı</a:t>
            </a:r>
            <a:r>
              <a:rPr lang="en-US" dirty="0"/>
              <a:t> </a:t>
            </a:r>
            <a:r>
              <a:rPr lang="en-US" dirty="0" err="1"/>
              <a:t>değer</a:t>
            </a:r>
            <a:r>
              <a:rPr lang="en-US" dirty="0"/>
              <a:t> </a:t>
            </a:r>
            <a:r>
              <a:rPr lang="en-US" dirty="0" err="1"/>
              <a:t>hiyerarşisine</a:t>
            </a:r>
            <a:r>
              <a:rPr lang="en-US" dirty="0"/>
              <a:t> </a:t>
            </a:r>
            <a:r>
              <a:rPr lang="en-US" dirty="0" err="1"/>
              <a:t>sahip</a:t>
            </a:r>
            <a:r>
              <a:rPr lang="en-US" dirty="0"/>
              <a:t>, </a:t>
            </a:r>
            <a:endParaRPr lang="tr-TR" dirty="0"/>
          </a:p>
        </p:txBody>
      </p:sp>
    </p:spTree>
    <p:extLst>
      <p:ext uri="{BB962C8B-B14F-4D97-AF65-F5344CB8AC3E}">
        <p14:creationId xmlns:p14="http://schemas.microsoft.com/office/powerpoint/2010/main" val="21474296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009644"/>
                </a:solidFill>
              </a:rPr>
              <a:t>Yaratıcı Kişilik Özellikleri</a:t>
            </a:r>
            <a:endParaRPr lang="tr-TR" dirty="0"/>
          </a:p>
        </p:txBody>
      </p:sp>
      <p:sp>
        <p:nvSpPr>
          <p:cNvPr id="3" name="2 İçerik Yer Tutucusu"/>
          <p:cNvSpPr>
            <a:spLocks noGrp="1"/>
          </p:cNvSpPr>
          <p:nvPr>
            <p:ph idx="1"/>
          </p:nvPr>
        </p:nvSpPr>
        <p:spPr/>
        <p:txBody>
          <a:bodyPr/>
          <a:lstStyle/>
          <a:p>
            <a:pPr lvl="0"/>
            <a:r>
              <a:rPr lang="tr-TR" dirty="0"/>
              <a:t>Aşırı düzenlemeden rahatsız olan,</a:t>
            </a:r>
          </a:p>
          <a:p>
            <a:pPr lvl="0"/>
            <a:r>
              <a:rPr lang="tr-TR" dirty="0"/>
              <a:t>Dominant,</a:t>
            </a:r>
          </a:p>
          <a:p>
            <a:pPr lvl="0"/>
            <a:r>
              <a:rPr lang="tr-TR" dirty="0"/>
              <a:t>Coşkulu,</a:t>
            </a:r>
          </a:p>
          <a:p>
            <a:pPr lvl="0"/>
            <a:r>
              <a:rPr lang="tr-TR" dirty="0"/>
              <a:t>Enerjik,</a:t>
            </a:r>
          </a:p>
          <a:p>
            <a:pPr lvl="0"/>
            <a:r>
              <a:rPr lang="tr-TR" dirty="0"/>
              <a:t>Farklı olarak tanınmaktan korkmayan,</a:t>
            </a:r>
          </a:p>
          <a:p>
            <a:pPr lvl="0"/>
            <a:r>
              <a:rPr lang="tr-TR" dirty="0"/>
              <a:t>Meraklı, sezgili</a:t>
            </a:r>
          </a:p>
          <a:p>
            <a:endParaRPr lang="tr-TR" dirty="0"/>
          </a:p>
        </p:txBody>
      </p:sp>
    </p:spTree>
    <p:extLst>
      <p:ext uri="{BB962C8B-B14F-4D97-AF65-F5344CB8AC3E}">
        <p14:creationId xmlns:p14="http://schemas.microsoft.com/office/powerpoint/2010/main" val="24651405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009644"/>
                </a:solidFill>
              </a:rPr>
              <a:t>Yaratıcı Kişilik Özellikleri</a:t>
            </a:r>
            <a:endParaRPr lang="tr-TR" dirty="0"/>
          </a:p>
        </p:txBody>
      </p:sp>
      <p:sp>
        <p:nvSpPr>
          <p:cNvPr id="3" name="2 İçerik Yer Tutucusu"/>
          <p:cNvSpPr>
            <a:spLocks noGrp="1"/>
          </p:cNvSpPr>
          <p:nvPr>
            <p:ph idx="1"/>
          </p:nvPr>
        </p:nvSpPr>
        <p:spPr/>
        <p:txBody>
          <a:bodyPr/>
          <a:lstStyle/>
          <a:p>
            <a:pPr lvl="0"/>
            <a:r>
              <a:rPr lang="tr-TR" dirty="0"/>
              <a:t>Yalnızlığı seven,</a:t>
            </a:r>
          </a:p>
          <a:p>
            <a:pPr lvl="0"/>
            <a:r>
              <a:rPr lang="tr-TR" dirty="0"/>
              <a:t>Değer yargılarında ve düşüncelerinde bağımsız,</a:t>
            </a:r>
          </a:p>
          <a:p>
            <a:pPr lvl="0"/>
            <a:r>
              <a:rPr lang="tr-TR" dirty="0"/>
              <a:t>İçe yönelimli,</a:t>
            </a:r>
          </a:p>
          <a:p>
            <a:pPr lvl="0"/>
            <a:r>
              <a:rPr lang="tr-TR" dirty="0"/>
              <a:t>Alışılmamış uğraşlarla zamanını geçiren,</a:t>
            </a:r>
          </a:p>
          <a:p>
            <a:pPr lvl="0"/>
            <a:r>
              <a:rPr lang="tr-TR" dirty="0"/>
              <a:t>Karmaşık düşünceleri kabul eden,</a:t>
            </a:r>
          </a:p>
          <a:p>
            <a:pPr lvl="0"/>
            <a:r>
              <a:rPr lang="tr-TR" dirty="0"/>
              <a:t>Radikal,</a:t>
            </a:r>
          </a:p>
        </p:txBody>
      </p:sp>
    </p:spTree>
    <p:extLst>
      <p:ext uri="{BB962C8B-B14F-4D97-AF65-F5344CB8AC3E}">
        <p14:creationId xmlns:p14="http://schemas.microsoft.com/office/powerpoint/2010/main" val="615545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009644"/>
                </a:solidFill>
              </a:rPr>
              <a:t>Yaratıcı Kişilik Özellikleri</a:t>
            </a:r>
            <a:endParaRPr lang="tr-TR" dirty="0"/>
          </a:p>
        </p:txBody>
      </p:sp>
      <p:sp>
        <p:nvSpPr>
          <p:cNvPr id="3" name="2 İçerik Yer Tutucusu"/>
          <p:cNvSpPr>
            <a:spLocks noGrp="1"/>
          </p:cNvSpPr>
          <p:nvPr>
            <p:ph idx="1"/>
          </p:nvPr>
        </p:nvSpPr>
        <p:spPr/>
        <p:txBody>
          <a:bodyPr/>
          <a:lstStyle/>
          <a:p>
            <a:pPr lvl="0"/>
            <a:r>
              <a:rPr lang="tr-TR" dirty="0"/>
              <a:t>Dış uyaranlara açık,</a:t>
            </a:r>
          </a:p>
          <a:p>
            <a:pPr lvl="0"/>
            <a:r>
              <a:rPr lang="tr-TR" dirty="0"/>
              <a:t>Başkalarının düşüncelerine açık,</a:t>
            </a:r>
          </a:p>
          <a:p>
            <a:pPr lvl="0"/>
            <a:r>
              <a:rPr lang="tr-TR" dirty="0"/>
              <a:t>Duygularını bastırmayan,</a:t>
            </a:r>
          </a:p>
          <a:p>
            <a:pPr lvl="0"/>
            <a:r>
              <a:rPr lang="tr-TR" dirty="0"/>
              <a:t>Denemeler geliştiren,</a:t>
            </a:r>
          </a:p>
          <a:p>
            <a:pPr lvl="0"/>
            <a:r>
              <a:rPr lang="tr-TR" dirty="0"/>
              <a:t>Kendine güvenli ve kendi kendine yeterli,</a:t>
            </a:r>
          </a:p>
          <a:p>
            <a:pPr lvl="0"/>
            <a:r>
              <a:rPr lang="tr-TR" dirty="0"/>
              <a:t>Mizah duygusuna sahip,</a:t>
            </a:r>
          </a:p>
          <a:p>
            <a:endParaRPr lang="tr-TR" dirty="0"/>
          </a:p>
        </p:txBody>
      </p:sp>
    </p:spTree>
    <p:extLst>
      <p:ext uri="{BB962C8B-B14F-4D97-AF65-F5344CB8AC3E}">
        <p14:creationId xmlns:p14="http://schemas.microsoft.com/office/powerpoint/2010/main" val="7334489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009644"/>
                </a:solidFill>
              </a:rPr>
              <a:t>Yaratıcı Kişilik Özellikleri</a:t>
            </a:r>
            <a:endParaRPr lang="tr-TR" dirty="0"/>
          </a:p>
        </p:txBody>
      </p:sp>
      <p:sp>
        <p:nvSpPr>
          <p:cNvPr id="3" name="2 İçerik Yer Tutucusu"/>
          <p:cNvSpPr>
            <a:spLocks noGrp="1"/>
          </p:cNvSpPr>
          <p:nvPr>
            <p:ph idx="1"/>
          </p:nvPr>
        </p:nvSpPr>
        <p:spPr>
          <a:xfrm>
            <a:off x="683568" y="1988840"/>
            <a:ext cx="7772400" cy="4114800"/>
          </a:xfrm>
        </p:spPr>
        <p:txBody>
          <a:bodyPr/>
          <a:lstStyle/>
          <a:p>
            <a:pPr lvl="0"/>
            <a:r>
              <a:rPr lang="tr-TR" dirty="0"/>
              <a:t>Güç, statü ve makamlardan uzak duran,</a:t>
            </a:r>
          </a:p>
          <a:p>
            <a:pPr lvl="0"/>
            <a:r>
              <a:rPr lang="tr-TR" dirty="0"/>
              <a:t>Düşüncelerle oynayan,</a:t>
            </a:r>
          </a:p>
          <a:p>
            <a:pPr lvl="0"/>
            <a:r>
              <a:rPr lang="tr-TR" dirty="0"/>
              <a:t>Uzak amaçlara sahip, </a:t>
            </a:r>
          </a:p>
          <a:p>
            <a:pPr lvl="0"/>
            <a:r>
              <a:rPr lang="tr-TR" dirty="0"/>
              <a:t>Değişken mizaçlı,</a:t>
            </a:r>
          </a:p>
          <a:p>
            <a:pPr lvl="0"/>
            <a:r>
              <a:rPr lang="tr-TR" dirty="0"/>
              <a:t>Görsel algısı güçlü, </a:t>
            </a:r>
          </a:p>
          <a:p>
            <a:r>
              <a:rPr lang="tr-TR" dirty="0"/>
              <a:t>Riske girmeye istekli. </a:t>
            </a:r>
          </a:p>
        </p:txBody>
      </p:sp>
    </p:spTree>
    <p:extLst>
      <p:ext uri="{BB962C8B-B14F-4D97-AF65-F5344CB8AC3E}">
        <p14:creationId xmlns:p14="http://schemas.microsoft.com/office/powerpoint/2010/main" val="1857235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600" dirty="0">
                <a:solidFill>
                  <a:srgbClr val="009644"/>
                </a:solidFill>
              </a:rPr>
              <a:t>Yaratıcı Çocuklarda </a:t>
            </a:r>
            <a:br>
              <a:rPr lang="tr-TR" sz="3600" dirty="0">
                <a:solidFill>
                  <a:srgbClr val="009644"/>
                </a:solidFill>
              </a:rPr>
            </a:br>
            <a:r>
              <a:rPr lang="tr-TR" sz="3600" dirty="0">
                <a:solidFill>
                  <a:srgbClr val="009644"/>
                </a:solidFill>
              </a:rPr>
              <a:t>Görülen Bazı Ortak Özellikler </a:t>
            </a:r>
          </a:p>
        </p:txBody>
      </p:sp>
      <p:sp>
        <p:nvSpPr>
          <p:cNvPr id="3" name="2 İçerik Yer Tutucusu"/>
          <p:cNvSpPr>
            <a:spLocks noGrp="1"/>
          </p:cNvSpPr>
          <p:nvPr>
            <p:ph idx="1"/>
          </p:nvPr>
        </p:nvSpPr>
        <p:spPr/>
        <p:txBody>
          <a:bodyPr/>
          <a:lstStyle/>
          <a:p>
            <a:pPr lvl="0"/>
            <a:r>
              <a:rPr lang="tr-TR" dirty="0"/>
              <a:t>Karşılarına çıkan fırsatlardan yararlanırlar.</a:t>
            </a:r>
          </a:p>
          <a:p>
            <a:pPr lvl="0"/>
            <a:r>
              <a:rPr lang="tr-TR" dirty="0"/>
              <a:t>Karşılaştıkları güçlükleri yenmek için yeni çözüm yolları bulurlar.</a:t>
            </a:r>
          </a:p>
          <a:p>
            <a:pPr lvl="0"/>
            <a:r>
              <a:rPr lang="tr-TR" dirty="0"/>
              <a:t>Her şeyi merak ederler, soru sorarlar ve tahminlerde bulunurlar.</a:t>
            </a:r>
          </a:p>
          <a:p>
            <a:pPr lvl="0"/>
            <a:r>
              <a:rPr lang="tr-TR" dirty="0"/>
              <a:t>Araştırmaya ve deney yapmaya eğilimleri fazladır.</a:t>
            </a:r>
          </a:p>
          <a:p>
            <a:pPr>
              <a:buNone/>
            </a:pPr>
            <a:endParaRPr lang="tr-TR" dirty="0"/>
          </a:p>
        </p:txBody>
      </p:sp>
    </p:spTree>
    <p:extLst>
      <p:ext uri="{BB962C8B-B14F-4D97-AF65-F5344CB8AC3E}">
        <p14:creationId xmlns:p14="http://schemas.microsoft.com/office/powerpoint/2010/main" val="3342441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009644"/>
                </a:solidFill>
              </a:rPr>
              <a:t>Yaratıcı Çocuklarda </a:t>
            </a:r>
            <a:br>
              <a:rPr lang="tr-TR" dirty="0">
                <a:solidFill>
                  <a:srgbClr val="009644"/>
                </a:solidFill>
              </a:rPr>
            </a:br>
            <a:r>
              <a:rPr lang="tr-TR" dirty="0">
                <a:solidFill>
                  <a:srgbClr val="009644"/>
                </a:solidFill>
              </a:rPr>
              <a:t>Görülen Bazı Ortak Özellikler </a:t>
            </a:r>
            <a:endParaRPr lang="tr-TR" dirty="0"/>
          </a:p>
        </p:txBody>
      </p:sp>
      <p:sp>
        <p:nvSpPr>
          <p:cNvPr id="3" name="2 İçerik Yer Tutucusu"/>
          <p:cNvSpPr>
            <a:spLocks noGrp="1"/>
          </p:cNvSpPr>
          <p:nvPr>
            <p:ph idx="1"/>
          </p:nvPr>
        </p:nvSpPr>
        <p:spPr>
          <a:xfrm>
            <a:off x="685800" y="1772816"/>
            <a:ext cx="7772400" cy="4423197"/>
          </a:xfrm>
        </p:spPr>
        <p:txBody>
          <a:bodyPr/>
          <a:lstStyle/>
          <a:p>
            <a:pPr lvl="0"/>
            <a:r>
              <a:rPr lang="tr-TR" dirty="0"/>
              <a:t>Hayal güçleri diğer çocuklara oranla daha fazladır.</a:t>
            </a:r>
          </a:p>
          <a:p>
            <a:pPr lvl="0"/>
            <a:r>
              <a:rPr lang="tr-TR" dirty="0"/>
              <a:t>Yeni ve değişik buluşlar ortaya koyarlar.</a:t>
            </a:r>
          </a:p>
          <a:p>
            <a:pPr lvl="0"/>
            <a:r>
              <a:rPr lang="tr-TR" dirty="0"/>
              <a:t>Bir konu üzerinde ilgi ve dikkatlerini uzun süre tutarlar.</a:t>
            </a:r>
          </a:p>
          <a:p>
            <a:pPr lvl="0"/>
            <a:r>
              <a:rPr lang="tr-TR" dirty="0"/>
              <a:t>Ayrıntılara dikkat ederler, yanlış ve eksikleri hissederler.</a:t>
            </a:r>
          </a:p>
          <a:p>
            <a:r>
              <a:rPr lang="en-US" dirty="0" err="1"/>
              <a:t>Oyuna</a:t>
            </a:r>
            <a:r>
              <a:rPr lang="en-US" dirty="0"/>
              <a:t> </a:t>
            </a:r>
            <a:r>
              <a:rPr lang="en-US" dirty="0" err="1"/>
              <a:t>düşkündürler</a:t>
            </a:r>
            <a:r>
              <a:rPr lang="tr-TR" dirty="0"/>
              <a:t>,</a:t>
            </a:r>
            <a:r>
              <a:rPr lang="en-US" dirty="0"/>
              <a:t> </a:t>
            </a:r>
            <a:r>
              <a:rPr lang="en-US" dirty="0" err="1"/>
              <a:t>yeni</a:t>
            </a:r>
            <a:r>
              <a:rPr lang="en-US" dirty="0"/>
              <a:t> </a:t>
            </a:r>
            <a:r>
              <a:rPr lang="en-US" dirty="0" err="1"/>
              <a:t>oyunlar</a:t>
            </a:r>
            <a:r>
              <a:rPr lang="en-US" dirty="0"/>
              <a:t> </a:t>
            </a:r>
            <a:r>
              <a:rPr lang="en-US" dirty="0" err="1"/>
              <a:t>bulurlar</a:t>
            </a:r>
            <a:r>
              <a:rPr lang="tr-TR" dirty="0"/>
              <a:t>.</a:t>
            </a:r>
            <a:r>
              <a:rPr lang="en-US" dirty="0"/>
              <a:t> </a:t>
            </a:r>
            <a:endParaRPr lang="tr-TR" dirty="0"/>
          </a:p>
        </p:txBody>
      </p:sp>
    </p:spTree>
    <p:extLst>
      <p:ext uri="{BB962C8B-B14F-4D97-AF65-F5344CB8AC3E}">
        <p14:creationId xmlns:p14="http://schemas.microsoft.com/office/powerpoint/2010/main" val="881865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2 İçerik Yer Tutucusu"/>
          <p:cNvSpPr>
            <a:spLocks noGrp="1"/>
          </p:cNvSpPr>
          <p:nvPr>
            <p:ph idx="1"/>
          </p:nvPr>
        </p:nvSpPr>
        <p:spPr/>
        <p:txBody>
          <a:bodyPr/>
          <a:lstStyle/>
          <a:p>
            <a:pPr algn="just"/>
            <a:r>
              <a:rPr lang="tr-TR" dirty="0">
                <a:solidFill>
                  <a:schemeClr val="accent4"/>
                </a:solidFill>
              </a:rPr>
              <a:t>Yaratıcılık hem zihinsel hem de performansa dayalı etkinlikleri, yaratıcı düşünme ise daha çok zihinsel etkinlikleri çağrıştırmaktadır.</a:t>
            </a:r>
          </a:p>
          <a:p>
            <a:pPr algn="just"/>
            <a:r>
              <a:rPr lang="tr-TR" dirty="0">
                <a:solidFill>
                  <a:schemeClr val="accent4"/>
                </a:solidFill>
              </a:rPr>
              <a:t>Yaratıcı düşünme genelde özgür ve demokratik ortamlarda ortaya çıkmaktadır. </a:t>
            </a:r>
          </a:p>
        </p:txBody>
      </p:sp>
      <p:sp>
        <p:nvSpPr>
          <p:cNvPr id="4" name="1 Başlık"/>
          <p:cNvSpPr>
            <a:spLocks noGrp="1"/>
          </p:cNvSpPr>
          <p:nvPr>
            <p:ph type="title"/>
          </p:nvPr>
        </p:nvSpPr>
        <p:spPr>
          <a:xfrm>
            <a:off x="323528" y="764704"/>
            <a:ext cx="8568952" cy="1143000"/>
          </a:xfrm>
        </p:spPr>
        <p:txBody>
          <a:bodyPr/>
          <a:lstStyle/>
          <a:p>
            <a:r>
              <a:rPr lang="tr-TR" sz="3200" b="1" dirty="0"/>
              <a:t>YARATICILIK VE YARATICI DÜŞÜNME</a:t>
            </a:r>
            <a:br>
              <a:rPr lang="tr-TR" sz="3200" dirty="0"/>
            </a:br>
            <a:endParaRPr lang="tr-TR" sz="3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548680"/>
            <a:ext cx="8278688" cy="1143000"/>
          </a:xfrm>
        </p:spPr>
        <p:txBody>
          <a:bodyPr/>
          <a:lstStyle/>
          <a:p>
            <a:r>
              <a:rPr lang="tr-TR" dirty="0">
                <a:solidFill>
                  <a:srgbClr val="009644"/>
                </a:solidFill>
              </a:rPr>
              <a:t>Yaratıcılıkta etkili olan değişkenler</a:t>
            </a:r>
          </a:p>
        </p:txBody>
      </p:sp>
      <p:sp>
        <p:nvSpPr>
          <p:cNvPr id="3" name="2 İçerik Yer Tutucusu"/>
          <p:cNvSpPr>
            <a:spLocks noGrp="1"/>
          </p:cNvSpPr>
          <p:nvPr>
            <p:ph sz="half" idx="1"/>
          </p:nvPr>
        </p:nvSpPr>
        <p:spPr>
          <a:xfrm>
            <a:off x="1331640" y="2276872"/>
            <a:ext cx="3168352" cy="4114800"/>
          </a:xfrm>
        </p:spPr>
        <p:txBody>
          <a:bodyPr/>
          <a:lstStyle/>
          <a:p>
            <a:r>
              <a:rPr lang="tr-TR" dirty="0"/>
              <a:t>Kalıtım</a:t>
            </a:r>
          </a:p>
          <a:p>
            <a:r>
              <a:rPr lang="tr-TR" dirty="0"/>
              <a:t>Toplum</a:t>
            </a:r>
          </a:p>
          <a:p>
            <a:r>
              <a:rPr lang="tr-TR" dirty="0" err="1"/>
              <a:t>Sosyo</a:t>
            </a:r>
            <a:r>
              <a:rPr lang="tr-TR" dirty="0"/>
              <a:t> ekonomik düzey</a:t>
            </a:r>
          </a:p>
          <a:p>
            <a:r>
              <a:rPr lang="tr-TR" dirty="0"/>
              <a:t>Zeka</a:t>
            </a:r>
          </a:p>
          <a:p>
            <a:endParaRPr lang="tr-TR" dirty="0"/>
          </a:p>
        </p:txBody>
      </p:sp>
      <p:sp>
        <p:nvSpPr>
          <p:cNvPr id="4" name="3 İçerik Yer Tutucusu"/>
          <p:cNvSpPr>
            <a:spLocks noGrp="1"/>
          </p:cNvSpPr>
          <p:nvPr>
            <p:ph sz="half" idx="2"/>
          </p:nvPr>
        </p:nvSpPr>
        <p:spPr/>
        <p:txBody>
          <a:bodyPr/>
          <a:lstStyle/>
          <a:p>
            <a:r>
              <a:rPr lang="tr-TR" dirty="0"/>
              <a:t>Yaş</a:t>
            </a:r>
          </a:p>
          <a:p>
            <a:r>
              <a:rPr lang="tr-TR" dirty="0"/>
              <a:t>Cinsiyet</a:t>
            </a:r>
          </a:p>
          <a:p>
            <a:r>
              <a:rPr lang="tr-TR" dirty="0"/>
              <a:t>Doğum sırası</a:t>
            </a:r>
          </a:p>
          <a:p>
            <a:r>
              <a:rPr lang="tr-TR" dirty="0"/>
              <a:t>Denetim odağı</a:t>
            </a:r>
          </a:p>
          <a:p>
            <a:r>
              <a:rPr lang="tr-TR" dirty="0"/>
              <a:t>Patoloji</a:t>
            </a:r>
          </a:p>
          <a:p>
            <a:r>
              <a:rPr lang="tr-TR" dirty="0"/>
              <a:t>……………….</a:t>
            </a:r>
          </a:p>
          <a:p>
            <a:endParaRPr lang="tr-TR" dirty="0"/>
          </a:p>
        </p:txBody>
      </p:sp>
    </p:spTree>
    <p:extLst>
      <p:ext uri="{BB962C8B-B14F-4D97-AF65-F5344CB8AC3E}">
        <p14:creationId xmlns:p14="http://schemas.microsoft.com/office/powerpoint/2010/main" val="15758438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a:solidFill>
                  <a:srgbClr val="009644"/>
                </a:solidFill>
              </a:rPr>
              <a:t>Yaratıcılığın Gelişiminde Aile</a:t>
            </a:r>
          </a:p>
        </p:txBody>
      </p:sp>
      <p:sp>
        <p:nvSpPr>
          <p:cNvPr id="6" name="5 İçerik Yer Tutucusu"/>
          <p:cNvSpPr>
            <a:spLocks noGrp="1"/>
          </p:cNvSpPr>
          <p:nvPr>
            <p:ph sz="half" idx="1"/>
          </p:nvPr>
        </p:nvSpPr>
        <p:spPr>
          <a:xfrm>
            <a:off x="685800" y="2081213"/>
            <a:ext cx="7198568" cy="4114800"/>
          </a:xfrm>
        </p:spPr>
        <p:txBody>
          <a:bodyPr/>
          <a:lstStyle/>
          <a:p>
            <a:pPr marL="0" indent="0">
              <a:buNone/>
            </a:pPr>
            <a:r>
              <a:rPr lang="tr-TR" dirty="0"/>
              <a:t>Kişi doğduğu andan itibaren içinde bulunduğu ailesinden, anne-babasının tutumundan, ailede var olan ilişkilerden kısacası aile ortamındaki her şeyden etkilenir. Doğumdan önce başlayan bu etki yaşam boyu devam eder. Okula başlama ile birlikte her ne kadar arkadaşlar ve öğretmenlerin etkisi artmaya başlasa da ailenin kişi üzerindeki etkileri devam eder.</a:t>
            </a:r>
          </a:p>
          <a:p>
            <a:endParaRPr lang="tr-TR" dirty="0"/>
          </a:p>
        </p:txBody>
      </p:sp>
    </p:spTree>
    <p:extLst>
      <p:ext uri="{BB962C8B-B14F-4D97-AF65-F5344CB8AC3E}">
        <p14:creationId xmlns:p14="http://schemas.microsoft.com/office/powerpoint/2010/main" val="22635589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0"/>
            <a:ext cx="7772400" cy="1143000"/>
          </a:xfrm>
        </p:spPr>
        <p:txBody>
          <a:bodyPr/>
          <a:lstStyle/>
          <a:p>
            <a:r>
              <a:rPr lang="tr-TR" dirty="0">
                <a:solidFill>
                  <a:srgbClr val="009644"/>
                </a:solidFill>
              </a:rPr>
              <a:t>Yaratıcılığın Gelişiminde Aile</a:t>
            </a:r>
            <a:endParaRPr lang="tr-TR" dirty="0"/>
          </a:p>
        </p:txBody>
      </p:sp>
      <p:sp>
        <p:nvSpPr>
          <p:cNvPr id="3" name="2 İçerik Yer Tutucusu"/>
          <p:cNvSpPr>
            <a:spLocks noGrp="1"/>
          </p:cNvSpPr>
          <p:nvPr>
            <p:ph idx="1"/>
          </p:nvPr>
        </p:nvSpPr>
        <p:spPr>
          <a:xfrm>
            <a:off x="683568" y="1700808"/>
            <a:ext cx="7772400" cy="2046932"/>
          </a:xfrm>
        </p:spPr>
        <p:txBody>
          <a:bodyPr/>
          <a:lstStyle/>
          <a:p>
            <a:pPr marL="0" indent="0" algn="just">
              <a:buNone/>
            </a:pPr>
            <a:r>
              <a:rPr lang="tr-TR" dirty="0"/>
              <a:t>Çocuğun geçirmiş olduğu yaşantılar, aile içinde çocuğa karışı olan davranışlar ve tutumlar yaratıcılık üzerinde etkili olur.</a:t>
            </a:r>
          </a:p>
        </p:txBody>
      </p:sp>
    </p:spTree>
    <p:extLst>
      <p:ext uri="{BB962C8B-B14F-4D97-AF65-F5344CB8AC3E}">
        <p14:creationId xmlns:p14="http://schemas.microsoft.com/office/powerpoint/2010/main" val="14021642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solidFill>
                  <a:srgbClr val="7030A0"/>
                </a:solidFill>
              </a:rPr>
              <a:t>YARATICILIK VE EĞİTİM</a:t>
            </a:r>
          </a:p>
        </p:txBody>
      </p:sp>
      <p:sp>
        <p:nvSpPr>
          <p:cNvPr id="3" name="Content Placeholder 2"/>
          <p:cNvSpPr>
            <a:spLocks noGrp="1"/>
          </p:cNvSpPr>
          <p:nvPr>
            <p:ph idx="1"/>
          </p:nvPr>
        </p:nvSpPr>
        <p:spPr/>
        <p:txBody>
          <a:bodyPr/>
          <a:lstStyle/>
          <a:p>
            <a:pPr marL="0" indent="0">
              <a:buNone/>
            </a:pPr>
            <a:r>
              <a:rPr lang="en-US" dirty="0" err="1"/>
              <a:t>Okul</a:t>
            </a:r>
            <a:r>
              <a:rPr lang="en-US" dirty="0"/>
              <a:t> </a:t>
            </a:r>
            <a:r>
              <a:rPr lang="en-US" dirty="0" err="1"/>
              <a:t>ve</a:t>
            </a:r>
            <a:r>
              <a:rPr lang="en-US" dirty="0"/>
              <a:t> </a:t>
            </a:r>
            <a:r>
              <a:rPr lang="en-US" dirty="0" err="1"/>
              <a:t>eğitimciler</a:t>
            </a:r>
            <a:r>
              <a:rPr lang="en-US" dirty="0"/>
              <a:t> </a:t>
            </a:r>
            <a:r>
              <a:rPr lang="en-US" dirty="0" err="1"/>
              <a:t>çocukların</a:t>
            </a:r>
            <a:r>
              <a:rPr lang="en-US" dirty="0"/>
              <a:t> </a:t>
            </a:r>
            <a:r>
              <a:rPr lang="en-US" dirty="0" err="1"/>
              <a:t>yaratıcılıkları</a:t>
            </a:r>
            <a:r>
              <a:rPr lang="en-US" dirty="0"/>
              <a:t> </a:t>
            </a:r>
            <a:r>
              <a:rPr lang="en-US" dirty="0" err="1"/>
              <a:t>üzerinde</a:t>
            </a:r>
            <a:r>
              <a:rPr lang="en-US" dirty="0"/>
              <a:t> </a:t>
            </a:r>
            <a:r>
              <a:rPr lang="en-US" dirty="0" err="1"/>
              <a:t>önemli</a:t>
            </a:r>
            <a:r>
              <a:rPr lang="en-US" dirty="0"/>
              <a:t> </a:t>
            </a:r>
            <a:r>
              <a:rPr lang="en-US" dirty="0" err="1"/>
              <a:t>bir</a:t>
            </a:r>
            <a:r>
              <a:rPr lang="en-US" dirty="0"/>
              <a:t> </a:t>
            </a:r>
            <a:r>
              <a:rPr lang="en-US" dirty="0" err="1"/>
              <a:t>etkiye</a:t>
            </a:r>
            <a:r>
              <a:rPr lang="en-US" dirty="0"/>
              <a:t> </a:t>
            </a:r>
            <a:r>
              <a:rPr lang="en-US" dirty="0" err="1"/>
              <a:t>sahiptir</a:t>
            </a:r>
            <a:r>
              <a:rPr lang="en-US" dirty="0"/>
              <a:t>.</a:t>
            </a:r>
          </a:p>
        </p:txBody>
      </p:sp>
    </p:spTree>
    <p:extLst>
      <p:ext uri="{BB962C8B-B14F-4D97-AF65-F5344CB8AC3E}">
        <p14:creationId xmlns:p14="http://schemas.microsoft.com/office/powerpoint/2010/main" val="26197973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548680"/>
            <a:ext cx="7498080" cy="1152128"/>
          </a:xfrm>
        </p:spPr>
        <p:txBody>
          <a:bodyPr>
            <a:noAutofit/>
          </a:bodyPr>
          <a:lstStyle/>
          <a:p>
            <a:pPr lvl="1" algn="ctr" rtl="0">
              <a:spcBef>
                <a:spcPct val="0"/>
              </a:spcBef>
            </a:pPr>
            <a:br>
              <a:rPr lang="tr-TR" sz="4400" b="1" dirty="0">
                <a:solidFill>
                  <a:srgbClr val="7030A0"/>
                </a:solidFill>
              </a:rPr>
            </a:br>
            <a:r>
              <a:rPr lang="tr-TR" sz="4400" b="1" dirty="0">
                <a:solidFill>
                  <a:srgbClr val="7030A0"/>
                </a:solidFill>
              </a:rPr>
              <a:t>Yaratıcı Eğitim İlkeleri</a:t>
            </a:r>
            <a:br>
              <a:rPr lang="tr-TR" sz="4400" dirty="0">
                <a:solidFill>
                  <a:srgbClr val="7030A0"/>
                </a:solidFill>
              </a:rPr>
            </a:br>
            <a:endParaRPr lang="tr-TR" sz="4400" dirty="0">
              <a:solidFill>
                <a:srgbClr val="7030A0"/>
              </a:solidFill>
            </a:endParaRPr>
          </a:p>
        </p:txBody>
      </p:sp>
      <p:sp>
        <p:nvSpPr>
          <p:cNvPr id="3" name="2 İçerik Yer Tutucusu"/>
          <p:cNvSpPr>
            <a:spLocks noGrp="1"/>
          </p:cNvSpPr>
          <p:nvPr>
            <p:ph idx="1"/>
          </p:nvPr>
        </p:nvSpPr>
        <p:spPr>
          <a:xfrm>
            <a:off x="1331640" y="1772816"/>
            <a:ext cx="7498080" cy="3997424"/>
          </a:xfrm>
        </p:spPr>
        <p:txBody>
          <a:bodyPr>
            <a:normAutofit/>
          </a:bodyPr>
          <a:lstStyle/>
          <a:p>
            <a:endParaRPr lang="tr-TR" b="1" dirty="0"/>
          </a:p>
          <a:p>
            <a:r>
              <a:rPr lang="tr-TR" b="1" dirty="0"/>
              <a:t>Yaratıcı düşüncenin önemi</a:t>
            </a:r>
          </a:p>
          <a:p>
            <a:r>
              <a:rPr lang="tr-TR" b="1" dirty="0"/>
              <a:t>Sınıfta yaratıcı iklim oluşturma</a:t>
            </a:r>
          </a:p>
          <a:p>
            <a:r>
              <a:rPr lang="tr-TR" b="1" dirty="0"/>
              <a:t>Basmakalıp çalışmalardan kaçınma</a:t>
            </a:r>
          </a:p>
          <a:p>
            <a:r>
              <a:rPr lang="tr-TR" b="1" dirty="0"/>
              <a:t>Düşüncelere özendirmek</a:t>
            </a:r>
          </a:p>
          <a:p>
            <a:r>
              <a:rPr lang="tr-TR" b="1" dirty="0"/>
              <a:t>Yaratıcı süreç konusunda bilgi verme</a:t>
            </a:r>
          </a:p>
        </p:txBody>
      </p:sp>
    </p:spTree>
    <p:extLst>
      <p:ext uri="{BB962C8B-B14F-4D97-AF65-F5344CB8AC3E}">
        <p14:creationId xmlns:p14="http://schemas.microsoft.com/office/powerpoint/2010/main" val="1031410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2204864"/>
            <a:ext cx="7498080" cy="4043536"/>
          </a:xfrm>
        </p:spPr>
        <p:txBody>
          <a:bodyPr/>
          <a:lstStyle/>
          <a:p>
            <a:r>
              <a:rPr lang="tr-TR" b="1" dirty="0"/>
              <a:t>Düşünceleri geçerlilik sınamasından geçirme</a:t>
            </a:r>
          </a:p>
          <a:p>
            <a:r>
              <a:rPr lang="tr-TR" b="1" dirty="0"/>
              <a:t>Yeni görüşleri hoşgörü ile karşılama</a:t>
            </a:r>
          </a:p>
          <a:p>
            <a:r>
              <a:rPr lang="tr-TR" b="1" dirty="0"/>
              <a:t>Şaheserlere karşı oluşan aşırı saygı ve korkuyu giderme</a:t>
            </a:r>
          </a:p>
        </p:txBody>
      </p:sp>
      <p:sp>
        <p:nvSpPr>
          <p:cNvPr id="4" name="1 Başlık"/>
          <p:cNvSpPr>
            <a:spLocks noGrp="1"/>
          </p:cNvSpPr>
          <p:nvPr>
            <p:ph type="title"/>
          </p:nvPr>
        </p:nvSpPr>
        <p:spPr/>
        <p:txBody>
          <a:bodyPr>
            <a:noAutofit/>
          </a:bodyPr>
          <a:lstStyle/>
          <a:p>
            <a:pPr lvl="1" algn="ctr" rtl="0">
              <a:spcBef>
                <a:spcPct val="0"/>
              </a:spcBef>
            </a:pPr>
            <a:br>
              <a:rPr lang="tr-TR" sz="4400" b="1" dirty="0">
                <a:solidFill>
                  <a:srgbClr val="7030A0"/>
                </a:solidFill>
              </a:rPr>
            </a:br>
            <a:r>
              <a:rPr lang="tr-TR" sz="4400" b="1" dirty="0">
                <a:solidFill>
                  <a:srgbClr val="7030A0"/>
                </a:solidFill>
              </a:rPr>
              <a:t>Yaratıcı Eğitim İlkeleri</a:t>
            </a:r>
            <a:br>
              <a:rPr lang="tr-TR" sz="4400" dirty="0">
                <a:solidFill>
                  <a:srgbClr val="7030A0"/>
                </a:solidFill>
              </a:rPr>
            </a:br>
            <a:endParaRPr lang="tr-TR" sz="4400" dirty="0">
              <a:solidFill>
                <a:srgbClr val="7030A0"/>
              </a:solidFill>
            </a:endParaRPr>
          </a:p>
        </p:txBody>
      </p:sp>
    </p:spTree>
    <p:extLst>
      <p:ext uri="{BB962C8B-B14F-4D97-AF65-F5344CB8AC3E}">
        <p14:creationId xmlns:p14="http://schemas.microsoft.com/office/powerpoint/2010/main" val="23181436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2492896"/>
            <a:ext cx="7498080" cy="3755504"/>
          </a:xfrm>
        </p:spPr>
        <p:txBody>
          <a:bodyPr/>
          <a:lstStyle/>
          <a:p>
            <a:r>
              <a:rPr lang="tr-TR" b="1" dirty="0"/>
              <a:t>Çocukların kendi isteğiyle başlattığı çalışmaları destekleme</a:t>
            </a:r>
            <a:endParaRPr lang="tr-TR" dirty="0"/>
          </a:p>
          <a:p>
            <a:r>
              <a:rPr lang="tr-TR" b="1" dirty="0"/>
              <a:t>Tedirgin edecek durum yaratma </a:t>
            </a:r>
          </a:p>
          <a:p>
            <a:r>
              <a:rPr lang="tr-TR" b="1" dirty="0"/>
              <a:t>Yaratıcı düşünce gereksinimi oluşturma</a:t>
            </a:r>
          </a:p>
          <a:p>
            <a:endParaRPr lang="tr-TR" dirty="0"/>
          </a:p>
          <a:p>
            <a:endParaRPr lang="tr-TR" dirty="0"/>
          </a:p>
        </p:txBody>
      </p:sp>
      <p:sp>
        <p:nvSpPr>
          <p:cNvPr id="4" name="1 Başlık"/>
          <p:cNvSpPr>
            <a:spLocks noGrp="1"/>
          </p:cNvSpPr>
          <p:nvPr>
            <p:ph type="title"/>
          </p:nvPr>
        </p:nvSpPr>
        <p:spPr>
          <a:xfrm>
            <a:off x="1331640" y="548680"/>
            <a:ext cx="7498080" cy="1143000"/>
          </a:xfrm>
        </p:spPr>
        <p:txBody>
          <a:bodyPr>
            <a:noAutofit/>
          </a:bodyPr>
          <a:lstStyle/>
          <a:p>
            <a:pPr lvl="1" algn="ctr" rtl="0">
              <a:spcBef>
                <a:spcPct val="0"/>
              </a:spcBef>
            </a:pPr>
            <a:br>
              <a:rPr lang="tr-TR" sz="4400" b="1" dirty="0">
                <a:solidFill>
                  <a:srgbClr val="7030A0"/>
                </a:solidFill>
              </a:rPr>
            </a:br>
            <a:r>
              <a:rPr lang="tr-TR" sz="4400" b="1" dirty="0">
                <a:solidFill>
                  <a:srgbClr val="7030A0"/>
                </a:solidFill>
              </a:rPr>
              <a:t>Yaratıcı Eğitim İlkeleri</a:t>
            </a:r>
            <a:br>
              <a:rPr lang="tr-TR" sz="4400" dirty="0">
                <a:solidFill>
                  <a:srgbClr val="7030A0"/>
                </a:solidFill>
              </a:rPr>
            </a:br>
            <a:endParaRPr lang="tr-TR" sz="4400" dirty="0">
              <a:solidFill>
                <a:srgbClr val="7030A0"/>
              </a:solidFill>
            </a:endParaRPr>
          </a:p>
        </p:txBody>
      </p:sp>
    </p:spTree>
    <p:extLst>
      <p:ext uri="{BB962C8B-B14F-4D97-AF65-F5344CB8AC3E}">
        <p14:creationId xmlns:p14="http://schemas.microsoft.com/office/powerpoint/2010/main" val="10109286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2204864"/>
            <a:ext cx="7498080" cy="4043536"/>
          </a:xfrm>
        </p:spPr>
        <p:txBody>
          <a:bodyPr/>
          <a:lstStyle/>
          <a:p>
            <a:r>
              <a:rPr lang="tr-TR" b="1" dirty="0"/>
              <a:t>Yaratıcılıkta etkin ve sakin dönem sağlama</a:t>
            </a:r>
          </a:p>
          <a:p>
            <a:r>
              <a:rPr lang="tr-TR" b="1" dirty="0"/>
              <a:t>Yaratıcı düşünceleri eyleme koyma ortamı oluşturma</a:t>
            </a:r>
          </a:p>
          <a:p>
            <a:r>
              <a:rPr lang="tr-TR" b="1" dirty="0"/>
              <a:t>Yapıcı eleştiriler geliştirme</a:t>
            </a:r>
          </a:p>
          <a:p>
            <a:r>
              <a:rPr lang="tr-TR" b="1" dirty="0"/>
              <a:t>Çocukların ilgi alanlarını genişletme</a:t>
            </a:r>
          </a:p>
          <a:p>
            <a:endParaRPr lang="tr-TR" dirty="0"/>
          </a:p>
        </p:txBody>
      </p:sp>
      <p:sp>
        <p:nvSpPr>
          <p:cNvPr id="4" name="1 Başlık"/>
          <p:cNvSpPr>
            <a:spLocks noGrp="1"/>
          </p:cNvSpPr>
          <p:nvPr>
            <p:ph type="title"/>
          </p:nvPr>
        </p:nvSpPr>
        <p:spPr/>
        <p:txBody>
          <a:bodyPr>
            <a:noAutofit/>
          </a:bodyPr>
          <a:lstStyle/>
          <a:p>
            <a:pPr lvl="1" algn="ctr" rtl="0">
              <a:spcBef>
                <a:spcPct val="0"/>
              </a:spcBef>
            </a:pPr>
            <a:br>
              <a:rPr lang="tr-TR" sz="4400" b="1" dirty="0">
                <a:solidFill>
                  <a:srgbClr val="7030A0"/>
                </a:solidFill>
              </a:rPr>
            </a:br>
            <a:r>
              <a:rPr lang="tr-TR" sz="4400" b="1" dirty="0">
                <a:solidFill>
                  <a:srgbClr val="7030A0"/>
                </a:solidFill>
              </a:rPr>
              <a:t>Yaratıcı Eğitim İlkeleri</a:t>
            </a:r>
            <a:br>
              <a:rPr lang="tr-TR" sz="4400" dirty="0">
                <a:solidFill>
                  <a:srgbClr val="7030A0"/>
                </a:solidFill>
              </a:rPr>
            </a:br>
            <a:endParaRPr lang="tr-TR" sz="4400" dirty="0">
              <a:solidFill>
                <a:srgbClr val="7030A0"/>
              </a:solidFill>
            </a:endParaRPr>
          </a:p>
        </p:txBody>
      </p:sp>
    </p:spTree>
    <p:extLst>
      <p:ext uri="{BB962C8B-B14F-4D97-AF65-F5344CB8AC3E}">
        <p14:creationId xmlns:p14="http://schemas.microsoft.com/office/powerpoint/2010/main" val="39985332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229600" cy="1219200"/>
          </a:xfrm>
        </p:spPr>
        <p:txBody>
          <a:bodyPr>
            <a:normAutofit fontScale="90000"/>
          </a:bodyPr>
          <a:lstStyle/>
          <a:p>
            <a:pPr lvl="0" algn="ctr"/>
            <a:r>
              <a:rPr lang="tr-TR" b="1" dirty="0">
                <a:solidFill>
                  <a:srgbClr val="C00000"/>
                </a:solidFill>
              </a:rPr>
              <a:t>YARATICILIĞI GELİŞTİRMEK </a:t>
            </a:r>
            <a:br>
              <a:rPr lang="tr-TR" dirty="0">
                <a:solidFill>
                  <a:srgbClr val="C00000"/>
                </a:solidFill>
              </a:rPr>
            </a:br>
            <a:endParaRPr lang="tr-TR" dirty="0">
              <a:solidFill>
                <a:srgbClr val="C00000"/>
              </a:solidFill>
            </a:endParaRPr>
          </a:p>
        </p:txBody>
      </p:sp>
      <p:sp>
        <p:nvSpPr>
          <p:cNvPr id="4" name="3 İçerik Yer Tutucusu"/>
          <p:cNvSpPr>
            <a:spLocks noGrp="1"/>
          </p:cNvSpPr>
          <p:nvPr>
            <p:ph sz="half" idx="2"/>
          </p:nvPr>
        </p:nvSpPr>
        <p:spPr>
          <a:xfrm>
            <a:off x="899592" y="1916832"/>
            <a:ext cx="7804352" cy="3675112"/>
          </a:xfrm>
        </p:spPr>
        <p:txBody>
          <a:bodyPr>
            <a:normAutofit/>
          </a:bodyPr>
          <a:lstStyle/>
          <a:p>
            <a:pPr marL="0" indent="0">
              <a:buNone/>
            </a:pPr>
            <a:r>
              <a:rPr lang="tr-TR" dirty="0"/>
              <a:t>Okul öncesi eğitimden başlayarak bütün eğitim kademelerinde yaratıcılığı destekleyen bir eğitime anlayışına yer verilmelidir. </a:t>
            </a:r>
            <a:r>
              <a:rPr lang="en-US" dirty="0" err="1"/>
              <a:t>Kişilerdeki</a:t>
            </a:r>
            <a:r>
              <a:rPr lang="en-US" dirty="0"/>
              <a:t> </a:t>
            </a:r>
            <a:r>
              <a:rPr lang="en-US" dirty="0" err="1"/>
              <a:t>yaratıcılık</a:t>
            </a:r>
            <a:r>
              <a:rPr lang="en-US" dirty="0"/>
              <a:t> </a:t>
            </a:r>
            <a:r>
              <a:rPr lang="en-US" dirty="0" err="1"/>
              <a:t>becerisini</a:t>
            </a:r>
            <a:r>
              <a:rPr lang="en-US" dirty="0"/>
              <a:t> </a:t>
            </a:r>
            <a:r>
              <a:rPr lang="en-US" dirty="0" err="1"/>
              <a:t>geliştirmek</a:t>
            </a:r>
            <a:r>
              <a:rPr lang="en-US" dirty="0"/>
              <a:t> </a:t>
            </a:r>
            <a:r>
              <a:rPr lang="en-US" dirty="0" err="1"/>
              <a:t>için</a:t>
            </a:r>
            <a:r>
              <a:rPr lang="en-US" dirty="0"/>
              <a:t> </a:t>
            </a:r>
            <a:r>
              <a:rPr lang="en-US" dirty="0" err="1"/>
              <a:t>duyuları</a:t>
            </a:r>
            <a:r>
              <a:rPr lang="en-US" dirty="0"/>
              <a:t> </a:t>
            </a:r>
            <a:r>
              <a:rPr lang="en-US" dirty="0" err="1"/>
              <a:t>eğitmek</a:t>
            </a:r>
            <a:r>
              <a:rPr lang="en-US" dirty="0"/>
              <a:t> </a:t>
            </a:r>
            <a:r>
              <a:rPr lang="en-US" dirty="0" err="1"/>
              <a:t>gerekir</a:t>
            </a:r>
            <a:r>
              <a:rPr lang="en-US" dirty="0"/>
              <a:t>.</a:t>
            </a:r>
            <a:endParaRPr lang="tr-TR" dirty="0"/>
          </a:p>
          <a:p>
            <a:pPr marL="0" indent="0">
              <a:buNone/>
            </a:pPr>
            <a:endParaRPr lang="tr-TR" dirty="0"/>
          </a:p>
        </p:txBody>
      </p:sp>
    </p:spTree>
    <p:extLst>
      <p:ext uri="{BB962C8B-B14F-4D97-AF65-F5344CB8AC3E}">
        <p14:creationId xmlns:p14="http://schemas.microsoft.com/office/powerpoint/2010/main" val="23509793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sz="half" idx="2"/>
          </p:nvPr>
        </p:nvSpPr>
        <p:spPr>
          <a:xfrm>
            <a:off x="755576" y="2081213"/>
            <a:ext cx="7702624" cy="4114800"/>
          </a:xfrm>
        </p:spPr>
        <p:txBody>
          <a:bodyPr>
            <a:normAutofit/>
          </a:bodyPr>
          <a:lstStyle/>
          <a:p>
            <a:pPr marL="0" indent="0">
              <a:buNone/>
            </a:pPr>
            <a:r>
              <a:rPr lang="tr-TR" dirty="0"/>
              <a:t>Yaratıcılığı geliştirmede çevre önemli bir faktördür. Kişinin kendini güvende hissetmesi için güven verici bir çevre içinde olması gerekir. </a:t>
            </a:r>
            <a:r>
              <a:rPr lang="en-US" dirty="0"/>
              <a:t>Hem</a:t>
            </a:r>
            <a:r>
              <a:rPr lang="tr-TR" dirty="0"/>
              <a:t> </a:t>
            </a:r>
            <a:r>
              <a:rPr lang="en-US" dirty="0" err="1"/>
              <a:t>sosyal</a:t>
            </a:r>
            <a:r>
              <a:rPr lang="en-US" dirty="0"/>
              <a:t>  hem de </a:t>
            </a:r>
            <a:r>
              <a:rPr lang="en-US" dirty="0" err="1"/>
              <a:t>fiziksel</a:t>
            </a:r>
            <a:r>
              <a:rPr lang="en-US" dirty="0"/>
              <a:t> </a:t>
            </a:r>
            <a:r>
              <a:rPr lang="en-US" dirty="0" err="1"/>
              <a:t>çevre</a:t>
            </a:r>
            <a:r>
              <a:rPr lang="en-US" dirty="0"/>
              <a:t> </a:t>
            </a:r>
            <a:r>
              <a:rPr lang="en-US" dirty="0" err="1"/>
              <a:t>yaratıcılık</a:t>
            </a:r>
            <a:r>
              <a:rPr lang="en-US" dirty="0"/>
              <a:t> </a:t>
            </a:r>
            <a:r>
              <a:rPr lang="en-US" dirty="0" err="1"/>
              <a:t>üzerinde</a:t>
            </a:r>
            <a:r>
              <a:rPr lang="en-US" dirty="0"/>
              <a:t> </a:t>
            </a:r>
            <a:r>
              <a:rPr lang="en-US" dirty="0" err="1"/>
              <a:t>etkilidir</a:t>
            </a:r>
            <a:r>
              <a:rPr lang="en-US" dirty="0"/>
              <a:t>. </a:t>
            </a:r>
            <a:r>
              <a:rPr lang="tr-TR" dirty="0"/>
              <a:t> Çocuklar psikolojik olarak güvenli bir ortamda kendilerini ifade edebilirler, yeni düşünceleri deneyebilirler, risk alabilirler, soru sorabilirler </a:t>
            </a:r>
          </a:p>
        </p:txBody>
      </p:sp>
      <p:sp>
        <p:nvSpPr>
          <p:cNvPr id="5" name="1 Başlık"/>
          <p:cNvSpPr>
            <a:spLocks noGrp="1"/>
          </p:cNvSpPr>
          <p:nvPr>
            <p:ph type="title"/>
          </p:nvPr>
        </p:nvSpPr>
        <p:spPr>
          <a:xfrm>
            <a:off x="395536" y="332656"/>
            <a:ext cx="8229600" cy="1219200"/>
          </a:xfrm>
        </p:spPr>
        <p:txBody>
          <a:bodyPr>
            <a:normAutofit fontScale="90000"/>
          </a:bodyPr>
          <a:lstStyle/>
          <a:p>
            <a:pPr lvl="0" algn="ctr"/>
            <a:r>
              <a:rPr lang="tr-TR" b="1" dirty="0">
                <a:solidFill>
                  <a:srgbClr val="C00000"/>
                </a:solidFill>
              </a:rPr>
              <a:t>YARATICILIĞI GELİŞTİRMEK </a:t>
            </a:r>
            <a:br>
              <a:rPr lang="tr-TR" dirty="0">
                <a:solidFill>
                  <a:srgbClr val="C00000"/>
                </a:solidFill>
              </a:rPr>
            </a:br>
            <a:endParaRPr lang="tr-TR" dirty="0">
              <a:solidFill>
                <a:srgbClr val="C00000"/>
              </a:solidFill>
            </a:endParaRPr>
          </a:p>
        </p:txBody>
      </p:sp>
    </p:spTree>
    <p:extLst>
      <p:ext uri="{BB962C8B-B14F-4D97-AF65-F5344CB8AC3E}">
        <p14:creationId xmlns:p14="http://schemas.microsoft.com/office/powerpoint/2010/main" val="3150202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defRPr/>
            </a:pPr>
            <a:r>
              <a:rPr lang="tr-TR" dirty="0">
                <a:solidFill>
                  <a:srgbClr val="C00000"/>
                </a:solidFill>
              </a:rPr>
              <a:t>Yaratıcılık;</a:t>
            </a:r>
            <a:r>
              <a:rPr lang="tr-TR" dirty="0">
                <a:solidFill>
                  <a:srgbClr val="005024"/>
                </a:solidFill>
              </a:rPr>
              <a:t> </a:t>
            </a:r>
            <a:r>
              <a:rPr lang="tr-TR" dirty="0">
                <a:solidFill>
                  <a:srgbClr val="005024"/>
                </a:solidFill>
                <a:ea typeface="+mn-ea"/>
                <a:cs typeface="+mn-cs"/>
              </a:rPr>
              <a:t>gündelik yaş</a:t>
            </a:r>
            <a:r>
              <a:rPr lang="tr-TR" dirty="0">
                <a:ea typeface="+mn-ea"/>
                <a:cs typeface="+mn-cs"/>
              </a:rPr>
              <a:t>amdan bilimsel çalışmalara dek uzanan, sanat dünyasında başyapıtların ortaya çıkmasına neden olan süreçler bütünü ayrıca tutum, davranış ve düşünce biçimidir </a:t>
            </a:r>
            <a:endParaRPr lang="tr-TR" dirty="0"/>
          </a:p>
        </p:txBody>
      </p:sp>
      <p:sp>
        <p:nvSpPr>
          <p:cNvPr id="4" name="1 Başlık"/>
          <p:cNvSpPr>
            <a:spLocks noGrp="1"/>
          </p:cNvSpPr>
          <p:nvPr>
            <p:ph type="title"/>
          </p:nvPr>
        </p:nvSpPr>
        <p:spPr>
          <a:xfrm>
            <a:off x="323528" y="764704"/>
            <a:ext cx="8568952" cy="1143000"/>
          </a:xfrm>
        </p:spPr>
        <p:txBody>
          <a:bodyPr/>
          <a:lstStyle/>
          <a:p>
            <a:r>
              <a:rPr lang="tr-TR" sz="3200" b="1" dirty="0"/>
              <a:t>YARATICILIK VE YARATICI DÜŞÜNME</a:t>
            </a:r>
            <a:br>
              <a:rPr lang="tr-TR" sz="3200" dirty="0"/>
            </a:br>
            <a:endParaRPr lang="tr-TR" sz="32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395536" y="1916832"/>
            <a:ext cx="8229600" cy="4572000"/>
          </a:xfrm>
        </p:spPr>
        <p:txBody>
          <a:bodyPr>
            <a:noAutofit/>
          </a:bodyPr>
          <a:lstStyle/>
          <a:p>
            <a:pPr marL="0" indent="0">
              <a:buNone/>
            </a:pPr>
            <a:r>
              <a:rPr lang="tr-TR" sz="2400" dirty="0"/>
              <a:t>Yenilik ve farklılığa izin verilmeyen bir ortamda kişi ne kadar yetenekli olursa olsun yaratıcılığını geliştiremeyebilir. Oysa teşvik ve takdir motive olabilmeyi artırır. İşbirliği ve güven ortamı, düşüncelerin eyleme geçirilebildiği koşullar, herkesin düşüncesine değer verilmesi, yeniliğe ve öğrenmeye destek, farlılığa tahammül etme, yanılgıya hoşgörü ile bakma, takdir ve fark edilme yaratıcılığı destekleyen sosyal koşullardır.</a:t>
            </a:r>
          </a:p>
        </p:txBody>
      </p:sp>
      <p:sp>
        <p:nvSpPr>
          <p:cNvPr id="6" name="1 Başlık"/>
          <p:cNvSpPr>
            <a:spLocks noGrp="1"/>
          </p:cNvSpPr>
          <p:nvPr>
            <p:ph type="title"/>
          </p:nvPr>
        </p:nvSpPr>
        <p:spPr>
          <a:xfrm>
            <a:off x="468313" y="549275"/>
            <a:ext cx="8229600" cy="1219200"/>
          </a:xfrm>
        </p:spPr>
        <p:txBody>
          <a:bodyPr>
            <a:normAutofit fontScale="90000"/>
          </a:bodyPr>
          <a:lstStyle/>
          <a:p>
            <a:pPr lvl="0" algn="ctr"/>
            <a:r>
              <a:rPr lang="tr-TR" b="1" dirty="0">
                <a:solidFill>
                  <a:srgbClr val="C00000"/>
                </a:solidFill>
              </a:rPr>
              <a:t>YARATICILIĞI GELİŞTİRMEK </a:t>
            </a:r>
            <a:br>
              <a:rPr lang="tr-TR" dirty="0">
                <a:solidFill>
                  <a:srgbClr val="C00000"/>
                </a:solidFill>
              </a:rPr>
            </a:br>
            <a:endParaRPr lang="tr-TR" dirty="0">
              <a:solidFill>
                <a:srgbClr val="C00000"/>
              </a:solidFill>
            </a:endParaRPr>
          </a:p>
        </p:txBody>
      </p:sp>
    </p:spTree>
    <p:extLst>
      <p:ext uri="{BB962C8B-B14F-4D97-AF65-F5344CB8AC3E}">
        <p14:creationId xmlns:p14="http://schemas.microsoft.com/office/powerpoint/2010/main" val="39651972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611560" y="1628800"/>
            <a:ext cx="7916416" cy="4536504"/>
          </a:xfrm>
        </p:spPr>
        <p:txBody>
          <a:bodyPr/>
          <a:lstStyle/>
          <a:p>
            <a:pPr marL="0" indent="0">
              <a:buNone/>
            </a:pPr>
            <a:r>
              <a:rPr lang="tr-TR" dirty="0"/>
              <a:t>Yaratıcılığın geliştirilmesinde en önemli araçlardan birisi oyundur. Çocuklar oyun oynarken hayal güçlerini kullanmakta, oyun sırsında yaratıcılıklarını geliştirmektedirler. </a:t>
            </a:r>
          </a:p>
          <a:p>
            <a:pPr marL="0" indent="0">
              <a:buNone/>
            </a:pPr>
            <a:r>
              <a:rPr lang="tr-TR" dirty="0"/>
              <a:t>Çocuklar oyun oynarken gözlemlendiklerinde ne kadar yaratıcı oldukları dikkati çeker. Evcilik oyunun oynayan bir çocuk bu oyunu defalarca oynamasına karşılık her oynadığında farklı şekillerde oynar, farklı rolleri üstlenir.</a:t>
            </a:r>
          </a:p>
        </p:txBody>
      </p:sp>
      <p:sp>
        <p:nvSpPr>
          <p:cNvPr id="7" name="1 Başlık"/>
          <p:cNvSpPr>
            <a:spLocks noGrp="1"/>
          </p:cNvSpPr>
          <p:nvPr>
            <p:ph type="title"/>
          </p:nvPr>
        </p:nvSpPr>
        <p:spPr>
          <a:xfrm>
            <a:off x="468313" y="549275"/>
            <a:ext cx="8229600" cy="1219200"/>
          </a:xfrm>
        </p:spPr>
        <p:txBody>
          <a:bodyPr>
            <a:normAutofit fontScale="90000"/>
          </a:bodyPr>
          <a:lstStyle/>
          <a:p>
            <a:pPr lvl="0" algn="ctr"/>
            <a:r>
              <a:rPr lang="tr-TR" b="1" dirty="0">
                <a:solidFill>
                  <a:srgbClr val="C00000"/>
                </a:solidFill>
              </a:rPr>
              <a:t>YARATICILIĞI GELİŞTİRMEK </a:t>
            </a:r>
            <a:br>
              <a:rPr lang="tr-TR" dirty="0">
                <a:solidFill>
                  <a:srgbClr val="C00000"/>
                </a:solidFill>
              </a:rPr>
            </a:br>
            <a:endParaRPr lang="tr-TR" dirty="0">
              <a:solidFill>
                <a:srgbClr val="C00000"/>
              </a:solidFill>
            </a:endParaRPr>
          </a:p>
        </p:txBody>
      </p:sp>
    </p:spTree>
    <p:extLst>
      <p:ext uri="{BB962C8B-B14F-4D97-AF65-F5344CB8AC3E}">
        <p14:creationId xmlns:p14="http://schemas.microsoft.com/office/powerpoint/2010/main" val="20619621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tr-TR" b="1" i="1">
                <a:latin typeface="Times New Roman" charset="0"/>
              </a:rPr>
              <a:t>SANATIN TANIMI</a:t>
            </a:r>
            <a:endParaRPr lang="tr-TR">
              <a:latin typeface="Times New Roman" charset="0"/>
            </a:endParaRPr>
          </a:p>
        </p:txBody>
      </p:sp>
      <p:sp>
        <p:nvSpPr>
          <p:cNvPr id="6147" name="Rectangle 3"/>
          <p:cNvSpPr>
            <a:spLocks noGrp="1" noChangeArrowheads="1"/>
          </p:cNvSpPr>
          <p:nvPr>
            <p:ph type="body" idx="1"/>
          </p:nvPr>
        </p:nvSpPr>
        <p:spPr/>
        <p:txBody>
          <a:bodyPr/>
          <a:lstStyle/>
          <a:p>
            <a:pPr marL="0" indent="0" algn="just" eaLnBrk="1" hangingPunct="1">
              <a:buNone/>
            </a:pPr>
            <a:r>
              <a:rPr lang="tr-TR" dirty="0">
                <a:latin typeface="Times New Roman" charset="0"/>
              </a:rPr>
              <a:t>Sanat en genel anlamıyla, yaratıcılığın ve hayal gücünün ifadesi olarak kabul edilmektedir. Sanat, çocukların/insanların duygu ve düşüncelerini dışa aktarabildiği bir araç olarak görülmektedir.</a:t>
            </a:r>
          </a:p>
          <a:p>
            <a:pPr algn="just" eaLnBrk="1" hangingPunct="1">
              <a:buFontTx/>
              <a:buNone/>
            </a:pPr>
            <a:endParaRPr lang="tr-TR" dirty="0">
              <a:latin typeface="Times New Roman" charset="0"/>
            </a:endParaRPr>
          </a:p>
        </p:txBody>
      </p:sp>
    </p:spTree>
    <p:extLst>
      <p:ext uri="{BB962C8B-B14F-4D97-AF65-F5344CB8AC3E}">
        <p14:creationId xmlns:p14="http://schemas.microsoft.com/office/powerpoint/2010/main" val="40684661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p:nvPr>
        </p:nvSpPr>
        <p:spPr>
          <a:xfrm>
            <a:off x="335062" y="1196752"/>
            <a:ext cx="8820150" cy="1143000"/>
          </a:xfrm>
        </p:spPr>
        <p:txBody>
          <a:bodyPr/>
          <a:lstStyle/>
          <a:p>
            <a:pPr eaLnBrk="1" hangingPunct="1"/>
            <a:r>
              <a:rPr lang="tr-TR" sz="2400" dirty="0">
                <a:latin typeface="Times New Roman" charset="0"/>
              </a:rPr>
              <a:t>GELENEKSEL SINIFLANDIRMA</a:t>
            </a:r>
          </a:p>
        </p:txBody>
      </p:sp>
      <p:sp>
        <p:nvSpPr>
          <p:cNvPr id="9219" name="3 İçerik Yer Tutucusu"/>
          <p:cNvSpPr>
            <a:spLocks noGrp="1"/>
          </p:cNvSpPr>
          <p:nvPr>
            <p:ph sz="half" idx="2"/>
          </p:nvPr>
        </p:nvSpPr>
        <p:spPr>
          <a:xfrm>
            <a:off x="1619672" y="2492375"/>
            <a:ext cx="6838528" cy="3703638"/>
          </a:xfrm>
        </p:spPr>
        <p:txBody>
          <a:bodyPr/>
          <a:lstStyle/>
          <a:p>
            <a:pPr marL="514350" indent="-514350" eaLnBrk="1" hangingPunct="1">
              <a:buFont typeface="Times New Roman" charset="0"/>
              <a:buAutoNum type="arabicPeriod"/>
            </a:pPr>
            <a:r>
              <a:rPr lang="tr-TR" b="1" dirty="0">
                <a:solidFill>
                  <a:srgbClr val="00B050"/>
                </a:solidFill>
                <a:latin typeface="Times New Roman" charset="0"/>
              </a:rPr>
              <a:t>Görsel Sanatlar (Plastik Sanatlar)</a:t>
            </a:r>
          </a:p>
          <a:p>
            <a:pPr marL="514350" indent="-514350" eaLnBrk="1" hangingPunct="1">
              <a:buFont typeface="Times New Roman" charset="0"/>
              <a:buAutoNum type="arabicPeriod"/>
            </a:pPr>
            <a:r>
              <a:rPr lang="tr-TR" b="1" dirty="0">
                <a:solidFill>
                  <a:srgbClr val="00B050"/>
                </a:solidFill>
                <a:latin typeface="Times New Roman" charset="0"/>
              </a:rPr>
              <a:t>Ses ve Söz Sanatları (Fonetik Sanatları</a:t>
            </a:r>
            <a:endParaRPr lang="tr-TR" dirty="0">
              <a:solidFill>
                <a:srgbClr val="00B050"/>
              </a:solidFill>
              <a:latin typeface="Times New Roman" charset="0"/>
            </a:endParaRPr>
          </a:p>
          <a:p>
            <a:pPr marL="514350" indent="-514350" eaLnBrk="1" hangingPunct="1">
              <a:buFont typeface="Times New Roman" charset="0"/>
              <a:buAutoNum type="arabicPeriod"/>
            </a:pPr>
            <a:r>
              <a:rPr lang="tr-TR" b="1" dirty="0">
                <a:solidFill>
                  <a:srgbClr val="00B050"/>
                </a:solidFill>
                <a:latin typeface="Times New Roman" charset="0"/>
              </a:rPr>
              <a:t>Karma Sanatlar</a:t>
            </a:r>
            <a:endParaRPr lang="tr-TR" dirty="0">
              <a:solidFill>
                <a:srgbClr val="00B050"/>
              </a:solidFill>
              <a:latin typeface="Times New Roman" charset="0"/>
            </a:endParaRPr>
          </a:p>
        </p:txBody>
      </p:sp>
      <p:sp>
        <p:nvSpPr>
          <p:cNvPr id="2" name="Rectangle 1"/>
          <p:cNvSpPr/>
          <p:nvPr/>
        </p:nvSpPr>
        <p:spPr>
          <a:xfrm>
            <a:off x="539552" y="476672"/>
            <a:ext cx="8856984" cy="1323439"/>
          </a:xfrm>
          <a:prstGeom prst="rect">
            <a:avLst/>
          </a:prstGeom>
        </p:spPr>
        <p:txBody>
          <a:bodyPr wrap="square">
            <a:spAutoFit/>
          </a:bodyPr>
          <a:lstStyle/>
          <a:p>
            <a:r>
              <a:rPr lang="tr-TR" sz="4000" b="1" i="1" dirty="0">
                <a:latin typeface="Times New Roman" charset="0"/>
              </a:rPr>
              <a:t>SANATIN SINIFLANDIRILMASI</a:t>
            </a:r>
            <a:br>
              <a:rPr lang="tr-TR" sz="4000" dirty="0">
                <a:latin typeface="Times New Roman" charset="0"/>
              </a:rPr>
            </a:br>
            <a:endParaRPr lang="en-US" sz="4000" dirty="0"/>
          </a:p>
        </p:txBody>
      </p:sp>
    </p:spTree>
    <p:extLst>
      <p:ext uri="{BB962C8B-B14F-4D97-AF65-F5344CB8AC3E}">
        <p14:creationId xmlns:p14="http://schemas.microsoft.com/office/powerpoint/2010/main" val="38694503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sz="4000" b="1">
                <a:solidFill>
                  <a:schemeClr val="tx1"/>
                </a:solidFill>
                <a:latin typeface="Times New Roman" charset="0"/>
              </a:rPr>
              <a:t>Görsel Sanatlar (Plastik Sanatlar) </a:t>
            </a:r>
            <a:endParaRPr lang="tr-TR" sz="4000">
              <a:latin typeface="Times New Roman" charset="0"/>
            </a:endParaRPr>
          </a:p>
        </p:txBody>
      </p:sp>
      <p:sp>
        <p:nvSpPr>
          <p:cNvPr id="10243" name="5 İçerik Yer Tutucusu"/>
          <p:cNvSpPr>
            <a:spLocks noGrp="1"/>
          </p:cNvSpPr>
          <p:nvPr>
            <p:ph idx="1"/>
          </p:nvPr>
        </p:nvSpPr>
        <p:spPr/>
        <p:txBody>
          <a:bodyPr/>
          <a:lstStyle/>
          <a:p>
            <a:pPr marL="0" indent="0">
              <a:buNone/>
            </a:pPr>
            <a:r>
              <a:rPr lang="tr-TR" dirty="0">
                <a:latin typeface="Times New Roman" charset="0"/>
              </a:rPr>
              <a:t>Malzemeye yeni bir biçim verilmesi ile yapılan bir sanat dalıdır. Plastik görme duyusuna hitap ettiği için görsel sanatlar da denilmektedir. Resim, heykel, mimari gibi. </a:t>
            </a:r>
          </a:p>
          <a:p>
            <a:pPr marL="0" indent="0">
              <a:buNone/>
            </a:pPr>
            <a:r>
              <a:rPr lang="tr-TR" dirty="0">
                <a:latin typeface="Times New Roman" charset="0"/>
              </a:rPr>
              <a:t>Çocukların yaptıkları resimler görsel sanatlara girmektedir. </a:t>
            </a:r>
          </a:p>
          <a:p>
            <a:pPr marL="0" indent="0">
              <a:buNone/>
            </a:pPr>
            <a:endParaRPr lang="tr-TR" dirty="0">
              <a:latin typeface="Times New Roman" charset="0"/>
            </a:endParaRPr>
          </a:p>
          <a:p>
            <a:pPr marL="0" indent="0">
              <a:buNone/>
            </a:pPr>
            <a:endParaRPr lang="tr-TR" dirty="0">
              <a:latin typeface="Times New Roman" charset="0"/>
            </a:endParaRPr>
          </a:p>
        </p:txBody>
      </p:sp>
    </p:spTree>
    <p:extLst>
      <p:ext uri="{BB962C8B-B14F-4D97-AF65-F5344CB8AC3E}">
        <p14:creationId xmlns:p14="http://schemas.microsoft.com/office/powerpoint/2010/main" val="26943979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388" y="542925"/>
            <a:ext cx="8856662" cy="1143000"/>
          </a:xfrm>
        </p:spPr>
        <p:txBody>
          <a:bodyPr/>
          <a:lstStyle/>
          <a:p>
            <a:r>
              <a:rPr lang="tr-TR" sz="4000" b="1">
                <a:solidFill>
                  <a:schemeClr val="tx1"/>
                </a:solidFill>
                <a:latin typeface="Times New Roman" charset="0"/>
              </a:rPr>
              <a:t>Ses ve Söz Sanatları (Fonetik Sanatları) </a:t>
            </a:r>
            <a:endParaRPr lang="tr-TR" sz="4000">
              <a:latin typeface="Times New Roman" charset="0"/>
            </a:endParaRPr>
          </a:p>
        </p:txBody>
      </p:sp>
      <p:sp>
        <p:nvSpPr>
          <p:cNvPr id="11267" name="2 İçerik Yer Tutucusu"/>
          <p:cNvSpPr>
            <a:spLocks noGrp="1"/>
          </p:cNvSpPr>
          <p:nvPr>
            <p:ph idx="1"/>
          </p:nvPr>
        </p:nvSpPr>
        <p:spPr/>
        <p:txBody>
          <a:bodyPr/>
          <a:lstStyle/>
          <a:p>
            <a:pPr marL="0" indent="0">
              <a:buNone/>
            </a:pPr>
            <a:r>
              <a:rPr lang="tr-TR" dirty="0">
                <a:latin typeface="Times New Roman" charset="0"/>
              </a:rPr>
              <a:t>Müzik ve edebiyat bu sanat alanında yer almaktadır. Duyma ile ilgili olduğu için İşitsel Sanatlar da denilmektedir. </a:t>
            </a:r>
          </a:p>
          <a:p>
            <a:pPr marL="0" indent="0">
              <a:buNone/>
            </a:pPr>
            <a:endParaRPr lang="tr-TR" dirty="0">
              <a:latin typeface="Times New Roman" charset="0"/>
            </a:endParaRPr>
          </a:p>
        </p:txBody>
      </p:sp>
    </p:spTree>
    <p:extLst>
      <p:ext uri="{BB962C8B-B14F-4D97-AF65-F5344CB8AC3E}">
        <p14:creationId xmlns:p14="http://schemas.microsoft.com/office/powerpoint/2010/main" val="28127595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b="1" dirty="0">
                <a:solidFill>
                  <a:schemeClr val="tx1"/>
                </a:solidFill>
                <a:latin typeface="+mn-lt"/>
                <a:ea typeface="+mn-ea"/>
                <a:cs typeface="+mn-cs"/>
              </a:rPr>
              <a:t>Karma Sanatlar</a:t>
            </a:r>
            <a:endParaRPr lang="tr-TR" dirty="0">
              <a:ea typeface="+mj-ea"/>
            </a:endParaRPr>
          </a:p>
        </p:txBody>
      </p:sp>
      <p:sp>
        <p:nvSpPr>
          <p:cNvPr id="3" name="2 İçerik Yer Tutucusu"/>
          <p:cNvSpPr>
            <a:spLocks noGrp="1"/>
          </p:cNvSpPr>
          <p:nvPr>
            <p:ph idx="1"/>
          </p:nvPr>
        </p:nvSpPr>
        <p:spPr/>
        <p:txBody>
          <a:bodyPr/>
          <a:lstStyle/>
          <a:p>
            <a:pPr marL="0" indent="0">
              <a:buNone/>
            </a:pPr>
            <a:r>
              <a:rPr lang="tr-TR" dirty="0">
                <a:latin typeface="Times New Roman" charset="0"/>
              </a:rPr>
              <a:t>Hem görsel hem işitsel olan sanatlardır. İnsanın, eyleme dönüşmüş ifadelerle kendini veya bir olayı, bir olguyu anlattığı sanatlardır: Tiyatro, opera, müzikal oyun, kukla gibi sahne sanatları, sinema, gölge oyunu gibi türleri buna örnek olarak gösterilebilir. </a:t>
            </a:r>
          </a:p>
          <a:p>
            <a:pPr marL="0" indent="0">
              <a:buNone/>
            </a:pPr>
            <a:endParaRPr lang="tr-TR" dirty="0">
              <a:latin typeface="Times New Roman" charset="0"/>
            </a:endParaRPr>
          </a:p>
        </p:txBody>
      </p:sp>
    </p:spTree>
    <p:extLst>
      <p:ext uri="{BB962C8B-B14F-4D97-AF65-F5344CB8AC3E}">
        <p14:creationId xmlns:p14="http://schemas.microsoft.com/office/powerpoint/2010/main" val="4969388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a:xfrm>
            <a:off x="684213" y="260350"/>
            <a:ext cx="7772400" cy="1143000"/>
          </a:xfrm>
        </p:spPr>
        <p:txBody>
          <a:bodyPr/>
          <a:lstStyle/>
          <a:p>
            <a:pPr eaLnBrk="1" hangingPunct="1"/>
            <a:r>
              <a:rPr lang="tr-TR">
                <a:latin typeface="Times New Roman" charset="0"/>
              </a:rPr>
              <a:t>ÇAĞDAŞ SINIFLANDIRMA</a:t>
            </a:r>
          </a:p>
        </p:txBody>
      </p:sp>
      <p:sp>
        <p:nvSpPr>
          <p:cNvPr id="13315" name="3 İçerik Yer Tutucusu"/>
          <p:cNvSpPr>
            <a:spLocks noGrp="1"/>
          </p:cNvSpPr>
          <p:nvPr>
            <p:ph sz="half" idx="2"/>
          </p:nvPr>
        </p:nvSpPr>
        <p:spPr>
          <a:xfrm>
            <a:off x="1331639" y="1557338"/>
            <a:ext cx="7344049" cy="5040312"/>
          </a:xfrm>
        </p:spPr>
        <p:txBody>
          <a:bodyPr/>
          <a:lstStyle/>
          <a:p>
            <a:pPr eaLnBrk="1" hangingPunct="1">
              <a:lnSpc>
                <a:spcPct val="150000"/>
              </a:lnSpc>
            </a:pPr>
            <a:r>
              <a:rPr lang="tr-TR" sz="2000" dirty="0">
                <a:latin typeface="Comic Sans MS" charset="0"/>
              </a:rPr>
              <a:t>Yüzey Sanatları</a:t>
            </a:r>
          </a:p>
          <a:p>
            <a:pPr eaLnBrk="1" hangingPunct="1">
              <a:lnSpc>
                <a:spcPct val="150000"/>
              </a:lnSpc>
            </a:pPr>
            <a:r>
              <a:rPr lang="tr-TR" sz="2000" dirty="0">
                <a:latin typeface="Comic Sans MS" charset="0"/>
              </a:rPr>
              <a:t>Hacim Sanatları</a:t>
            </a:r>
          </a:p>
          <a:p>
            <a:pPr eaLnBrk="1" hangingPunct="1">
              <a:lnSpc>
                <a:spcPct val="150000"/>
              </a:lnSpc>
            </a:pPr>
            <a:r>
              <a:rPr lang="tr-TR" sz="2000" dirty="0">
                <a:latin typeface="Comic Sans MS" charset="0"/>
              </a:rPr>
              <a:t>Mekân Sanatları</a:t>
            </a:r>
          </a:p>
          <a:p>
            <a:pPr eaLnBrk="1" hangingPunct="1">
              <a:lnSpc>
                <a:spcPct val="150000"/>
              </a:lnSpc>
            </a:pPr>
            <a:r>
              <a:rPr lang="tr-TR" sz="2000" dirty="0">
                <a:latin typeface="Comic Sans MS" charset="0"/>
              </a:rPr>
              <a:t>Dil Sanatları</a:t>
            </a:r>
          </a:p>
          <a:p>
            <a:pPr eaLnBrk="1" hangingPunct="1">
              <a:lnSpc>
                <a:spcPct val="150000"/>
              </a:lnSpc>
            </a:pPr>
            <a:r>
              <a:rPr lang="tr-TR" sz="2000" dirty="0">
                <a:latin typeface="Comic Sans MS" charset="0"/>
              </a:rPr>
              <a:t>Ses Sanatları</a:t>
            </a:r>
          </a:p>
          <a:p>
            <a:pPr eaLnBrk="1" hangingPunct="1">
              <a:lnSpc>
                <a:spcPct val="150000"/>
              </a:lnSpc>
            </a:pPr>
            <a:r>
              <a:rPr lang="tr-TR" sz="2000" dirty="0">
                <a:latin typeface="Comic Sans MS" charset="0"/>
              </a:rPr>
              <a:t>Devinim Sanatları</a:t>
            </a:r>
          </a:p>
          <a:p>
            <a:pPr eaLnBrk="1" hangingPunct="1">
              <a:lnSpc>
                <a:spcPct val="150000"/>
              </a:lnSpc>
            </a:pPr>
            <a:r>
              <a:rPr lang="tr-TR" sz="2000" dirty="0">
                <a:latin typeface="Comic Sans MS" charset="0"/>
              </a:rPr>
              <a:t>Dramatik Sanatlar</a:t>
            </a:r>
          </a:p>
        </p:txBody>
      </p:sp>
    </p:spTree>
    <p:extLst>
      <p:ext uri="{BB962C8B-B14F-4D97-AF65-F5344CB8AC3E}">
        <p14:creationId xmlns:p14="http://schemas.microsoft.com/office/powerpoint/2010/main" val="13175081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a:xfrm>
            <a:off x="3275856" y="692696"/>
            <a:ext cx="4606280" cy="1877963"/>
          </a:xfrm>
        </p:spPr>
        <p:txBody>
          <a:bodyPr/>
          <a:lstStyle/>
          <a:p>
            <a:pPr algn="r"/>
            <a:r>
              <a:rPr lang="tr-TR" dirty="0"/>
              <a:t>SANAT EĞİTİMİ </a:t>
            </a:r>
          </a:p>
        </p:txBody>
      </p:sp>
      <p:sp>
        <p:nvSpPr>
          <p:cNvPr id="7" name="6 İçerik Yer Tutucusu"/>
          <p:cNvSpPr>
            <a:spLocks noGrp="1"/>
          </p:cNvSpPr>
          <p:nvPr>
            <p:ph idx="1"/>
          </p:nvPr>
        </p:nvSpPr>
        <p:spPr>
          <a:xfrm>
            <a:off x="685800" y="2636912"/>
            <a:ext cx="7772400" cy="3888432"/>
          </a:xfrm>
        </p:spPr>
        <p:txBody>
          <a:bodyPr/>
          <a:lstStyle/>
          <a:p>
            <a:pPr marL="0" lvl="0" indent="0" algn="just">
              <a:buNone/>
            </a:pPr>
            <a:r>
              <a:rPr lang="tr-TR" dirty="0"/>
              <a:t>Son yıllarda sanat eğitimine bakış açısında farklılıklar olmuştur. Eskiden sanat, çocuğa verilen bir ders iken, günümüzde çocuğun düşünce ve duygularını dışa aktarabildiği bir araç olmuştur. </a:t>
            </a:r>
          </a:p>
          <a:p>
            <a:pPr marL="0" indent="0" algn="just">
              <a:buNone/>
            </a:pPr>
            <a:r>
              <a:rPr lang="tr-TR" dirty="0"/>
              <a:t>Çocuk sanat eğitiminde özgür bırakılmaktadır. Bireysel farklılıklar gibi her çocuğun öz inancı, öz bir anlatım biçimi vardır. </a:t>
            </a:r>
          </a:p>
          <a:p>
            <a:pPr marL="0" lvl="0" indent="0" algn="just">
              <a:buNone/>
            </a:pPr>
            <a:endParaRPr lang="tr-TR" dirty="0"/>
          </a:p>
          <a:p>
            <a:pPr marL="0" indent="0">
              <a:buNone/>
            </a:pPr>
            <a:endParaRPr lang="tr-TR" dirty="0"/>
          </a:p>
        </p:txBody>
      </p:sp>
    </p:spTree>
    <p:extLst>
      <p:ext uri="{BB962C8B-B14F-4D97-AF65-F5344CB8AC3E}">
        <p14:creationId xmlns:p14="http://schemas.microsoft.com/office/powerpoint/2010/main" val="30021570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1619672" y="332656"/>
            <a:ext cx="7344816" cy="1584175"/>
          </a:xfrm>
        </p:spPr>
        <p:txBody>
          <a:bodyPr/>
          <a:lstStyle/>
          <a:p>
            <a:pPr lvl="0"/>
            <a:br>
              <a:rPr lang="tr-TR" dirty="0"/>
            </a:br>
            <a:br>
              <a:rPr lang="tr-TR" sz="4000" b="1" dirty="0"/>
            </a:br>
            <a:endParaRPr lang="tr-TR" sz="4000" b="1" dirty="0"/>
          </a:p>
        </p:txBody>
      </p:sp>
      <p:sp>
        <p:nvSpPr>
          <p:cNvPr id="4" name="3 İçerik Yer Tutucusu"/>
          <p:cNvSpPr>
            <a:spLocks noGrp="1"/>
          </p:cNvSpPr>
          <p:nvPr>
            <p:ph idx="1"/>
          </p:nvPr>
        </p:nvSpPr>
        <p:spPr>
          <a:xfrm>
            <a:off x="395536" y="2348880"/>
            <a:ext cx="8352928" cy="4176464"/>
          </a:xfrm>
        </p:spPr>
        <p:txBody>
          <a:bodyPr/>
          <a:lstStyle/>
          <a:p>
            <a:pPr marL="0" lvl="0" indent="0">
              <a:buNone/>
            </a:pPr>
            <a:r>
              <a:rPr lang="tr-TR" dirty="0"/>
              <a:t>Sanat eğitimi bir duyarlılık eğitimidir. Sanat eğitimi almış bireyler olaylara ve çevrelerine karşı daha duyarlı ve hoşgörülü olurlar. Yaratıcı davranışlar geliştirebileceği gibi problemler karşısında da çok yönlü çözümler üretebilirler. </a:t>
            </a:r>
          </a:p>
          <a:p>
            <a:pPr marL="0" indent="0">
              <a:buNone/>
            </a:pPr>
            <a:endParaRPr lang="tr-TR" dirty="0"/>
          </a:p>
        </p:txBody>
      </p:sp>
      <p:sp>
        <p:nvSpPr>
          <p:cNvPr id="6" name="5 Dikdörtgen"/>
          <p:cNvSpPr/>
          <p:nvPr/>
        </p:nvSpPr>
        <p:spPr>
          <a:xfrm>
            <a:off x="2843808" y="1052736"/>
            <a:ext cx="4536504" cy="646331"/>
          </a:xfrm>
          <a:prstGeom prst="rect">
            <a:avLst/>
          </a:prstGeom>
        </p:spPr>
        <p:txBody>
          <a:bodyPr wrap="square">
            <a:spAutoFit/>
          </a:bodyPr>
          <a:lstStyle/>
          <a:p>
            <a:pPr algn="ctr"/>
            <a:r>
              <a:rPr lang="tr-TR" sz="3600" b="1" dirty="0">
                <a:solidFill>
                  <a:schemeClr val="accent6">
                    <a:lumMod val="75000"/>
                  </a:schemeClr>
                </a:solidFill>
              </a:rPr>
              <a:t>SANAT EĞİTİMİ </a:t>
            </a:r>
          </a:p>
        </p:txBody>
      </p:sp>
    </p:spTree>
    <p:extLst>
      <p:ext uri="{BB962C8B-B14F-4D97-AF65-F5344CB8AC3E}">
        <p14:creationId xmlns:p14="http://schemas.microsoft.com/office/powerpoint/2010/main" val="245388525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2 İçerik Yer Tutucusu"/>
          <p:cNvSpPr>
            <a:spLocks noGrp="1"/>
          </p:cNvSpPr>
          <p:nvPr>
            <p:ph idx="1"/>
          </p:nvPr>
        </p:nvSpPr>
        <p:spPr/>
        <p:txBody>
          <a:bodyPr/>
          <a:lstStyle/>
          <a:p>
            <a:pPr marL="0" indent="0" algn="just">
              <a:buNone/>
            </a:pPr>
            <a:r>
              <a:rPr lang="tr-TR" dirty="0"/>
              <a:t>Yaratıcılık yeni düşüncelere götürür ve yeni yoktan var etmek anlamında düşünülmemelidir. </a:t>
            </a:r>
          </a:p>
          <a:p>
            <a:pPr marL="0" indent="0" algn="just">
              <a:buNone/>
            </a:pPr>
            <a:r>
              <a:rPr lang="tr-TR" dirty="0"/>
              <a:t>Yeni bir düşünce çoğu zaman; bilinen düşüncelerin bir bütünüdür ya da eski bir düşüncenin yeni bir çerçeve ya da şekle sokulmuş halidir ve eski düşünceleri yeni bir şekle sokmadır.</a:t>
            </a:r>
          </a:p>
        </p:txBody>
      </p:sp>
      <p:sp>
        <p:nvSpPr>
          <p:cNvPr id="4" name="1 Başlık"/>
          <p:cNvSpPr>
            <a:spLocks noGrp="1"/>
          </p:cNvSpPr>
          <p:nvPr>
            <p:ph type="title"/>
          </p:nvPr>
        </p:nvSpPr>
        <p:spPr>
          <a:xfrm>
            <a:off x="323528" y="764704"/>
            <a:ext cx="8568952" cy="1143000"/>
          </a:xfrm>
        </p:spPr>
        <p:txBody>
          <a:bodyPr/>
          <a:lstStyle/>
          <a:p>
            <a:r>
              <a:rPr lang="tr-TR" sz="3200" b="1" dirty="0"/>
              <a:t>YARATICILIK VE YARATICI DÜŞÜNME</a:t>
            </a:r>
            <a:br>
              <a:rPr lang="tr-TR" sz="3200" dirty="0"/>
            </a:br>
            <a:endParaRPr lang="tr-TR" sz="32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5008" y="908720"/>
            <a:ext cx="8928992" cy="1143000"/>
          </a:xfrm>
        </p:spPr>
        <p:txBody>
          <a:bodyPr/>
          <a:lstStyle/>
          <a:p>
            <a:r>
              <a:rPr lang="tr-TR" b="1" dirty="0"/>
              <a:t>SANAT EĞİTİMİN AMAÇLARI</a:t>
            </a:r>
            <a:br>
              <a:rPr lang="tr-TR" dirty="0"/>
            </a:br>
            <a:endParaRPr lang="tr-TR" dirty="0"/>
          </a:p>
        </p:txBody>
      </p:sp>
      <p:sp>
        <p:nvSpPr>
          <p:cNvPr id="3" name="2 İçerik Yer Tutucusu"/>
          <p:cNvSpPr>
            <a:spLocks noGrp="1"/>
          </p:cNvSpPr>
          <p:nvPr>
            <p:ph idx="1"/>
          </p:nvPr>
        </p:nvSpPr>
        <p:spPr>
          <a:xfrm>
            <a:off x="683568" y="1772816"/>
            <a:ext cx="7772400" cy="4114800"/>
          </a:xfrm>
        </p:spPr>
        <p:txBody>
          <a:bodyPr/>
          <a:lstStyle/>
          <a:p>
            <a:pPr>
              <a:buNone/>
            </a:pPr>
            <a:r>
              <a:rPr lang="tr-TR" sz="2800" dirty="0"/>
              <a:t>	Bireyi, kapasitesi doğrultusunda entelektüel, duygusal ve sosyal gelişim açısından destekleyerek, bireyin kişisel ilgi ve isteklerine yanıt verebilme çabasını hedefler. Duygusal, </a:t>
            </a:r>
            <a:r>
              <a:rPr lang="tr-TR" sz="2800" dirty="0" err="1"/>
              <a:t>duyuşsal</a:t>
            </a:r>
            <a:r>
              <a:rPr lang="tr-TR" sz="2800" dirty="0"/>
              <a:t>, bilişsel, entelektüel etkinliklere bağlı artistik beceriler kazandırmak, estetik duyarlılığı ve yaratıcılığı geliştirmek, sözsüz düşünme yeteneğini, imgelemeyi, imgeleri gerçekleştirmeyi desteklemek sanat eğitiminin hedefleri arasında yer alır. </a:t>
            </a:r>
          </a:p>
          <a:p>
            <a:pPr>
              <a:buNone/>
            </a:pPr>
            <a:endParaRPr lang="tr-TR" sz="2800" dirty="0"/>
          </a:p>
          <a:p>
            <a:pPr>
              <a:buNone/>
            </a:pPr>
            <a:endParaRPr lang="tr-TR" sz="2800" dirty="0"/>
          </a:p>
        </p:txBody>
      </p:sp>
    </p:spTree>
    <p:extLst>
      <p:ext uri="{BB962C8B-B14F-4D97-AF65-F5344CB8AC3E}">
        <p14:creationId xmlns:p14="http://schemas.microsoft.com/office/powerpoint/2010/main" val="8937587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5800" y="908719"/>
            <a:ext cx="7772400" cy="777205"/>
          </a:xfrm>
        </p:spPr>
        <p:txBody>
          <a:bodyPr/>
          <a:lstStyle/>
          <a:p>
            <a:r>
              <a:rPr lang="tr-TR" sz="3600" b="1" dirty="0"/>
              <a:t>SANAT EĞİTİMİNİN İLKELERİ</a:t>
            </a:r>
            <a:br>
              <a:rPr lang="tr-TR" dirty="0"/>
            </a:br>
            <a:endParaRPr lang="tr-TR" dirty="0"/>
          </a:p>
        </p:txBody>
      </p:sp>
      <p:sp>
        <p:nvSpPr>
          <p:cNvPr id="3" name="2 İçerik Yer Tutucusu"/>
          <p:cNvSpPr>
            <a:spLocks noGrp="1"/>
          </p:cNvSpPr>
          <p:nvPr>
            <p:ph idx="1"/>
          </p:nvPr>
        </p:nvSpPr>
        <p:spPr/>
        <p:txBody>
          <a:bodyPr/>
          <a:lstStyle/>
          <a:p>
            <a:pPr lvl="0"/>
            <a:r>
              <a:rPr lang="tr-TR" dirty="0"/>
              <a:t>Uygun ve farklı deneyimlerin sunulması</a:t>
            </a:r>
          </a:p>
          <a:p>
            <a:pPr lvl="0"/>
            <a:r>
              <a:rPr lang="tr-TR" dirty="0"/>
              <a:t>Süreç ve ürün</a:t>
            </a:r>
          </a:p>
          <a:p>
            <a:pPr lvl="0"/>
            <a:r>
              <a:rPr lang="tr-TR" dirty="0"/>
              <a:t>Uygunluk veya orijinallik</a:t>
            </a:r>
          </a:p>
          <a:p>
            <a:pPr lvl="0"/>
            <a:r>
              <a:rPr lang="tr-TR" dirty="0"/>
              <a:t>Sanat çocuğa aittir</a:t>
            </a:r>
          </a:p>
          <a:p>
            <a:pPr lvl="0"/>
            <a:r>
              <a:rPr lang="tr-TR" dirty="0"/>
              <a:t>Kabul edilme ortamı</a:t>
            </a:r>
          </a:p>
          <a:p>
            <a:pPr lvl="0"/>
            <a:r>
              <a:rPr lang="tr-TR" dirty="0"/>
              <a:t>Rol modelleri sunma</a:t>
            </a:r>
          </a:p>
          <a:p>
            <a:endParaRPr lang="tr-TR" dirty="0"/>
          </a:p>
        </p:txBody>
      </p:sp>
    </p:spTree>
    <p:extLst>
      <p:ext uri="{BB962C8B-B14F-4D97-AF65-F5344CB8AC3E}">
        <p14:creationId xmlns:p14="http://schemas.microsoft.com/office/powerpoint/2010/main" val="540881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692696"/>
            <a:ext cx="7772400" cy="1143000"/>
          </a:xfrm>
        </p:spPr>
        <p:txBody>
          <a:bodyPr/>
          <a:lstStyle/>
          <a:p>
            <a:r>
              <a:rPr lang="tr-TR" sz="3600" b="1" dirty="0"/>
              <a:t>SANATSAL TASARIM ÖĞELERİ</a:t>
            </a:r>
            <a:br>
              <a:rPr lang="tr-TR" dirty="0"/>
            </a:br>
            <a:endParaRPr lang="tr-TR" dirty="0"/>
          </a:p>
        </p:txBody>
      </p:sp>
      <p:sp>
        <p:nvSpPr>
          <p:cNvPr id="3" name="2 İçerik Yer Tutucusu"/>
          <p:cNvSpPr>
            <a:spLocks noGrp="1"/>
          </p:cNvSpPr>
          <p:nvPr>
            <p:ph idx="1"/>
          </p:nvPr>
        </p:nvSpPr>
        <p:spPr>
          <a:xfrm>
            <a:off x="1763688" y="2081213"/>
            <a:ext cx="6694512" cy="4114800"/>
          </a:xfrm>
        </p:spPr>
        <p:txBody>
          <a:bodyPr/>
          <a:lstStyle/>
          <a:p>
            <a:pPr lvl="0"/>
            <a:r>
              <a:rPr lang="tr-TR" dirty="0"/>
              <a:t>Nokta </a:t>
            </a:r>
          </a:p>
          <a:p>
            <a:pPr lvl="0"/>
            <a:r>
              <a:rPr lang="tr-TR" dirty="0"/>
              <a:t>Çizgi</a:t>
            </a:r>
          </a:p>
          <a:p>
            <a:pPr lvl="0"/>
            <a:r>
              <a:rPr lang="tr-TR" dirty="0"/>
              <a:t>Biçim</a:t>
            </a:r>
          </a:p>
          <a:p>
            <a:pPr lvl="0"/>
            <a:r>
              <a:rPr lang="tr-TR" dirty="0"/>
              <a:t>Renk</a:t>
            </a:r>
          </a:p>
          <a:p>
            <a:pPr lvl="0"/>
            <a:r>
              <a:rPr lang="tr-TR" dirty="0"/>
              <a:t>Leke</a:t>
            </a:r>
          </a:p>
          <a:p>
            <a:pPr lvl="0"/>
            <a:r>
              <a:rPr lang="tr-TR" dirty="0"/>
              <a:t>Doku</a:t>
            </a:r>
          </a:p>
          <a:p>
            <a:pPr lvl="0"/>
            <a:r>
              <a:rPr lang="tr-TR" dirty="0"/>
              <a:t>Mekan </a:t>
            </a:r>
          </a:p>
          <a:p>
            <a:endParaRPr lang="tr-TR" dirty="0"/>
          </a:p>
        </p:txBody>
      </p:sp>
    </p:spTree>
    <p:extLst>
      <p:ext uri="{BB962C8B-B14F-4D97-AF65-F5344CB8AC3E}">
        <p14:creationId xmlns:p14="http://schemas.microsoft.com/office/powerpoint/2010/main" val="11683619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4000" b="1" dirty="0"/>
              <a:t>GÖRSEL TASARIM İLKELERİ </a:t>
            </a:r>
            <a:br>
              <a:rPr lang="tr-TR" dirty="0"/>
            </a:br>
            <a:endParaRPr lang="tr-TR" dirty="0"/>
          </a:p>
        </p:txBody>
      </p:sp>
      <p:sp>
        <p:nvSpPr>
          <p:cNvPr id="3" name="2 İçerik Yer Tutucusu"/>
          <p:cNvSpPr>
            <a:spLocks noGrp="1"/>
          </p:cNvSpPr>
          <p:nvPr>
            <p:ph idx="1"/>
          </p:nvPr>
        </p:nvSpPr>
        <p:spPr/>
        <p:txBody>
          <a:bodyPr/>
          <a:lstStyle/>
          <a:p>
            <a:pPr lvl="0"/>
            <a:r>
              <a:rPr lang="tr-TR" b="1" dirty="0"/>
              <a:t>Denge</a:t>
            </a:r>
            <a:endParaRPr lang="tr-TR" dirty="0"/>
          </a:p>
          <a:p>
            <a:pPr lvl="0"/>
            <a:r>
              <a:rPr lang="tr-TR" b="1" dirty="0"/>
              <a:t>Birlik (Bütünlük)</a:t>
            </a:r>
            <a:endParaRPr lang="tr-TR" dirty="0"/>
          </a:p>
          <a:p>
            <a:pPr lvl="0"/>
            <a:r>
              <a:rPr lang="tr-TR" b="1" dirty="0"/>
              <a:t>Değişiklik</a:t>
            </a:r>
            <a:endParaRPr lang="tr-TR" dirty="0"/>
          </a:p>
          <a:p>
            <a:pPr lvl="0"/>
            <a:r>
              <a:rPr lang="tr-TR" b="1" dirty="0"/>
              <a:t>Ahenk (Uyum)</a:t>
            </a:r>
            <a:endParaRPr lang="tr-TR" dirty="0"/>
          </a:p>
          <a:p>
            <a:pPr lvl="0"/>
            <a:r>
              <a:rPr lang="tr-TR" b="1" dirty="0"/>
              <a:t>Hareket ve </a:t>
            </a:r>
            <a:r>
              <a:rPr lang="tr-TR" b="1" dirty="0" err="1"/>
              <a:t>ritm</a:t>
            </a:r>
            <a:endParaRPr lang="tr-TR" dirty="0"/>
          </a:p>
          <a:p>
            <a:pPr lvl="0"/>
            <a:r>
              <a:rPr lang="tr-TR" b="1" dirty="0"/>
              <a:t>Dereceleme</a:t>
            </a:r>
            <a:endParaRPr lang="tr-TR" dirty="0"/>
          </a:p>
          <a:p>
            <a:pPr lvl="0"/>
            <a:r>
              <a:rPr lang="tr-TR" b="1" dirty="0"/>
              <a:t>Oran-orantı</a:t>
            </a:r>
            <a:endParaRPr lang="tr-TR" dirty="0"/>
          </a:p>
          <a:p>
            <a:endParaRPr lang="tr-TR" dirty="0"/>
          </a:p>
        </p:txBody>
      </p:sp>
    </p:spTree>
    <p:extLst>
      <p:ext uri="{BB962C8B-B14F-4D97-AF65-F5344CB8AC3E}">
        <p14:creationId xmlns:p14="http://schemas.microsoft.com/office/powerpoint/2010/main" val="50288882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20F15F-8B53-4857-877E-6BC6286986B9}"/>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8B5E7F20-62BE-4D96-B7A1-69BE192D6EB0}"/>
              </a:ext>
            </a:extLst>
          </p:cNvPr>
          <p:cNvSpPr>
            <a:spLocks noGrp="1"/>
          </p:cNvSpPr>
          <p:nvPr>
            <p:ph idx="1"/>
          </p:nvPr>
        </p:nvSpPr>
        <p:spPr/>
        <p:txBody>
          <a:bodyPr/>
          <a:lstStyle/>
          <a:p>
            <a:r>
              <a:rPr lang="tr-TR" sz="1600" dirty="0"/>
              <a:t>Argun, Y. (2004). Okul Öncesi Dönemde Yaratıcılık Ve Eğitimi. Ankara: Anı Yayınları.</a:t>
            </a:r>
          </a:p>
          <a:p>
            <a:r>
              <a:rPr lang="tr-TR" sz="1600" dirty="0" err="1"/>
              <a:t>Artut</a:t>
            </a:r>
            <a:r>
              <a:rPr lang="tr-TR" sz="1600" dirty="0"/>
              <a:t>, K. (2002). Sanat Eğitimi Kuramları ve Yöntemleri, Ankara: Anı Yayıncılık.</a:t>
            </a:r>
          </a:p>
          <a:p>
            <a:r>
              <a:rPr lang="tr-TR" sz="1600" dirty="0" err="1"/>
              <a:t>Artut</a:t>
            </a:r>
            <a:r>
              <a:rPr lang="tr-TR" sz="1600" dirty="0"/>
              <a:t>, K. (2010). Okul öncesinde resim eğitimi. Anı Yayıncılık.</a:t>
            </a:r>
          </a:p>
          <a:p>
            <a:r>
              <a:rPr lang="tr-TR" sz="1600" dirty="0" err="1"/>
              <a:t>Gizir</a:t>
            </a:r>
            <a:r>
              <a:rPr lang="tr-TR" sz="1600" dirty="0"/>
              <a:t>, Z. ve Köksal Akyol, A. (2013).  Yaratıcılık ve Geliştirilmesi. N. Aral, Deniz, Ü. ve A. Kan (Ed.),  Öğretmenlik Alan Bilgisi-Okul Öncesi Öğretmenliği, s.209-244, Ankara: Alan Bilgisi Yayınları.</a:t>
            </a:r>
          </a:p>
          <a:p>
            <a:r>
              <a:rPr lang="tr-TR" sz="1600" dirty="0"/>
              <a:t>Güleryüz, H. (2001). Eğitim Programlarının Dili Ve Yaratıcı Öğrenme. Ankara: </a:t>
            </a:r>
            <a:r>
              <a:rPr lang="tr-TR" sz="1600" dirty="0" err="1"/>
              <a:t>Pegem</a:t>
            </a:r>
            <a:r>
              <a:rPr lang="tr-TR" sz="1600" dirty="0"/>
              <a:t> A Yayıncılık.</a:t>
            </a:r>
          </a:p>
          <a:p>
            <a:r>
              <a:rPr lang="tr-TR" sz="1600" dirty="0" err="1"/>
              <a:t>Kehnemuyi</a:t>
            </a:r>
            <a:r>
              <a:rPr lang="tr-TR" sz="1600" dirty="0"/>
              <a:t>, Z. (2006). Çocuğun görsel sanat eğitimi. Yapı kredi yayınları.</a:t>
            </a:r>
          </a:p>
          <a:p>
            <a:r>
              <a:rPr lang="tr-TR" sz="1600" dirty="0"/>
              <a:t>Köksal Akyol, A. (2011).  Yaratıcılık ve Drama. İlköğretimde Drama (Ed. A. Köksal Akyol), 99-116,             İstanbul: Kriter Yayınları.</a:t>
            </a:r>
          </a:p>
          <a:p>
            <a:r>
              <a:rPr lang="tr-TR" sz="1600" dirty="0"/>
              <a:t>Sungur, N. (1997). Yaratıcı Düşünce (2. baskı). İstanbul: Evrim Yayınevi. </a:t>
            </a:r>
          </a:p>
          <a:p>
            <a:r>
              <a:rPr lang="tr-TR" sz="1600" dirty="0"/>
              <a:t>Yavuzer, H. (2003). Resimleriyle çocuk, resimleriyle çocuğu tanıma (10. Basım). İstanbul: Remzi Kitabevi.</a:t>
            </a:r>
          </a:p>
          <a:p>
            <a:r>
              <a:rPr lang="tr-TR" sz="1600" dirty="0"/>
              <a:t>Yılmaz, M. (2005). Görsel sanatlar eğitiminde uygulamalar:(175 uygulama biçimi ile). Gündüz Eğitim ve Yayıncılık.</a:t>
            </a:r>
          </a:p>
          <a:p>
            <a:endParaRPr lang="tr-TR" sz="1600" dirty="0"/>
          </a:p>
        </p:txBody>
      </p:sp>
    </p:spTree>
    <p:extLst>
      <p:ext uri="{BB962C8B-B14F-4D97-AF65-F5344CB8AC3E}">
        <p14:creationId xmlns:p14="http://schemas.microsoft.com/office/powerpoint/2010/main" val="2669443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2 İçerik Yer Tutucusu"/>
          <p:cNvSpPr>
            <a:spLocks noGrp="1"/>
          </p:cNvSpPr>
          <p:nvPr>
            <p:ph idx="1"/>
          </p:nvPr>
        </p:nvSpPr>
        <p:spPr/>
        <p:txBody>
          <a:bodyPr/>
          <a:lstStyle/>
          <a:p>
            <a:pPr marL="0" indent="0" algn="just">
              <a:buNone/>
            </a:pPr>
            <a:r>
              <a:rPr lang="tr-TR" dirty="0"/>
              <a:t>Yaratıcılık ve yaratıcı düşünme ile ilgili tanımlar incelendiğinde ortak olarak kullanılan kavramın </a:t>
            </a:r>
            <a:r>
              <a:rPr lang="tr-TR" dirty="0">
                <a:solidFill>
                  <a:srgbClr val="404040"/>
                </a:solidFill>
              </a:rPr>
              <a:t>“yeni” ya da “yenilik” </a:t>
            </a:r>
            <a:r>
              <a:rPr lang="tr-TR" dirty="0"/>
              <a:t>özelliği dikkati çekmektedir. </a:t>
            </a:r>
          </a:p>
        </p:txBody>
      </p:sp>
      <p:sp>
        <p:nvSpPr>
          <p:cNvPr id="4" name="1 Başlık"/>
          <p:cNvSpPr>
            <a:spLocks noGrp="1"/>
          </p:cNvSpPr>
          <p:nvPr>
            <p:ph type="title"/>
          </p:nvPr>
        </p:nvSpPr>
        <p:spPr>
          <a:xfrm>
            <a:off x="323528" y="764704"/>
            <a:ext cx="8568952" cy="1143000"/>
          </a:xfrm>
        </p:spPr>
        <p:txBody>
          <a:bodyPr/>
          <a:lstStyle/>
          <a:p>
            <a:r>
              <a:rPr lang="tr-TR" sz="3200" b="1" dirty="0"/>
              <a:t>YARATICILIK VE YARATICI DÜŞÜNME</a:t>
            </a:r>
            <a:br>
              <a:rPr lang="tr-TR" sz="3200" dirty="0"/>
            </a:br>
            <a:endParaRPr lang="tr-T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2 İçerik Yer Tutucusu"/>
          <p:cNvSpPr>
            <a:spLocks noGrp="1"/>
          </p:cNvSpPr>
          <p:nvPr>
            <p:ph idx="1"/>
          </p:nvPr>
        </p:nvSpPr>
        <p:spPr>
          <a:xfrm>
            <a:off x="395536" y="1196752"/>
            <a:ext cx="7848872" cy="3816424"/>
          </a:xfrm>
        </p:spPr>
        <p:txBody>
          <a:bodyPr/>
          <a:lstStyle/>
          <a:p>
            <a:pPr algn="just">
              <a:buNone/>
            </a:pPr>
            <a:r>
              <a:rPr lang="tr-TR" sz="2800" dirty="0" err="1"/>
              <a:t>Torrance</a:t>
            </a:r>
            <a:r>
              <a:rPr lang="tr-TR" sz="2800" dirty="0"/>
              <a:t> </a:t>
            </a:r>
            <a:r>
              <a:rPr lang="tr-TR" sz="2800" dirty="0">
                <a:solidFill>
                  <a:srgbClr val="404040"/>
                </a:solidFill>
              </a:rPr>
              <a:t>yaratıcılığı; </a:t>
            </a:r>
            <a:r>
              <a:rPr lang="tr-TR" sz="2800" dirty="0">
                <a:solidFill>
                  <a:srgbClr val="004620"/>
                </a:solidFill>
              </a:rPr>
              <a:t>Sorunlara, bozukluklara, bilgi eksikliğine, kayıp öğelere, uyumsuzluğa karşı duyarlı olma; güçlüğü tanımlama, çözüm arama,  tahminlerde bulunma ya da eksikliklere ilişkin denenceler geliştirme, bu </a:t>
            </a:r>
            <a:r>
              <a:rPr lang="tr-TR" sz="2800" dirty="0" err="1">
                <a:solidFill>
                  <a:srgbClr val="004620"/>
                </a:solidFill>
              </a:rPr>
              <a:t>denenceleri</a:t>
            </a:r>
            <a:r>
              <a:rPr lang="tr-TR" sz="2800" dirty="0">
                <a:solidFill>
                  <a:srgbClr val="004620"/>
                </a:solidFill>
              </a:rPr>
              <a:t> değiştirme ya da yeniden sınama, daha sonra da sonucu ortaya koyma sürecini içeren bilişsel bir yetenek” </a:t>
            </a:r>
            <a:r>
              <a:rPr lang="tr-TR" sz="2800" dirty="0"/>
              <a:t>olarak tanımlamıştır </a:t>
            </a:r>
          </a:p>
        </p:txBody>
      </p:sp>
      <p:sp>
        <p:nvSpPr>
          <p:cNvPr id="4" name="1 Başlık"/>
          <p:cNvSpPr>
            <a:spLocks noGrp="1"/>
          </p:cNvSpPr>
          <p:nvPr>
            <p:ph type="title"/>
          </p:nvPr>
        </p:nvSpPr>
        <p:spPr>
          <a:xfrm>
            <a:off x="251520" y="0"/>
            <a:ext cx="8568952" cy="1143000"/>
          </a:xfrm>
        </p:spPr>
        <p:txBody>
          <a:bodyPr/>
          <a:lstStyle/>
          <a:p>
            <a:r>
              <a:rPr lang="tr-TR" sz="3200" b="1" dirty="0"/>
              <a:t>YARATICILIK</a:t>
            </a:r>
            <a:endParaRPr lang="tr-TR"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Başlık"/>
          <p:cNvSpPr>
            <a:spLocks noGrp="1"/>
          </p:cNvSpPr>
          <p:nvPr>
            <p:ph type="title"/>
          </p:nvPr>
        </p:nvSpPr>
        <p:spPr/>
        <p:txBody>
          <a:bodyPr/>
          <a:lstStyle/>
          <a:p>
            <a:r>
              <a:rPr lang="tr-TR"/>
              <a:t>YAKINSAK DÜŞÜNME</a:t>
            </a:r>
          </a:p>
        </p:txBody>
      </p:sp>
      <p:sp>
        <p:nvSpPr>
          <p:cNvPr id="18435" name="2 İçerik Yer Tutucusu"/>
          <p:cNvSpPr>
            <a:spLocks noGrp="1"/>
          </p:cNvSpPr>
          <p:nvPr>
            <p:ph idx="1"/>
          </p:nvPr>
        </p:nvSpPr>
        <p:spPr>
          <a:xfrm>
            <a:off x="395288" y="1700213"/>
            <a:ext cx="8280400" cy="4752975"/>
          </a:xfrm>
        </p:spPr>
        <p:txBody>
          <a:bodyPr/>
          <a:lstStyle/>
          <a:p>
            <a:pPr marL="0" indent="0" algn="just">
              <a:buNone/>
            </a:pPr>
            <a:r>
              <a:rPr lang="tr-TR" dirty="0"/>
              <a:t>Yakınsak düşünme beklenen, belirli yanıtlara yöneliktir. Yakınsak düşünce sahibi olan kişi, alışılagelmiş yollar izler, bilgisine ve hazır bilgiye dayanarak cevaplar verir. Bu durumda yeni buluş ya da değişiklik söz konusu olmadığı için kişi daha önceden öğrenmiş olduğu kalıplardan yararlanır.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Başlık"/>
          <p:cNvSpPr>
            <a:spLocks noGrp="1"/>
          </p:cNvSpPr>
          <p:nvPr>
            <p:ph type="title"/>
          </p:nvPr>
        </p:nvSpPr>
        <p:spPr/>
        <p:txBody>
          <a:bodyPr/>
          <a:lstStyle/>
          <a:p>
            <a:r>
              <a:rPr lang="tr-TR"/>
              <a:t>IRAKSAK DÜŞÜNME</a:t>
            </a:r>
          </a:p>
        </p:txBody>
      </p:sp>
      <p:sp>
        <p:nvSpPr>
          <p:cNvPr id="19459" name="2 İçerik Yer Tutucusu"/>
          <p:cNvSpPr>
            <a:spLocks noGrp="1"/>
          </p:cNvSpPr>
          <p:nvPr>
            <p:ph idx="1"/>
          </p:nvPr>
        </p:nvSpPr>
        <p:spPr>
          <a:xfrm>
            <a:off x="323850" y="1557338"/>
            <a:ext cx="8496300" cy="4967287"/>
          </a:xfrm>
        </p:spPr>
        <p:txBody>
          <a:bodyPr/>
          <a:lstStyle/>
          <a:p>
            <a:pPr marL="0" indent="0" algn="just">
              <a:buNone/>
            </a:pPr>
            <a:r>
              <a:rPr lang="tr-TR" dirty="0"/>
              <a:t>Iraksak düşünce, alışılagelmemiş düşünceleri kapsadığından yaratıcılık ile doğrudan ilgilidir. Yaratıcılık; akıcılık, esneklik ve özgünlük içeren bir süreçtir ve yaratıcılığın kaynağı ıraksak düşünmedir. Iraksak düşünce, mevcut bilgileri kullanarak yeni bilgiler üretebilme yeteneğidir. </a:t>
            </a:r>
          </a:p>
        </p:txBody>
      </p:sp>
    </p:spTree>
  </p:cSld>
  <p:clrMapOvr>
    <a:masterClrMapping/>
  </p:clrMapOvr>
</p:sld>
</file>

<file path=ppt/theme/theme1.xml><?xml version="1.0" encoding="utf-8"?>
<a:theme xmlns:a="http://schemas.openxmlformats.org/drawingml/2006/main" name="Şiirsel tasarım şablonu">
  <a:themeElements>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fontScheme name="Şiirsel tasarım şablonu">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clrMap bg1="lt1" tx1="dk1" bg2="lt2" tx2="dk2" accent1="accent1" accent2="accent2" accent3="accent3" accent4="accent4" accent5="accent5" accent6="accent6" hlink="hlink" folHlink="folHlink"/>
    </a:extraClrScheme>
    <a:extraClrScheme>
      <a:clrScheme name="Şiirsel tasarım şablonu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clrMap bg1="lt1" tx1="dk1" bg2="lt2" tx2="dk2" accent1="accent1" accent2="accent2" accent3="accent3" accent4="accent4" accent5="accent5" accent6="accent6" hlink="hlink" folHlink="folHlink"/>
    </a:extraClrScheme>
    <a:extraClrScheme>
      <a:clrScheme name="Şiirsel tasarım şablonu 3">
        <a:dk1>
          <a:srgbClr val="000000"/>
        </a:dk1>
        <a:lt1>
          <a:srgbClr val="FFFFFF"/>
        </a:lt1>
        <a:dk2>
          <a:srgbClr val="000000"/>
        </a:dk2>
        <a:lt2>
          <a:srgbClr val="C0C0C0"/>
        </a:lt2>
        <a:accent1>
          <a:srgbClr val="B2B2B2"/>
        </a:accent1>
        <a:accent2>
          <a:srgbClr val="808080"/>
        </a:accent2>
        <a:accent3>
          <a:srgbClr val="FFFFFF"/>
        </a:accent3>
        <a:accent4>
          <a:srgbClr val="000000"/>
        </a:accent4>
        <a:accent5>
          <a:srgbClr val="D5D5D5"/>
        </a:accent5>
        <a:accent6>
          <a:srgbClr val="737373"/>
        </a:accent6>
        <a:hlink>
          <a:srgbClr val="DDDDDD"/>
        </a:hlink>
        <a:folHlink>
          <a:srgbClr val="F8F8F8"/>
        </a:folHlink>
      </a:clrScheme>
      <a:clrMap bg1="lt1" tx1="dk1" bg2="lt2" tx2="dk2" accent1="accent1" accent2="accent2" accent3="accent3" accent4="accent4" accent5="accent5" accent6="accent6" hlink="hlink" folHlink="folHlink"/>
    </a:extraClrScheme>
    <a:extraClrScheme>
      <a:clrScheme name="Şiirsel tasarım şablonu 4">
        <a:dk1>
          <a:srgbClr val="855F53"/>
        </a:dk1>
        <a:lt1>
          <a:srgbClr val="FFFFFF"/>
        </a:lt1>
        <a:dk2>
          <a:srgbClr val="8E7562"/>
        </a:dk2>
        <a:lt2>
          <a:srgbClr val="FFF7CD"/>
        </a:lt2>
        <a:accent1>
          <a:srgbClr val="9DA680"/>
        </a:accent1>
        <a:accent2>
          <a:srgbClr val="B0C5DC"/>
        </a:accent2>
        <a:accent3>
          <a:srgbClr val="C6BDB7"/>
        </a:accent3>
        <a:accent4>
          <a:srgbClr val="DADADA"/>
        </a:accent4>
        <a:accent5>
          <a:srgbClr val="CCD0C0"/>
        </a:accent5>
        <a:accent6>
          <a:srgbClr val="9FB2C7"/>
        </a:accent6>
        <a:hlink>
          <a:srgbClr val="8B6459"/>
        </a:hlink>
        <a:folHlink>
          <a:srgbClr val="9F816F"/>
        </a:folHlink>
      </a:clrScheme>
      <a:clrMap bg1="dk2" tx1="lt1" bg2="dk1" tx2="lt2" accent1="accent1" accent2="accent2" accent3="accent3" accent4="accent4" accent5="accent5" accent6="accent6" hlink="hlink" folHlink="folHlink"/>
    </a:extraClrScheme>
    <a:extraClrScheme>
      <a:clrScheme name="Şiirsel tasarım şablonu 5">
        <a:dk1>
          <a:srgbClr val="000000"/>
        </a:dk1>
        <a:lt1>
          <a:srgbClr val="89B7C5"/>
        </a:lt1>
        <a:dk2>
          <a:srgbClr val="FFFFFF"/>
        </a:dk2>
        <a:lt2>
          <a:srgbClr val="4898A0"/>
        </a:lt2>
        <a:accent1>
          <a:srgbClr val="A3C8D5"/>
        </a:accent1>
        <a:accent2>
          <a:srgbClr val="AE98BA"/>
        </a:accent2>
        <a:accent3>
          <a:srgbClr val="C4D8DF"/>
        </a:accent3>
        <a:accent4>
          <a:srgbClr val="000000"/>
        </a:accent4>
        <a:accent5>
          <a:srgbClr val="CEE0E7"/>
        </a:accent5>
        <a:accent6>
          <a:srgbClr val="9D89A8"/>
        </a:accent6>
        <a:hlink>
          <a:srgbClr val="AECCD6"/>
        </a:hlink>
        <a:folHlink>
          <a:srgbClr val="78ACBC"/>
        </a:folHlink>
      </a:clrScheme>
      <a:clrMap bg1="lt1" tx1="dk1" bg2="lt2" tx2="dk2" accent1="accent1" accent2="accent2" accent3="accent3" accent4="accent4" accent5="accent5" accent6="accent6" hlink="hlink" folHlink="folHlink"/>
    </a:extraClrScheme>
    <a:extraClrScheme>
      <a:clrScheme name="Şiirsel tasarım şablonu 6">
        <a:dk1>
          <a:srgbClr val="49514B"/>
        </a:dk1>
        <a:lt1>
          <a:srgbClr val="F1FAEE"/>
        </a:lt1>
        <a:dk2>
          <a:srgbClr val="846197"/>
        </a:dk2>
        <a:lt2>
          <a:srgbClr val="C2BEA8"/>
        </a:lt2>
        <a:accent1>
          <a:srgbClr val="A3C8D5"/>
        </a:accent1>
        <a:accent2>
          <a:srgbClr val="D4A4C3"/>
        </a:accent2>
        <a:accent3>
          <a:srgbClr val="F7FCF5"/>
        </a:accent3>
        <a:accent4>
          <a:srgbClr val="3D443F"/>
        </a:accent4>
        <a:accent5>
          <a:srgbClr val="CEE0E7"/>
        </a:accent5>
        <a:accent6>
          <a:srgbClr val="C094B0"/>
        </a:accent6>
        <a:hlink>
          <a:srgbClr val="CBCE94"/>
        </a:hlink>
        <a:folHlink>
          <a:srgbClr val="EBF6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Şiirsel tasarım şablonu</Template>
  <TotalTime>1070</TotalTime>
  <Words>1998</Words>
  <Application>Microsoft Office PowerPoint</Application>
  <PresentationFormat>Ekran Gösterisi (4:3)</PresentationFormat>
  <Paragraphs>236</Paragraphs>
  <Slides>54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54</vt:i4>
      </vt:variant>
    </vt:vector>
  </HeadingPairs>
  <TitlesOfParts>
    <vt:vector size="58" baseType="lpstr">
      <vt:lpstr>Calibri</vt:lpstr>
      <vt:lpstr>Comic Sans MS</vt:lpstr>
      <vt:lpstr>Times New Roman</vt:lpstr>
      <vt:lpstr>Şiirsel tasarım şablonu</vt:lpstr>
      <vt:lpstr>ÇOCUKLUK DÖNEMİNDE YARATICILIK VE SANAT EĞİTİMİ</vt:lpstr>
      <vt:lpstr>YARATICILIK VE YARATICI DÜŞÜNME </vt:lpstr>
      <vt:lpstr>YARATICILIK VE YARATICI DÜŞÜNME </vt:lpstr>
      <vt:lpstr>YARATICILIK VE YARATICI DÜŞÜNME </vt:lpstr>
      <vt:lpstr>YARATICILIK VE YARATICI DÜŞÜNME </vt:lpstr>
      <vt:lpstr>YARATICILIK VE YARATICI DÜŞÜNME </vt:lpstr>
      <vt:lpstr>YARATICILIK</vt:lpstr>
      <vt:lpstr>YAKINSAK DÜŞÜNME</vt:lpstr>
      <vt:lpstr>IRAKSAK DÜŞÜNME</vt:lpstr>
      <vt:lpstr>IRAKSAK DÜŞÜNME</vt:lpstr>
      <vt:lpstr>YARATICILIKLA İLGİLİ KURAMLAR </vt:lpstr>
      <vt:lpstr>YARATICI DÜŞÜNCE  ÜRETME SÜRECİ</vt:lpstr>
      <vt:lpstr> HAZIRLIK AŞAMASI </vt:lpstr>
      <vt:lpstr> HAZIRLIK AŞAMASI </vt:lpstr>
      <vt:lpstr> KULUÇKA AŞAMASI </vt:lpstr>
      <vt:lpstr> DÜŞÜNCENİN DOĞMASI/AYDINLANMA AŞAMASI </vt:lpstr>
      <vt:lpstr>DÜŞÜNCENİN GELİŞTİRİLMESİ/ GERÇEKLEME/ DOĞRULAMA AŞAMASI</vt:lpstr>
      <vt:lpstr>YARATICILIĞIN BOYUTLARI </vt:lpstr>
      <vt:lpstr>YARATICILIĞIN GELİŞİMİ  </vt:lpstr>
      <vt:lpstr>YARATICILIĞIN GELİŞİMİ  </vt:lpstr>
      <vt:lpstr>YARATICILIĞI ETKİLEYEN ETMENLER </vt:lpstr>
      <vt:lpstr>Yaratıcı Kişilik Özellikleri</vt:lpstr>
      <vt:lpstr>Yaratıcı Kişilik Özellikleri</vt:lpstr>
      <vt:lpstr>Yaratıcı Kişilik Özellikleri</vt:lpstr>
      <vt:lpstr>Yaratıcı Kişilik Özellikleri</vt:lpstr>
      <vt:lpstr>Yaratıcı Kişilik Özellikleri</vt:lpstr>
      <vt:lpstr>Yaratıcı Kişilik Özellikleri</vt:lpstr>
      <vt:lpstr>Yaratıcı Çocuklarda  Görülen Bazı Ortak Özellikler </vt:lpstr>
      <vt:lpstr>Yaratıcı Çocuklarda  Görülen Bazı Ortak Özellikler </vt:lpstr>
      <vt:lpstr>Yaratıcılıkta etkili olan değişkenler</vt:lpstr>
      <vt:lpstr>Yaratıcılığın Gelişiminde Aile</vt:lpstr>
      <vt:lpstr>Yaratıcılığın Gelişiminde Aile</vt:lpstr>
      <vt:lpstr>YARATICILIK VE EĞİTİM</vt:lpstr>
      <vt:lpstr> Yaratıcı Eğitim İlkeleri </vt:lpstr>
      <vt:lpstr> Yaratıcı Eğitim İlkeleri </vt:lpstr>
      <vt:lpstr> Yaratıcı Eğitim İlkeleri </vt:lpstr>
      <vt:lpstr> Yaratıcı Eğitim İlkeleri </vt:lpstr>
      <vt:lpstr>YARATICILIĞI GELİŞTİRMEK  </vt:lpstr>
      <vt:lpstr>YARATICILIĞI GELİŞTİRMEK  </vt:lpstr>
      <vt:lpstr>YARATICILIĞI GELİŞTİRMEK  </vt:lpstr>
      <vt:lpstr>YARATICILIĞI GELİŞTİRMEK  </vt:lpstr>
      <vt:lpstr>SANATIN TANIMI</vt:lpstr>
      <vt:lpstr>GELENEKSEL SINIFLANDIRMA</vt:lpstr>
      <vt:lpstr>Görsel Sanatlar (Plastik Sanatlar) </vt:lpstr>
      <vt:lpstr>Ses ve Söz Sanatları (Fonetik Sanatları) </vt:lpstr>
      <vt:lpstr>Karma Sanatlar</vt:lpstr>
      <vt:lpstr>ÇAĞDAŞ SINIFLANDIRMA</vt:lpstr>
      <vt:lpstr>SANAT EĞİTİMİ </vt:lpstr>
      <vt:lpstr>  </vt:lpstr>
      <vt:lpstr>SANAT EĞİTİMİN AMAÇLARI </vt:lpstr>
      <vt:lpstr>SANAT EĞİTİMİNİN İLKELERİ </vt:lpstr>
      <vt:lpstr>SANATSAL TASARIM ÖĞELERİ </vt:lpstr>
      <vt:lpstr>GÖRSEL TASARIM İLKELERİ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Emin Demir</cp:lastModifiedBy>
  <cp:revision>50</cp:revision>
  <dcterms:created xsi:type="dcterms:W3CDTF">2009-04-17T20:58:37Z</dcterms:created>
  <dcterms:modified xsi:type="dcterms:W3CDTF">2020-05-07T22:33:18Z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TC010690541055</vt:lpwstr>
  </property>
</Properties>
</file>