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0" r:id="rId2"/>
    <p:sldId id="274" r:id="rId3"/>
    <p:sldId id="280" r:id="rId4"/>
    <p:sldId id="279" r:id="rId5"/>
  </p:sldIdLst>
  <p:sldSz cx="12192000" cy="6858000"/>
  <p:notesSz cx="6858000" cy="9144000"/>
  <p:defaultTextStyle>
    <a:defPPr>
      <a:defRPr lang="tr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52"/>
    <p:restoredTop sz="94681"/>
  </p:normalViewPr>
  <p:slideViewPr>
    <p:cSldViewPr snapToGrid="0">
      <p:cViewPr varScale="1">
        <p:scale>
          <a:sx n="20" d="100"/>
          <a:sy n="20" d="100"/>
        </p:scale>
        <p:origin x="216" y="2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7E2C02-71F8-4439-A95A-0FA93A55619F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4A0C7DDE-C113-42F1-8B02-5D488C6EC2C7}">
      <dgm:prSet custT="1"/>
      <dgm:spPr>
        <a:xfrm>
          <a:off x="0" y="0"/>
          <a:ext cx="2050582" cy="2376237"/>
        </a:xfrm>
      </dgm:spPr>
      <dgm:t>
        <a:bodyPr/>
        <a:lstStyle/>
        <a:p>
          <a:pPr algn="l" rtl="0">
            <a:buNone/>
          </a:pPr>
          <a:r>
            <a:rPr lang="tr-TR" sz="4000" b="1" dirty="0">
              <a:latin typeface="+mj-lt"/>
              <a:ea typeface="+mn-ea"/>
              <a:cs typeface="+mn-cs"/>
            </a:rPr>
            <a:t>Merkezi konum ölçüleri</a:t>
          </a:r>
        </a:p>
      </dgm:t>
    </dgm:pt>
    <dgm:pt modelId="{C9E5B7A3-DC17-4477-BE14-60658A852B95}" type="parTrans" cxnId="{8923A0B5-0F36-4028-9C59-6CBD186AFCE1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41ADDC68-60F2-4F06-9EAB-CA752EB75542}" type="sibTrans" cxnId="{8923A0B5-0F36-4028-9C59-6CBD186AFCE1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D7A7D49B-4A07-4511-A7A9-E07DA6F53F66}">
      <dgm:prSet custT="1"/>
      <dgm:spPr>
        <a:xfrm>
          <a:off x="2204375" y="37128"/>
          <a:ext cx="8048535" cy="74257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400" b="1" dirty="0">
              <a:latin typeface="+mj-lt"/>
              <a:ea typeface="+mn-ea"/>
              <a:cs typeface="+mn-cs"/>
            </a:rPr>
            <a:t>Aritmetik Ortalama (</a:t>
          </a:r>
          <a:r>
            <a:rPr lang="tr-TR" sz="2400" b="1" dirty="0" err="1">
              <a:latin typeface="+mj-lt"/>
              <a:ea typeface="+mn-ea"/>
              <a:cs typeface="+mn-cs"/>
            </a:rPr>
            <a:t>Mean</a:t>
          </a:r>
          <a:r>
            <a:rPr lang="tr-TR" sz="2400" b="1" dirty="0">
              <a:latin typeface="+mj-lt"/>
              <a:ea typeface="+mn-ea"/>
              <a:cs typeface="+mn-cs"/>
            </a:rPr>
            <a:t>)</a:t>
          </a:r>
        </a:p>
      </dgm:t>
    </dgm:pt>
    <dgm:pt modelId="{CC083050-E989-41EF-B07A-61B2172D2383}" type="parTrans" cxnId="{A8A59D5C-DE1C-4657-82F7-1DF4EA6F3ED7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72D41250-8FD2-41CE-97E1-CC80ADF5F630}" type="sibTrans" cxnId="{A8A59D5C-DE1C-4657-82F7-1DF4EA6F3ED7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E98ED48E-CB32-42FE-A483-1979B020712E}">
      <dgm:prSet custT="1"/>
      <dgm:spPr>
        <a:xfrm>
          <a:off x="2204375" y="816831"/>
          <a:ext cx="8048535" cy="74257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400" b="1" dirty="0">
              <a:latin typeface="+mj-lt"/>
              <a:ea typeface="+mn-ea"/>
              <a:cs typeface="+mn-cs"/>
            </a:rPr>
            <a:t>Ortanca (</a:t>
          </a:r>
          <a:r>
            <a:rPr lang="tr-TR" sz="2400" b="1" dirty="0" err="1">
              <a:latin typeface="+mj-lt"/>
              <a:ea typeface="+mn-ea"/>
              <a:cs typeface="+mn-cs"/>
            </a:rPr>
            <a:t>Median</a:t>
          </a:r>
          <a:r>
            <a:rPr lang="tr-TR" sz="2400" b="1" dirty="0">
              <a:latin typeface="+mj-lt"/>
              <a:ea typeface="+mn-ea"/>
              <a:cs typeface="+mn-cs"/>
            </a:rPr>
            <a:t>)</a:t>
          </a:r>
        </a:p>
      </dgm:t>
    </dgm:pt>
    <dgm:pt modelId="{11B24AD9-81C9-4C44-BC5A-42FBFE3038AA}" type="parTrans" cxnId="{85271CE7-7C7A-41BC-B256-7B35EB7EA879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92AFEEB3-47F0-449B-89C5-F4F44194DB12}" type="sibTrans" cxnId="{85271CE7-7C7A-41BC-B256-7B35EB7EA879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11E88DA9-AC79-4303-90A8-EA3556C89F22}">
      <dgm:prSet custT="1"/>
      <dgm:spPr>
        <a:xfrm>
          <a:off x="2204375" y="1596534"/>
          <a:ext cx="8048535" cy="74257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400" b="1" dirty="0">
              <a:latin typeface="+mj-lt"/>
              <a:ea typeface="+mn-ea"/>
              <a:cs typeface="+mn-cs"/>
            </a:rPr>
            <a:t>Tepe Noktası (</a:t>
          </a:r>
          <a:r>
            <a:rPr lang="tr-TR" sz="2400" b="1" dirty="0" err="1">
              <a:latin typeface="+mj-lt"/>
              <a:ea typeface="+mn-ea"/>
              <a:cs typeface="+mn-cs"/>
            </a:rPr>
            <a:t>Mode</a:t>
          </a:r>
          <a:r>
            <a:rPr lang="tr-TR" sz="2400" b="1" dirty="0">
              <a:latin typeface="+mj-lt"/>
              <a:ea typeface="+mn-ea"/>
              <a:cs typeface="+mn-cs"/>
            </a:rPr>
            <a:t>)</a:t>
          </a:r>
        </a:p>
      </dgm:t>
    </dgm:pt>
    <dgm:pt modelId="{AD1FEC92-FF97-4741-88D5-CAF427F2EC62}" type="parTrans" cxnId="{38EB56F9-B263-44BE-8B22-4CA0E2B5701D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79DBAC9B-A412-4429-A3FC-21F880A9338B}" type="sibTrans" cxnId="{38EB56F9-B263-44BE-8B22-4CA0E2B5701D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3DF9B361-7599-4DFD-8CF3-6AECB184091E}">
      <dgm:prSet custT="1"/>
      <dgm:spPr>
        <a:xfrm>
          <a:off x="0" y="2376237"/>
          <a:ext cx="2050582" cy="2376237"/>
        </a:xfrm>
      </dgm:spPr>
      <dgm:t>
        <a:bodyPr/>
        <a:lstStyle/>
        <a:p>
          <a:pPr algn="l" rtl="0">
            <a:buNone/>
          </a:pPr>
          <a:r>
            <a:rPr lang="tr-TR" sz="4000" b="1" dirty="0">
              <a:latin typeface="+mj-lt"/>
              <a:ea typeface="+mn-ea"/>
              <a:cs typeface="+mn-cs"/>
            </a:rPr>
            <a:t>Yaygınlık ölçüleri</a:t>
          </a:r>
        </a:p>
      </dgm:t>
    </dgm:pt>
    <dgm:pt modelId="{2E7489EC-48CE-4B69-B9D5-4757F07C7B1D}" type="parTrans" cxnId="{8CDB992E-ED53-4188-BA21-BA80FC6B5AA8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FD557EF9-4EA0-42E9-8CC9-B9344050D78A}" type="sibTrans" cxnId="{8CDB992E-ED53-4188-BA21-BA80FC6B5AA8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989C76C3-77A6-40E9-B349-312FC4B736BC}">
      <dgm:prSet custT="1"/>
      <dgm:spPr>
        <a:xfrm>
          <a:off x="2204375" y="2398630"/>
          <a:ext cx="8048535" cy="44786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000" b="1" dirty="0">
              <a:latin typeface="+mj-lt"/>
              <a:ea typeface="+mn-ea"/>
              <a:cs typeface="+mn-cs"/>
            </a:rPr>
            <a:t>Standart Sapma (</a:t>
          </a:r>
          <a:r>
            <a:rPr lang="tr-TR" sz="2000" b="1" dirty="0" err="1">
              <a:latin typeface="+mj-lt"/>
              <a:ea typeface="+mn-ea"/>
              <a:cs typeface="+mn-cs"/>
            </a:rPr>
            <a:t>Std</a:t>
          </a:r>
          <a:r>
            <a:rPr lang="tr-TR" sz="2000" b="1" dirty="0">
              <a:latin typeface="+mj-lt"/>
              <a:ea typeface="+mn-ea"/>
              <a:cs typeface="+mn-cs"/>
            </a:rPr>
            <a:t>. </a:t>
          </a:r>
          <a:r>
            <a:rPr lang="tr-TR" sz="2000" b="1" dirty="0" err="1">
              <a:latin typeface="+mj-lt"/>
              <a:ea typeface="+mn-ea"/>
              <a:cs typeface="+mn-cs"/>
            </a:rPr>
            <a:t>Deviation</a:t>
          </a:r>
          <a:r>
            <a:rPr lang="tr-TR" sz="2000" b="1" dirty="0">
              <a:latin typeface="+mj-lt"/>
              <a:ea typeface="+mn-ea"/>
              <a:cs typeface="+mn-cs"/>
            </a:rPr>
            <a:t>)</a:t>
          </a:r>
        </a:p>
      </dgm:t>
    </dgm:pt>
    <dgm:pt modelId="{63411411-A5FB-4278-92B2-932F3EF2603B}" type="parTrans" cxnId="{31DF5ABF-0458-4662-82A4-4C3ED865B72C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1EC0990E-537B-42CC-AD35-1A957397B0A8}" type="sibTrans" cxnId="{31DF5ABF-0458-4662-82A4-4C3ED865B72C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983F7F34-4B04-41E0-8FA8-0FC3A8B009AF}">
      <dgm:prSet custT="1"/>
      <dgm:spPr>
        <a:xfrm>
          <a:off x="2204375" y="2868888"/>
          <a:ext cx="8048535" cy="44786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000" b="1" dirty="0">
              <a:latin typeface="+mj-lt"/>
              <a:ea typeface="+mn-ea"/>
              <a:cs typeface="+mn-cs"/>
            </a:rPr>
            <a:t>Standart Hata (</a:t>
          </a:r>
          <a:r>
            <a:rPr lang="tr-TR" sz="2000" b="1" dirty="0" err="1">
              <a:latin typeface="+mj-lt"/>
              <a:ea typeface="+mn-ea"/>
              <a:cs typeface="+mn-cs"/>
            </a:rPr>
            <a:t>Std</a:t>
          </a:r>
          <a:r>
            <a:rPr lang="tr-TR" sz="2000" b="1" dirty="0">
              <a:latin typeface="+mj-lt"/>
              <a:ea typeface="+mn-ea"/>
              <a:cs typeface="+mn-cs"/>
            </a:rPr>
            <a:t>. </a:t>
          </a:r>
          <a:r>
            <a:rPr lang="tr-TR" sz="2000" b="1" dirty="0" err="1">
              <a:latin typeface="+mj-lt"/>
              <a:ea typeface="+mn-ea"/>
              <a:cs typeface="+mn-cs"/>
            </a:rPr>
            <a:t>Error</a:t>
          </a:r>
          <a:r>
            <a:rPr lang="tr-TR" sz="2000" b="1" dirty="0">
              <a:latin typeface="+mj-lt"/>
              <a:ea typeface="+mn-ea"/>
              <a:cs typeface="+mn-cs"/>
            </a:rPr>
            <a:t>)</a:t>
          </a:r>
        </a:p>
      </dgm:t>
    </dgm:pt>
    <dgm:pt modelId="{BD69B3EB-3526-4A79-9510-124390604762}" type="parTrans" cxnId="{4080B40D-D8AA-4EE0-AB71-E25095DC71F8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33A72A44-960A-460A-A20F-FDCE6D30480F}" type="sibTrans" cxnId="{4080B40D-D8AA-4EE0-AB71-E25095DC71F8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73D3F1E3-6E0E-4DDE-A037-6FD9AC938805}">
      <dgm:prSet custT="1"/>
      <dgm:spPr>
        <a:xfrm>
          <a:off x="2204375" y="3339146"/>
          <a:ext cx="8048535" cy="44786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000" b="1" dirty="0" err="1">
              <a:latin typeface="+mj-lt"/>
              <a:ea typeface="+mn-ea"/>
              <a:cs typeface="+mn-cs"/>
            </a:rPr>
            <a:t>Varyans</a:t>
          </a:r>
          <a:r>
            <a:rPr lang="tr-TR" sz="2000" b="1" dirty="0">
              <a:latin typeface="+mj-lt"/>
              <a:ea typeface="+mn-ea"/>
              <a:cs typeface="+mn-cs"/>
            </a:rPr>
            <a:t> (</a:t>
          </a:r>
          <a:r>
            <a:rPr lang="tr-TR" sz="2000" b="1" dirty="0" err="1">
              <a:latin typeface="+mj-lt"/>
              <a:ea typeface="+mn-ea"/>
              <a:cs typeface="+mn-cs"/>
            </a:rPr>
            <a:t>Variance</a:t>
          </a:r>
          <a:r>
            <a:rPr lang="tr-TR" sz="2000" b="1" dirty="0">
              <a:latin typeface="+mj-lt"/>
              <a:ea typeface="+mn-ea"/>
              <a:cs typeface="+mn-cs"/>
            </a:rPr>
            <a:t>)</a:t>
          </a:r>
        </a:p>
      </dgm:t>
    </dgm:pt>
    <dgm:pt modelId="{E7AAD352-EFF4-4B1C-A6FC-1B1198DEE522}" type="parTrans" cxnId="{A8E2F805-32B9-4407-9173-316FD6B7A0F9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A8D2D10E-B63E-4448-A2E3-A626256F1591}" type="sibTrans" cxnId="{A8E2F805-32B9-4407-9173-316FD6B7A0F9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873ED2C5-31C4-4F21-A57C-C409E1EF83F8}">
      <dgm:prSet custT="1"/>
      <dgm:spPr>
        <a:xfrm>
          <a:off x="2204375" y="3809404"/>
          <a:ext cx="8048535" cy="44786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000" b="1" dirty="0">
              <a:latin typeface="+mj-lt"/>
              <a:ea typeface="+mn-ea"/>
              <a:cs typeface="+mn-cs"/>
            </a:rPr>
            <a:t>Varyasyon Katsayısı (</a:t>
          </a:r>
          <a:r>
            <a:rPr lang="tr-TR" sz="2000" b="1" dirty="0" err="1">
              <a:latin typeface="+mj-lt"/>
              <a:ea typeface="+mn-ea"/>
              <a:cs typeface="+mn-cs"/>
            </a:rPr>
            <a:t>Coefficient</a:t>
          </a:r>
          <a:r>
            <a:rPr lang="tr-TR" sz="2000" b="1" dirty="0">
              <a:latin typeface="+mj-lt"/>
              <a:ea typeface="+mn-ea"/>
              <a:cs typeface="+mn-cs"/>
            </a:rPr>
            <a:t> of </a:t>
          </a:r>
          <a:r>
            <a:rPr lang="tr-TR" sz="2000" b="1" dirty="0" err="1">
              <a:latin typeface="+mj-lt"/>
              <a:ea typeface="+mn-ea"/>
              <a:cs typeface="+mn-cs"/>
            </a:rPr>
            <a:t>variation</a:t>
          </a:r>
          <a:r>
            <a:rPr lang="tr-TR" sz="2000" b="1" dirty="0">
              <a:latin typeface="+mj-lt"/>
              <a:ea typeface="+mn-ea"/>
              <a:cs typeface="+mn-cs"/>
            </a:rPr>
            <a:t>)</a:t>
          </a:r>
        </a:p>
      </dgm:t>
    </dgm:pt>
    <dgm:pt modelId="{2FA2464E-2EB5-4085-9BD0-1C7FE0D8ABDD}" type="parTrans" cxnId="{F09756D3-9A01-4C56-A829-DB96BE7D834D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0482AF58-C2BF-403B-935F-CBE8495AB54B}" type="sibTrans" cxnId="{F09756D3-9A01-4C56-A829-DB96BE7D834D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505C5356-70BA-4DB9-A76F-DF976CFCA595}">
      <dgm:prSet custT="1"/>
      <dgm:spPr>
        <a:xfrm>
          <a:off x="2204375" y="4279663"/>
          <a:ext cx="8048535" cy="44786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000" b="1" dirty="0">
              <a:latin typeface="+mj-lt"/>
              <a:ea typeface="+mn-ea"/>
              <a:cs typeface="+mn-cs"/>
            </a:rPr>
            <a:t>Dağılım Aralığı (</a:t>
          </a:r>
          <a:r>
            <a:rPr lang="tr-TR" sz="2000" b="1" dirty="0" err="1">
              <a:latin typeface="+mj-lt"/>
              <a:ea typeface="+mn-ea"/>
              <a:cs typeface="+mn-cs"/>
            </a:rPr>
            <a:t>Range</a:t>
          </a:r>
          <a:r>
            <a:rPr lang="tr-TR" sz="2000" b="1" dirty="0">
              <a:latin typeface="+mj-lt"/>
              <a:ea typeface="+mn-ea"/>
              <a:cs typeface="+mn-cs"/>
            </a:rPr>
            <a:t>)</a:t>
          </a:r>
        </a:p>
      </dgm:t>
    </dgm:pt>
    <dgm:pt modelId="{50B111A2-6C9D-4B47-B0A4-08327AC2F041}" type="parTrans" cxnId="{A26EB419-F342-4A76-BC03-439B02EFD737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A23A37FD-B73D-4DC6-8851-AFF29D9B3134}" type="sibTrans" cxnId="{A26EB419-F342-4A76-BC03-439B02EFD737}">
      <dgm:prSet/>
      <dgm:spPr/>
      <dgm:t>
        <a:bodyPr/>
        <a:lstStyle/>
        <a:p>
          <a:endParaRPr lang="tr-TR" sz="2800" b="1">
            <a:latin typeface="+mj-lt"/>
          </a:endParaRPr>
        </a:p>
      </dgm:t>
    </dgm:pt>
    <dgm:pt modelId="{7F73B018-7929-490A-A210-5EFABE4218E7}">
      <dgm:prSet custT="1"/>
      <dgm:spPr>
        <a:xfrm>
          <a:off x="2204375" y="1596534"/>
          <a:ext cx="8048535" cy="742574"/>
        </a:xfrm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tr-TR" sz="2400" b="1" dirty="0">
              <a:latin typeface="+mj-lt"/>
              <a:ea typeface="+mn-ea"/>
              <a:cs typeface="+mn-cs"/>
            </a:rPr>
            <a:t>Kantiller (Quantiles)</a:t>
          </a:r>
          <a:endParaRPr lang="tr-TR" sz="2800" b="1" dirty="0">
            <a:latin typeface="+mj-lt"/>
            <a:ea typeface="+mn-ea"/>
            <a:cs typeface="+mn-cs"/>
          </a:endParaRPr>
        </a:p>
      </dgm:t>
    </dgm:pt>
    <dgm:pt modelId="{ABE1B41A-AD8F-487C-9F0E-D8D96D24CB46}" type="parTrans" cxnId="{E156538C-403A-4F51-98D0-90859F553C28}">
      <dgm:prSet/>
      <dgm:spPr/>
      <dgm:t>
        <a:bodyPr/>
        <a:lstStyle/>
        <a:p>
          <a:endParaRPr lang="tr-TR"/>
        </a:p>
      </dgm:t>
    </dgm:pt>
    <dgm:pt modelId="{7E80E3D1-A281-4C89-9FA7-5FE5DDBEDCBD}" type="sibTrans" cxnId="{E156538C-403A-4F51-98D0-90859F553C28}">
      <dgm:prSet/>
      <dgm:spPr/>
      <dgm:t>
        <a:bodyPr/>
        <a:lstStyle/>
        <a:p>
          <a:endParaRPr lang="tr-TR"/>
        </a:p>
      </dgm:t>
    </dgm:pt>
    <dgm:pt modelId="{4EA618F8-D838-4778-B7BC-0C0864F0FA16}" type="pres">
      <dgm:prSet presAssocID="{CE7E2C02-71F8-4439-A95A-0FA93A55619F}" presName="Name0" presStyleCnt="0">
        <dgm:presLayoutVars>
          <dgm:dir/>
          <dgm:animLvl val="lvl"/>
          <dgm:resizeHandles val="exact"/>
        </dgm:presLayoutVars>
      </dgm:prSet>
      <dgm:spPr/>
    </dgm:pt>
    <dgm:pt modelId="{4728E74D-91D1-4702-998C-B984101593D9}" type="pres">
      <dgm:prSet presAssocID="{4A0C7DDE-C113-42F1-8B02-5D488C6EC2C7}" presName="composite" presStyleCnt="0"/>
      <dgm:spPr/>
    </dgm:pt>
    <dgm:pt modelId="{EB40ECB8-28EB-4943-B898-FEC555A6D77C}" type="pres">
      <dgm:prSet presAssocID="{4A0C7DDE-C113-42F1-8B02-5D488C6EC2C7}" presName="parTx" presStyleLbl="alignNode1" presStyleIdx="0" presStyleCnt="2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</dgm:pt>
    <dgm:pt modelId="{730B153F-09FF-4B05-8FEA-579E044265D7}" type="pres">
      <dgm:prSet presAssocID="{4A0C7DDE-C113-42F1-8B02-5D488C6EC2C7}" presName="desTx" presStyleLbl="alignAccFollowNode1" presStyleIdx="0" presStyleCnt="2">
        <dgm:presLayoutVars>
          <dgm:bulletEnabled val="1"/>
        </dgm:presLayoutVars>
      </dgm:prSet>
      <dgm:spPr>
        <a:prstGeom prst="rect">
          <a:avLst/>
        </a:prstGeom>
      </dgm:spPr>
    </dgm:pt>
    <dgm:pt modelId="{E061A96A-2C80-42F1-A94E-7254BE460B99}" type="pres">
      <dgm:prSet presAssocID="{41ADDC68-60F2-4F06-9EAB-CA752EB75542}" presName="space" presStyleCnt="0"/>
      <dgm:spPr/>
    </dgm:pt>
    <dgm:pt modelId="{E49D7D1A-06A8-46F9-9A5C-ECAA0249E4A8}" type="pres">
      <dgm:prSet presAssocID="{3DF9B361-7599-4DFD-8CF3-6AECB184091E}" presName="composite" presStyleCnt="0"/>
      <dgm:spPr/>
    </dgm:pt>
    <dgm:pt modelId="{9A6D2AA6-B844-4E12-8EF6-139C444939F0}" type="pres">
      <dgm:prSet presAssocID="{3DF9B361-7599-4DFD-8CF3-6AECB184091E}" presName="parTx" presStyleLbl="alignNode1" presStyleIdx="1" presStyleCnt="2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</dgm:pt>
    <dgm:pt modelId="{8C509A93-F0C2-4711-81B3-BFF4B598263A}" type="pres">
      <dgm:prSet presAssocID="{3DF9B361-7599-4DFD-8CF3-6AECB184091E}" presName="desTx" presStyleLbl="alignAccFollowNode1" presStyleIdx="1" presStyleCnt="2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E67AB403-E34A-4212-B4E6-2CFD69713298}" type="presOf" srcId="{E98ED48E-CB32-42FE-A483-1979B020712E}" destId="{730B153F-09FF-4B05-8FEA-579E044265D7}" srcOrd="0" destOrd="1" presId="urn:microsoft.com/office/officeart/2005/8/layout/hList1"/>
    <dgm:cxn modelId="{A8E2F805-32B9-4407-9173-316FD6B7A0F9}" srcId="{3DF9B361-7599-4DFD-8CF3-6AECB184091E}" destId="{73D3F1E3-6E0E-4DDE-A037-6FD9AC938805}" srcOrd="2" destOrd="0" parTransId="{E7AAD352-EFF4-4B1C-A6FC-1B1198DEE522}" sibTransId="{A8D2D10E-B63E-4448-A2E3-A626256F1591}"/>
    <dgm:cxn modelId="{4080B40D-D8AA-4EE0-AB71-E25095DC71F8}" srcId="{3DF9B361-7599-4DFD-8CF3-6AECB184091E}" destId="{983F7F34-4B04-41E0-8FA8-0FC3A8B009AF}" srcOrd="1" destOrd="0" parTransId="{BD69B3EB-3526-4A79-9510-124390604762}" sibTransId="{33A72A44-960A-460A-A20F-FDCE6D30480F}"/>
    <dgm:cxn modelId="{A26EB419-F342-4A76-BC03-439B02EFD737}" srcId="{3DF9B361-7599-4DFD-8CF3-6AECB184091E}" destId="{505C5356-70BA-4DB9-A76F-DF976CFCA595}" srcOrd="4" destOrd="0" parTransId="{50B111A2-6C9D-4B47-B0A4-08327AC2F041}" sibTransId="{A23A37FD-B73D-4DC6-8851-AFF29D9B3134}"/>
    <dgm:cxn modelId="{8CDB992E-ED53-4188-BA21-BA80FC6B5AA8}" srcId="{CE7E2C02-71F8-4439-A95A-0FA93A55619F}" destId="{3DF9B361-7599-4DFD-8CF3-6AECB184091E}" srcOrd="1" destOrd="0" parTransId="{2E7489EC-48CE-4B69-B9D5-4757F07C7B1D}" sibTransId="{FD557EF9-4EA0-42E9-8CC9-B9344050D78A}"/>
    <dgm:cxn modelId="{8BEDAC41-8427-45ED-8666-CA1E9AA227C3}" type="presOf" srcId="{11E88DA9-AC79-4303-90A8-EA3556C89F22}" destId="{730B153F-09FF-4B05-8FEA-579E044265D7}" srcOrd="0" destOrd="2" presId="urn:microsoft.com/office/officeart/2005/8/layout/hList1"/>
    <dgm:cxn modelId="{C2ACBE51-C955-4E31-9595-8590B89B3A9E}" type="presOf" srcId="{73D3F1E3-6E0E-4DDE-A037-6FD9AC938805}" destId="{8C509A93-F0C2-4711-81B3-BFF4B598263A}" srcOrd="0" destOrd="2" presId="urn:microsoft.com/office/officeart/2005/8/layout/hList1"/>
    <dgm:cxn modelId="{A8A59D5C-DE1C-4657-82F7-1DF4EA6F3ED7}" srcId="{4A0C7DDE-C113-42F1-8B02-5D488C6EC2C7}" destId="{D7A7D49B-4A07-4511-A7A9-E07DA6F53F66}" srcOrd="0" destOrd="0" parTransId="{CC083050-E989-41EF-B07A-61B2172D2383}" sibTransId="{72D41250-8FD2-41CE-97E1-CC80ADF5F630}"/>
    <dgm:cxn modelId="{2D94575D-848D-4314-B1AA-34EA70445FC6}" type="presOf" srcId="{873ED2C5-31C4-4F21-A57C-C409E1EF83F8}" destId="{8C509A93-F0C2-4711-81B3-BFF4B598263A}" srcOrd="0" destOrd="3" presId="urn:microsoft.com/office/officeart/2005/8/layout/hList1"/>
    <dgm:cxn modelId="{96D5E97C-7784-40B2-8EF2-005AFB9515C0}" type="presOf" srcId="{983F7F34-4B04-41E0-8FA8-0FC3A8B009AF}" destId="{8C509A93-F0C2-4711-81B3-BFF4B598263A}" srcOrd="0" destOrd="1" presId="urn:microsoft.com/office/officeart/2005/8/layout/hList1"/>
    <dgm:cxn modelId="{3233FC7E-506A-4812-94A1-C8C933121362}" type="presOf" srcId="{D7A7D49B-4A07-4511-A7A9-E07DA6F53F66}" destId="{730B153F-09FF-4B05-8FEA-579E044265D7}" srcOrd="0" destOrd="0" presId="urn:microsoft.com/office/officeart/2005/8/layout/hList1"/>
    <dgm:cxn modelId="{21155288-7EC3-408D-BB9D-3DA1F50877E7}" type="presOf" srcId="{505C5356-70BA-4DB9-A76F-DF976CFCA595}" destId="{8C509A93-F0C2-4711-81B3-BFF4B598263A}" srcOrd="0" destOrd="4" presId="urn:microsoft.com/office/officeart/2005/8/layout/hList1"/>
    <dgm:cxn modelId="{E156538C-403A-4F51-98D0-90859F553C28}" srcId="{4A0C7DDE-C113-42F1-8B02-5D488C6EC2C7}" destId="{7F73B018-7929-490A-A210-5EFABE4218E7}" srcOrd="3" destOrd="0" parTransId="{ABE1B41A-AD8F-487C-9F0E-D8D96D24CB46}" sibTransId="{7E80E3D1-A281-4C89-9FA7-5FE5DDBEDCBD}"/>
    <dgm:cxn modelId="{8BA2F398-E9E7-4B29-97DC-774E64D46BC5}" type="presOf" srcId="{3DF9B361-7599-4DFD-8CF3-6AECB184091E}" destId="{9A6D2AA6-B844-4E12-8EF6-139C444939F0}" srcOrd="0" destOrd="0" presId="urn:microsoft.com/office/officeart/2005/8/layout/hList1"/>
    <dgm:cxn modelId="{6C3225AD-4205-4988-8F69-FC84588E811D}" type="presOf" srcId="{7F73B018-7929-490A-A210-5EFABE4218E7}" destId="{730B153F-09FF-4B05-8FEA-579E044265D7}" srcOrd="0" destOrd="3" presId="urn:microsoft.com/office/officeart/2005/8/layout/hList1"/>
    <dgm:cxn modelId="{25431AB3-BFBA-401E-99FA-53D6AF336790}" type="presOf" srcId="{CE7E2C02-71F8-4439-A95A-0FA93A55619F}" destId="{4EA618F8-D838-4778-B7BC-0C0864F0FA16}" srcOrd="0" destOrd="0" presId="urn:microsoft.com/office/officeart/2005/8/layout/hList1"/>
    <dgm:cxn modelId="{8923A0B5-0F36-4028-9C59-6CBD186AFCE1}" srcId="{CE7E2C02-71F8-4439-A95A-0FA93A55619F}" destId="{4A0C7DDE-C113-42F1-8B02-5D488C6EC2C7}" srcOrd="0" destOrd="0" parTransId="{C9E5B7A3-DC17-4477-BE14-60658A852B95}" sibTransId="{41ADDC68-60F2-4F06-9EAB-CA752EB75542}"/>
    <dgm:cxn modelId="{31DF5ABF-0458-4662-82A4-4C3ED865B72C}" srcId="{3DF9B361-7599-4DFD-8CF3-6AECB184091E}" destId="{989C76C3-77A6-40E9-B349-312FC4B736BC}" srcOrd="0" destOrd="0" parTransId="{63411411-A5FB-4278-92B2-932F3EF2603B}" sibTransId="{1EC0990E-537B-42CC-AD35-1A957397B0A8}"/>
    <dgm:cxn modelId="{F09756D3-9A01-4C56-A829-DB96BE7D834D}" srcId="{3DF9B361-7599-4DFD-8CF3-6AECB184091E}" destId="{873ED2C5-31C4-4F21-A57C-C409E1EF83F8}" srcOrd="3" destOrd="0" parTransId="{2FA2464E-2EB5-4085-9BD0-1C7FE0D8ABDD}" sibTransId="{0482AF58-C2BF-403B-935F-CBE8495AB54B}"/>
    <dgm:cxn modelId="{285610DE-E84F-45E4-8B22-C789347E917E}" type="presOf" srcId="{989C76C3-77A6-40E9-B349-312FC4B736BC}" destId="{8C509A93-F0C2-4711-81B3-BFF4B598263A}" srcOrd="0" destOrd="0" presId="urn:microsoft.com/office/officeart/2005/8/layout/hList1"/>
    <dgm:cxn modelId="{5AB27DE2-085F-4B85-B62D-ABE5F36F9B4B}" type="presOf" srcId="{4A0C7DDE-C113-42F1-8B02-5D488C6EC2C7}" destId="{EB40ECB8-28EB-4943-B898-FEC555A6D77C}" srcOrd="0" destOrd="0" presId="urn:microsoft.com/office/officeart/2005/8/layout/hList1"/>
    <dgm:cxn modelId="{85271CE7-7C7A-41BC-B256-7B35EB7EA879}" srcId="{4A0C7DDE-C113-42F1-8B02-5D488C6EC2C7}" destId="{E98ED48E-CB32-42FE-A483-1979B020712E}" srcOrd="1" destOrd="0" parTransId="{11B24AD9-81C9-4C44-BC5A-42FBFE3038AA}" sibTransId="{92AFEEB3-47F0-449B-89C5-F4F44194DB12}"/>
    <dgm:cxn modelId="{38EB56F9-B263-44BE-8B22-4CA0E2B5701D}" srcId="{4A0C7DDE-C113-42F1-8B02-5D488C6EC2C7}" destId="{11E88DA9-AC79-4303-90A8-EA3556C89F22}" srcOrd="2" destOrd="0" parTransId="{AD1FEC92-FF97-4741-88D5-CAF427F2EC62}" sibTransId="{79DBAC9B-A412-4429-A3FC-21F880A9338B}"/>
    <dgm:cxn modelId="{98680370-E4A3-4C94-8738-1B286EA5A8A0}" type="presParOf" srcId="{4EA618F8-D838-4778-B7BC-0C0864F0FA16}" destId="{4728E74D-91D1-4702-998C-B984101593D9}" srcOrd="0" destOrd="0" presId="urn:microsoft.com/office/officeart/2005/8/layout/hList1"/>
    <dgm:cxn modelId="{7A47216D-4E9D-42EE-9BE5-70BF39190AA5}" type="presParOf" srcId="{4728E74D-91D1-4702-998C-B984101593D9}" destId="{EB40ECB8-28EB-4943-B898-FEC555A6D77C}" srcOrd="0" destOrd="0" presId="urn:microsoft.com/office/officeart/2005/8/layout/hList1"/>
    <dgm:cxn modelId="{7C146FFC-7C25-4306-A25E-80760FC781AF}" type="presParOf" srcId="{4728E74D-91D1-4702-998C-B984101593D9}" destId="{730B153F-09FF-4B05-8FEA-579E044265D7}" srcOrd="1" destOrd="0" presId="urn:microsoft.com/office/officeart/2005/8/layout/hList1"/>
    <dgm:cxn modelId="{0488999D-8FB6-4824-88FB-13CA5E18A86A}" type="presParOf" srcId="{4EA618F8-D838-4778-B7BC-0C0864F0FA16}" destId="{E061A96A-2C80-42F1-A94E-7254BE460B99}" srcOrd="1" destOrd="0" presId="urn:microsoft.com/office/officeart/2005/8/layout/hList1"/>
    <dgm:cxn modelId="{C5E0E3DF-BF58-4E75-9A2F-EF90B7C3B527}" type="presParOf" srcId="{4EA618F8-D838-4778-B7BC-0C0864F0FA16}" destId="{E49D7D1A-06A8-46F9-9A5C-ECAA0249E4A8}" srcOrd="2" destOrd="0" presId="urn:microsoft.com/office/officeart/2005/8/layout/hList1"/>
    <dgm:cxn modelId="{9596DFFA-7015-4D88-8181-8A1A1BBABE33}" type="presParOf" srcId="{E49D7D1A-06A8-46F9-9A5C-ECAA0249E4A8}" destId="{9A6D2AA6-B844-4E12-8EF6-139C444939F0}" srcOrd="0" destOrd="0" presId="urn:microsoft.com/office/officeart/2005/8/layout/hList1"/>
    <dgm:cxn modelId="{26348652-2654-46D8-8510-D7C464CB7EFD}" type="presParOf" srcId="{E49D7D1A-06A8-46F9-9A5C-ECAA0249E4A8}" destId="{8C509A93-F0C2-4711-81B3-BFF4B598263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40ECB8-28EB-4943-B898-FEC555A6D77C}">
      <dsp:nvSpPr>
        <dsp:cNvPr id="0" name=""/>
        <dsp:cNvSpPr/>
      </dsp:nvSpPr>
      <dsp:spPr>
        <a:xfrm>
          <a:off x="48" y="11512"/>
          <a:ext cx="4652412" cy="1612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b="1" kern="1200" dirty="0">
              <a:latin typeface="+mj-lt"/>
              <a:ea typeface="+mn-ea"/>
              <a:cs typeface="+mn-cs"/>
            </a:rPr>
            <a:t>Merkezi konum ölçüleri</a:t>
          </a:r>
        </a:p>
      </dsp:txBody>
      <dsp:txXfrm>
        <a:off x="48" y="11512"/>
        <a:ext cx="4652412" cy="1612800"/>
      </dsp:txXfrm>
    </dsp:sp>
    <dsp:sp modelId="{730B153F-09FF-4B05-8FEA-579E044265D7}">
      <dsp:nvSpPr>
        <dsp:cNvPr id="0" name=""/>
        <dsp:cNvSpPr/>
      </dsp:nvSpPr>
      <dsp:spPr>
        <a:xfrm>
          <a:off x="48" y="1624312"/>
          <a:ext cx="4652412" cy="245951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400" b="1" kern="1200" dirty="0">
              <a:latin typeface="+mj-lt"/>
              <a:ea typeface="+mn-ea"/>
              <a:cs typeface="+mn-cs"/>
            </a:rPr>
            <a:t>Aritmetik Ortalama (</a:t>
          </a:r>
          <a:r>
            <a:rPr lang="tr-TR" sz="2400" b="1" kern="1200" dirty="0" err="1">
              <a:latin typeface="+mj-lt"/>
              <a:ea typeface="+mn-ea"/>
              <a:cs typeface="+mn-cs"/>
            </a:rPr>
            <a:t>Mean</a:t>
          </a:r>
          <a:r>
            <a:rPr lang="tr-TR" sz="2400" b="1" kern="1200" dirty="0">
              <a:latin typeface="+mj-lt"/>
              <a:ea typeface="+mn-ea"/>
              <a:cs typeface="+mn-cs"/>
            </a:rPr>
            <a:t>)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400" b="1" kern="1200" dirty="0">
              <a:latin typeface="+mj-lt"/>
              <a:ea typeface="+mn-ea"/>
              <a:cs typeface="+mn-cs"/>
            </a:rPr>
            <a:t>Ortanca (</a:t>
          </a:r>
          <a:r>
            <a:rPr lang="tr-TR" sz="2400" b="1" kern="1200" dirty="0" err="1">
              <a:latin typeface="+mj-lt"/>
              <a:ea typeface="+mn-ea"/>
              <a:cs typeface="+mn-cs"/>
            </a:rPr>
            <a:t>Median</a:t>
          </a:r>
          <a:r>
            <a:rPr lang="tr-TR" sz="2400" b="1" kern="1200" dirty="0">
              <a:latin typeface="+mj-lt"/>
              <a:ea typeface="+mn-ea"/>
              <a:cs typeface="+mn-cs"/>
            </a:rPr>
            <a:t>)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400" b="1" kern="1200" dirty="0">
              <a:latin typeface="+mj-lt"/>
              <a:ea typeface="+mn-ea"/>
              <a:cs typeface="+mn-cs"/>
            </a:rPr>
            <a:t>Tepe Noktası (</a:t>
          </a:r>
          <a:r>
            <a:rPr lang="tr-TR" sz="2400" b="1" kern="1200" dirty="0" err="1">
              <a:latin typeface="+mj-lt"/>
              <a:ea typeface="+mn-ea"/>
              <a:cs typeface="+mn-cs"/>
            </a:rPr>
            <a:t>Mode</a:t>
          </a:r>
          <a:r>
            <a:rPr lang="tr-TR" sz="2400" b="1" kern="1200" dirty="0">
              <a:latin typeface="+mj-lt"/>
              <a:ea typeface="+mn-ea"/>
              <a:cs typeface="+mn-cs"/>
            </a:rPr>
            <a:t>)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400" b="1" kern="1200" dirty="0">
              <a:latin typeface="+mj-lt"/>
              <a:ea typeface="+mn-ea"/>
              <a:cs typeface="+mn-cs"/>
            </a:rPr>
            <a:t>Kantiller (Quantiles)</a:t>
          </a:r>
          <a:endParaRPr lang="tr-TR" sz="2800" b="1" kern="1200" dirty="0">
            <a:latin typeface="+mj-lt"/>
            <a:ea typeface="+mn-ea"/>
            <a:cs typeface="+mn-cs"/>
          </a:endParaRPr>
        </a:p>
      </dsp:txBody>
      <dsp:txXfrm>
        <a:off x="48" y="1624312"/>
        <a:ext cx="4652412" cy="2459519"/>
      </dsp:txXfrm>
    </dsp:sp>
    <dsp:sp modelId="{9A6D2AA6-B844-4E12-8EF6-139C444939F0}">
      <dsp:nvSpPr>
        <dsp:cNvPr id="0" name=""/>
        <dsp:cNvSpPr/>
      </dsp:nvSpPr>
      <dsp:spPr>
        <a:xfrm>
          <a:off x="5303799" y="11512"/>
          <a:ext cx="4652412" cy="1612800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b="1" kern="1200" dirty="0">
              <a:latin typeface="+mj-lt"/>
              <a:ea typeface="+mn-ea"/>
              <a:cs typeface="+mn-cs"/>
            </a:rPr>
            <a:t>Yaygınlık ölçüleri</a:t>
          </a:r>
        </a:p>
      </dsp:txBody>
      <dsp:txXfrm>
        <a:off x="5303799" y="11512"/>
        <a:ext cx="4652412" cy="1612800"/>
      </dsp:txXfrm>
    </dsp:sp>
    <dsp:sp modelId="{8C509A93-F0C2-4711-81B3-BFF4B598263A}">
      <dsp:nvSpPr>
        <dsp:cNvPr id="0" name=""/>
        <dsp:cNvSpPr/>
      </dsp:nvSpPr>
      <dsp:spPr>
        <a:xfrm>
          <a:off x="5303799" y="1624312"/>
          <a:ext cx="4652412" cy="2459519"/>
        </a:xfrm>
        <a:prstGeom prst="rect">
          <a:avLst/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1944666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000" b="1" kern="1200" dirty="0">
              <a:latin typeface="+mj-lt"/>
              <a:ea typeface="+mn-ea"/>
              <a:cs typeface="+mn-cs"/>
            </a:rPr>
            <a:t>Standart Sapma (</a:t>
          </a:r>
          <a:r>
            <a:rPr lang="tr-TR" sz="2000" b="1" kern="1200" dirty="0" err="1">
              <a:latin typeface="+mj-lt"/>
              <a:ea typeface="+mn-ea"/>
              <a:cs typeface="+mn-cs"/>
            </a:rPr>
            <a:t>Std</a:t>
          </a:r>
          <a:r>
            <a:rPr lang="tr-TR" sz="2000" b="1" kern="1200" dirty="0">
              <a:latin typeface="+mj-lt"/>
              <a:ea typeface="+mn-ea"/>
              <a:cs typeface="+mn-cs"/>
            </a:rPr>
            <a:t>. </a:t>
          </a:r>
          <a:r>
            <a:rPr lang="tr-TR" sz="2000" b="1" kern="1200" dirty="0" err="1">
              <a:latin typeface="+mj-lt"/>
              <a:ea typeface="+mn-ea"/>
              <a:cs typeface="+mn-cs"/>
            </a:rPr>
            <a:t>Deviation</a:t>
          </a:r>
          <a:r>
            <a:rPr lang="tr-TR" sz="2000" b="1" kern="1200" dirty="0">
              <a:latin typeface="+mj-lt"/>
              <a:ea typeface="+mn-ea"/>
              <a:cs typeface="+mn-cs"/>
            </a:rPr>
            <a:t>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000" b="1" kern="1200" dirty="0">
              <a:latin typeface="+mj-lt"/>
              <a:ea typeface="+mn-ea"/>
              <a:cs typeface="+mn-cs"/>
            </a:rPr>
            <a:t>Standart Hata (</a:t>
          </a:r>
          <a:r>
            <a:rPr lang="tr-TR" sz="2000" b="1" kern="1200" dirty="0" err="1">
              <a:latin typeface="+mj-lt"/>
              <a:ea typeface="+mn-ea"/>
              <a:cs typeface="+mn-cs"/>
            </a:rPr>
            <a:t>Std</a:t>
          </a:r>
          <a:r>
            <a:rPr lang="tr-TR" sz="2000" b="1" kern="1200" dirty="0">
              <a:latin typeface="+mj-lt"/>
              <a:ea typeface="+mn-ea"/>
              <a:cs typeface="+mn-cs"/>
            </a:rPr>
            <a:t>. </a:t>
          </a:r>
          <a:r>
            <a:rPr lang="tr-TR" sz="2000" b="1" kern="1200" dirty="0" err="1">
              <a:latin typeface="+mj-lt"/>
              <a:ea typeface="+mn-ea"/>
              <a:cs typeface="+mn-cs"/>
            </a:rPr>
            <a:t>Error</a:t>
          </a:r>
          <a:r>
            <a:rPr lang="tr-TR" sz="2000" b="1" kern="1200" dirty="0">
              <a:latin typeface="+mj-lt"/>
              <a:ea typeface="+mn-ea"/>
              <a:cs typeface="+mn-cs"/>
            </a:rPr>
            <a:t>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000" b="1" kern="1200" dirty="0" err="1">
              <a:latin typeface="+mj-lt"/>
              <a:ea typeface="+mn-ea"/>
              <a:cs typeface="+mn-cs"/>
            </a:rPr>
            <a:t>Varyans</a:t>
          </a:r>
          <a:r>
            <a:rPr lang="tr-TR" sz="2000" b="1" kern="1200" dirty="0">
              <a:latin typeface="+mj-lt"/>
              <a:ea typeface="+mn-ea"/>
              <a:cs typeface="+mn-cs"/>
            </a:rPr>
            <a:t> (</a:t>
          </a:r>
          <a:r>
            <a:rPr lang="tr-TR" sz="2000" b="1" kern="1200" dirty="0" err="1">
              <a:latin typeface="+mj-lt"/>
              <a:ea typeface="+mn-ea"/>
              <a:cs typeface="+mn-cs"/>
            </a:rPr>
            <a:t>Variance</a:t>
          </a:r>
          <a:r>
            <a:rPr lang="tr-TR" sz="2000" b="1" kern="1200" dirty="0">
              <a:latin typeface="+mj-lt"/>
              <a:ea typeface="+mn-ea"/>
              <a:cs typeface="+mn-cs"/>
            </a:rPr>
            <a:t>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000" b="1" kern="1200" dirty="0">
              <a:latin typeface="+mj-lt"/>
              <a:ea typeface="+mn-ea"/>
              <a:cs typeface="+mn-cs"/>
            </a:rPr>
            <a:t>Varyasyon Katsayısı (</a:t>
          </a:r>
          <a:r>
            <a:rPr lang="tr-TR" sz="2000" b="1" kern="1200" dirty="0" err="1">
              <a:latin typeface="+mj-lt"/>
              <a:ea typeface="+mn-ea"/>
              <a:cs typeface="+mn-cs"/>
            </a:rPr>
            <a:t>Coefficient</a:t>
          </a:r>
          <a:r>
            <a:rPr lang="tr-TR" sz="2000" b="1" kern="1200" dirty="0">
              <a:latin typeface="+mj-lt"/>
              <a:ea typeface="+mn-ea"/>
              <a:cs typeface="+mn-cs"/>
            </a:rPr>
            <a:t> of </a:t>
          </a:r>
          <a:r>
            <a:rPr lang="tr-TR" sz="2000" b="1" kern="1200" dirty="0" err="1">
              <a:latin typeface="+mj-lt"/>
              <a:ea typeface="+mn-ea"/>
              <a:cs typeface="+mn-cs"/>
            </a:rPr>
            <a:t>variation</a:t>
          </a:r>
          <a:r>
            <a:rPr lang="tr-TR" sz="2000" b="1" kern="1200" dirty="0">
              <a:latin typeface="+mj-lt"/>
              <a:ea typeface="+mn-ea"/>
              <a:cs typeface="+mn-cs"/>
            </a:rPr>
            <a:t>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2000" b="1" kern="1200" dirty="0">
              <a:latin typeface="+mj-lt"/>
              <a:ea typeface="+mn-ea"/>
              <a:cs typeface="+mn-cs"/>
            </a:rPr>
            <a:t>Dağılım Aralığı (</a:t>
          </a:r>
          <a:r>
            <a:rPr lang="tr-TR" sz="2000" b="1" kern="1200" dirty="0" err="1">
              <a:latin typeface="+mj-lt"/>
              <a:ea typeface="+mn-ea"/>
              <a:cs typeface="+mn-cs"/>
            </a:rPr>
            <a:t>Range</a:t>
          </a:r>
          <a:r>
            <a:rPr lang="tr-TR" sz="2000" b="1" kern="1200" dirty="0">
              <a:latin typeface="+mj-lt"/>
              <a:ea typeface="+mn-ea"/>
              <a:cs typeface="+mn-cs"/>
            </a:rPr>
            <a:t>)</a:t>
          </a:r>
        </a:p>
      </dsp:txBody>
      <dsp:txXfrm>
        <a:off x="5303799" y="1624312"/>
        <a:ext cx="4652412" cy="2459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142A01-2A36-5111-B0E0-E73907B0D7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00DC771-FCC1-5F03-FEEA-2E49F4E9A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6A0C53-C907-C278-9C65-540A3A54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77D5C0-89E1-F391-30C5-2BF06959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83F7F0-6168-4A79-5578-AC1B01E31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275413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C9E8C1-0B14-E9D9-1C01-868590B1D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3990AA1-6D08-6407-003B-212EFEE14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01931E-27A5-DD91-9844-D587F1696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28F67B-59F3-20EB-93E1-54CF582F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F099C8-5BB8-420B-6F15-E53BF7BEE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31902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37A5DB2-DC1F-EC09-F446-96F5F47206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DEC30A8-6B70-D8E5-E20A-5CD78199E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2DB61E-5CAE-6ADF-5B2E-B984295F5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7B5DC1-2159-C009-C4C8-49DF8324B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4BF763D-6D54-A4C0-AC29-8E483AFE8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55012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CF401E-77E2-6229-93F5-E43965E91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465C0A-8158-6F2A-A377-77E5134A8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1299F8-BBDC-E39C-C637-7FAA0AC53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D7D8F0-1488-2B24-3F11-CEEBA3AFF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666259-3AE5-D046-C7D3-9212E90A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219279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2A5F85-8368-CBFC-D808-6B01C659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6C195DB-3C95-9DAB-47E3-D74A7BB7C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ADD626-E25B-BFFA-B11D-DE30EDD1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C91C15D-AAB2-4E75-04F6-1FDC756FA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E79995-045F-A807-F74C-DC2DA16F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78944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C4FE2B-6526-10D9-B62D-10FC4ED66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DC7364-83F0-11F4-10DF-EF7C4A4D1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FE5E402-02A5-69A2-4873-D6E92D29E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40A06DD-7F28-4CBA-7CAD-CA7280238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1B32310-58C6-20B3-1D26-BC4F81A08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4397A53-F457-37D7-C03B-2E7A707F0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423575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6C8E5B-EA85-8077-9410-CD838B908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E9EFB31-F733-4361-5C74-7A7330AEF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ED92D45-3A9B-22CA-0D8B-AC04D71F5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8D339A4-EC46-B0BF-BDAD-3DBC2CEAEE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3759672-C0D5-8998-D739-E3274CEE8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101395D-732B-D4AF-8893-F9CCB997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60D9C2B-DEDF-D45A-891F-6DAD2E514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F82324C-860F-F201-FBB2-9966559C1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66441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D6DA20-8369-9F70-88E5-C3498FB36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D3B0C47-10DB-78F4-3FAB-7605D209E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30C1031-87AD-CE9B-9D64-A2A7FA078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9E9468C-4369-6748-472F-3A92B2744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417856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D2DF048-80F1-ED4D-108B-816058795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3CA9A00-3A4D-3237-7848-A581A5102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92D5A52-C830-0D1C-AE34-45A1F4171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85792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79387D-10D2-87C9-F312-096B89DD4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0F1B00-95C1-0096-9FB8-8F322515B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17A1391-824C-5763-8AEA-25A3F8986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A2DEB0A-5887-13AB-BDD5-44D502D79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E6820FF-39E5-9AE6-E1CB-75F4C78D9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3AB5544-CF2F-DD41-1E27-E7D4F2917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416000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CFA3B6-3050-9151-B8AB-206716A8C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528C0EF-CD93-05E7-E104-49A599CC4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F2170B3-22ED-2482-9886-B1FDFED07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C6532EF-B626-C167-1475-90524D42E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4DEF7C3-B81A-2AAA-34B5-3CEAB64C4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50795E-1BBF-7AD6-138B-BA6BD0F75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68474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87D6D14-6CEE-D654-5344-191554ECF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81A9A9-FB33-DE5D-E398-4CC1AC97A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016F8D-B0B7-3968-C75F-4E82F9A379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05F265-3863-0A46-B9CA-1EBDCC3ECDC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C7DE8A-26E9-BB75-F0B1-E7104BA872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3285B1A-3323-BBBE-897D-2F8091C75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943C6B-121C-FE4F-A3B9-9A890C95FF30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15709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F05ACD0-FF4A-4F8F-B5C5-6A4EBD0D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9AFA28-B5ED-4346-9AF7-68A157F16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72608" y="1380564"/>
            <a:ext cx="4561369" cy="2346229"/>
          </a:xfrm>
        </p:spPr>
        <p:txBody>
          <a:bodyPr anchor="b">
            <a:normAutofit/>
          </a:bodyPr>
          <a:lstStyle/>
          <a:p>
            <a:br>
              <a:rPr lang="tr-TR" sz="3200" b="1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Anket Hazırlama Teknikleri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72608" y="4061345"/>
            <a:ext cx="4561369" cy="1416090"/>
          </a:xfrm>
        </p:spPr>
        <p:txBody>
          <a:bodyPr anchor="t">
            <a:normAutofit/>
          </a:bodyPr>
          <a:lstStyle/>
          <a:p>
            <a:r>
              <a:rPr lang="tr-TR" sz="1400" b="1">
                <a:solidFill>
                  <a:srgbClr val="595959"/>
                </a:solidFill>
              </a:rPr>
              <a:t>Prof. Dr. Aytaç Akçay</a:t>
            </a:r>
          </a:p>
          <a:p>
            <a:r>
              <a:rPr lang="tr-TR" sz="1400" b="1">
                <a:solidFill>
                  <a:srgbClr val="595959"/>
                </a:solidFill>
              </a:rPr>
              <a:t>ANKARA ÜNİVERİSTESİ VETERİNER FAKÜLTESİ</a:t>
            </a:r>
          </a:p>
          <a:p>
            <a:r>
              <a:rPr lang="tr-TR" sz="1400" b="1">
                <a:solidFill>
                  <a:srgbClr val="595959"/>
                </a:solidFill>
              </a:rPr>
              <a:t> BİYOİSTATİSTİK ANABİLİM DALI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935" y="1419785"/>
            <a:ext cx="4018430" cy="4018430"/>
          </a:xfrm>
          <a:prstGeom prst="rect">
            <a:avLst/>
          </a:prstGeom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17971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5E7182-ABE7-4D87-BE19-30A832531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1" y="67733"/>
            <a:ext cx="9601196" cy="750872"/>
          </a:xfrm>
        </p:spPr>
        <p:txBody>
          <a:bodyPr>
            <a:normAutofit/>
          </a:bodyPr>
          <a:lstStyle/>
          <a:p>
            <a:r>
              <a:rPr lang="tr-TR" b="1" dirty="0"/>
              <a:t>Anket Verilerin Özetlenmesi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390986C-A328-4E13-81C8-90674F623C0C}"/>
              </a:ext>
            </a:extLst>
          </p:cNvPr>
          <p:cNvGraphicFramePr>
            <a:graphicFrameLocks/>
          </p:cNvGraphicFramePr>
          <p:nvPr/>
        </p:nvGraphicFramePr>
        <p:xfrm>
          <a:off x="1117868" y="714840"/>
          <a:ext cx="9956261" cy="4095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>
            <a:extLst>
              <a:ext uri="{FF2B5EF4-FFF2-40B4-BE49-F238E27FC236}">
                <a16:creationId xmlns:a16="http://schemas.microsoft.com/office/drawing/2014/main" id="{078D1A22-C9AD-4710-8756-E91FF1E568C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33778"/>
          <a:stretch/>
        </p:blipFill>
        <p:spPr>
          <a:xfrm>
            <a:off x="4102627" y="4761622"/>
            <a:ext cx="3986742" cy="19800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6523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9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3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4FE3F06-2CD8-41E7-A497-A6827EC13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261137"/>
            <a:ext cx="8959893" cy="8883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7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Nicel (Ölçüm Sonucu Elde Edilen) Verilerin Özetlenmesi </a:t>
            </a:r>
            <a:br>
              <a:rPr lang="en-US" sz="27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</a:br>
            <a:endParaRPr lang="en-US" sz="2700" b="1" kern="120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16C5169-16A4-4FFF-ABD5-B837482B81E3}"/>
              </a:ext>
            </a:extLst>
          </p:cNvPr>
          <p:cNvSpPr/>
          <p:nvPr/>
        </p:nvSpPr>
        <p:spPr>
          <a:xfrm>
            <a:off x="1616054" y="2427383"/>
            <a:ext cx="8959892" cy="31694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Verilerin dağılımı göz önünde bulundurularak;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Merkezi konum ölçütü olarak; </a:t>
            </a:r>
          </a:p>
          <a:p>
            <a:pPr marL="13525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Aritmetik Ortalama veya Ortanca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Yaygınlık ölçütü olarak; </a:t>
            </a:r>
          </a:p>
          <a:p>
            <a:pPr marL="1343025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439863" algn="l"/>
              </a:tabLst>
            </a:pPr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Standart sapma, Standart Hata veya Değişim Aralığı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65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59FB089-350E-43C3-8F07-050B9E942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261137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tr-TR" sz="2700" b="1">
                <a:solidFill>
                  <a:schemeClr val="tx1">
                    <a:lumMod val="65000"/>
                    <a:lumOff val="35000"/>
                  </a:schemeClr>
                </a:solidFill>
              </a:rPr>
              <a:t>Nitel (Sayımla Elde Edilen) Verilerin Özetlenmesi </a:t>
            </a:r>
            <a:br>
              <a:rPr lang="tr-TR" sz="27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tr-TR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C4230A-1DD1-4001-BAED-73E8AEFF8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427383"/>
            <a:ext cx="8959892" cy="316948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tr-TR" sz="2000" b="1" u="sng">
                <a:solidFill>
                  <a:schemeClr val="tx1">
                    <a:lumMod val="65000"/>
                    <a:lumOff val="35000"/>
                  </a:schemeClr>
                </a:solidFill>
              </a:rPr>
              <a:t>*** Nitel veriler çoğunlukla yüzde (%) ile özetlenirler***</a:t>
            </a:r>
          </a:p>
          <a:p>
            <a:pPr marL="0" indent="0">
              <a:buNone/>
            </a:pPr>
            <a:r>
              <a:rPr lang="tr-TR" sz="2000" u="sng">
                <a:solidFill>
                  <a:schemeClr val="tx1">
                    <a:lumMod val="65000"/>
                    <a:lumOff val="35000"/>
                  </a:schemeClr>
                </a:solidFill>
              </a:rPr>
              <a:t>Sınıflanabilir (Nominal) nitel veri ise</a:t>
            </a:r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; Merkezi konum ölçütü olarak sadece </a:t>
            </a:r>
            <a:r>
              <a:rPr lang="tr-TR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Tepe değeri;  </a:t>
            </a:r>
          </a:p>
          <a:p>
            <a:pPr marL="0" indent="0">
              <a:buNone/>
            </a:pPr>
            <a:r>
              <a:rPr lang="tr-TR" sz="2000" u="sng">
                <a:solidFill>
                  <a:schemeClr val="tx1">
                    <a:lumMod val="65000"/>
                    <a:lumOff val="35000"/>
                  </a:schemeClr>
                </a:solidFill>
              </a:rPr>
              <a:t>Sıralanabilir (Ordinal) nitel veri ise; </a:t>
            </a:r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Merkezi konum ölçütü olarak en yaygın kullanılan ölçüt </a:t>
            </a:r>
            <a:r>
              <a:rPr lang="tr-TR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Ortanca; </a:t>
            </a:r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Yaygınlık ölçütü olarak </a:t>
            </a:r>
            <a:r>
              <a:rPr lang="tr-TR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Çeyreklikler</a:t>
            </a:r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 (%25-%75) kullanılır. </a:t>
            </a:r>
          </a:p>
          <a:p>
            <a:pPr marL="0" indent="0">
              <a:buNone/>
            </a:pPr>
            <a:endParaRPr lang="tr-T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tr-TR" sz="20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04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175</Words>
  <Application>Microsoft Macintosh PowerPoint</Application>
  <PresentationFormat>Geniş ekran</PresentationFormat>
  <Paragraphs>26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Teması</vt:lpstr>
      <vt:lpstr> Anket Hazırlama Teknikleri</vt:lpstr>
      <vt:lpstr>Anket Verilerin Özetlenmesi</vt:lpstr>
      <vt:lpstr>Nicel (Ölçüm Sonucu Elde Edilen) Verilerin Özetlenmesi  </vt:lpstr>
      <vt:lpstr>Nitel (Sayımla Elde Edilen) Verilerin Özetlenmesi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Alparslan Sayım</dc:creator>
  <cp:lastModifiedBy>Ali Alparslan Sayım</cp:lastModifiedBy>
  <cp:revision>1</cp:revision>
  <dcterms:created xsi:type="dcterms:W3CDTF">2025-09-02T20:07:46Z</dcterms:created>
  <dcterms:modified xsi:type="dcterms:W3CDTF">2025-09-02T20:09:46Z</dcterms:modified>
</cp:coreProperties>
</file>