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6" r:id="rId2"/>
    <p:sldId id="277" r:id="rId3"/>
    <p:sldId id="278" r:id="rId4"/>
    <p:sldId id="279" r:id="rId5"/>
    <p:sldId id="280" r:id="rId6"/>
    <p:sldId id="281" r:id="rId7"/>
    <p:sldId id="282" r:id="rId8"/>
    <p:sldId id="283" r:id="rId9"/>
    <p:sldId id="28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autoAdjust="0"/>
  </p:normalViewPr>
  <p:slideViewPr>
    <p:cSldViewPr snapToGrid="0">
      <p:cViewPr varScale="1">
        <p:scale>
          <a:sx n="73" d="100"/>
          <a:sy n="73" d="100"/>
        </p:scale>
        <p:origin x="-114" y="-102"/>
      </p:cViewPr>
      <p:guideLst>
        <p:guide orient="horz" pos="2160"/>
        <p:guide pos="3840"/>
      </p:guideLst>
    </p:cSldViewPr>
  </p:slideViewPr>
  <p:outlineViewPr>
    <p:cViewPr>
      <p:scale>
        <a:sx n="33" d="100"/>
        <a:sy n="33" d="100"/>
      </p:scale>
      <p:origin x="36" y="3588"/>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pPr/>
              <a:t>24.04.2020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pPr/>
              <a:t>‹#›</a:t>
            </a:fld>
            <a:endParaRPr lang="tr-TR"/>
          </a:p>
        </p:txBody>
      </p:sp>
    </p:spTree>
    <p:extLst>
      <p:ext uri="{BB962C8B-B14F-4D97-AF65-F5344CB8AC3E}">
        <p14:creationId xmlns:p14="http://schemas.microsoft.com/office/powerpoint/2010/main" xmlns=""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pPr/>
              <a:t>‹#›</a:t>
            </a:fld>
            <a:endParaRPr lang="tr-TR"/>
          </a:p>
        </p:txBody>
      </p:sp>
    </p:spTree>
    <p:extLst>
      <p:ext uri="{BB962C8B-B14F-4D97-AF65-F5344CB8AC3E}">
        <p14:creationId xmlns:p14="http://schemas.microsoft.com/office/powerpoint/2010/main" xmlns=""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MOLEKÜLER GASTRONOMİ</a:t>
            </a:r>
            <a:endParaRPr lang="tr-TR" dirty="0"/>
          </a:p>
        </p:txBody>
      </p:sp>
      <p:sp>
        <p:nvSpPr>
          <p:cNvPr id="3" name="2 İçerik Yer Tutucusu"/>
          <p:cNvSpPr>
            <a:spLocks noGrp="1"/>
          </p:cNvSpPr>
          <p:nvPr>
            <p:ph idx="1"/>
          </p:nvPr>
        </p:nvSpPr>
        <p:spPr/>
        <p:txBody>
          <a:bodyPr/>
          <a:lstStyle/>
          <a:p>
            <a:endParaRPr lang="tr-TR" b="1" dirty="0" smtClean="0"/>
          </a:p>
          <a:p>
            <a:endParaRPr lang="tr-TR" b="1" dirty="0" smtClean="0"/>
          </a:p>
          <a:p>
            <a:r>
              <a:rPr lang="tr-TR" sz="3600" b="1" dirty="0" smtClean="0"/>
              <a:t>Moleküler </a:t>
            </a:r>
            <a:r>
              <a:rPr lang="tr-TR" sz="3600" b="1" dirty="0" smtClean="0"/>
              <a:t>Gastronominin Yarattığı En Son Gelişmeler </a:t>
            </a:r>
            <a:endParaRPr lang="tr-TR" sz="3600"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Moleküler Gastronomi Moleküler gastronomi olarak adlandırdığımız ve o güne kadar bilim tarafından incelenmemiş olan “yemek pişirme sürecinde meydana gelen fiziksel ve kimyasal olayları” araştıran bilimsel disiplin </a:t>
            </a:r>
            <a:r>
              <a:rPr lang="tr-TR" dirty="0" err="1" smtClean="0"/>
              <a:t>Herve</a:t>
            </a:r>
            <a:r>
              <a:rPr lang="tr-TR" dirty="0" smtClean="0"/>
              <a:t> </a:t>
            </a:r>
            <a:r>
              <a:rPr lang="tr-TR" dirty="0" err="1" smtClean="0"/>
              <a:t>This</a:t>
            </a:r>
            <a:r>
              <a:rPr lang="tr-TR" dirty="0" smtClean="0"/>
              <a:t> ve </a:t>
            </a:r>
            <a:r>
              <a:rPr lang="tr-TR" dirty="0" err="1" smtClean="0"/>
              <a:t>Nicholas</a:t>
            </a:r>
            <a:r>
              <a:rPr lang="tr-TR" dirty="0" smtClean="0"/>
              <a:t> </a:t>
            </a:r>
            <a:r>
              <a:rPr lang="tr-TR" dirty="0" err="1" smtClean="0"/>
              <a:t>Kurti</a:t>
            </a:r>
            <a:r>
              <a:rPr lang="tr-TR" dirty="0" smtClean="0"/>
              <a:t> tarafından 1988 yılında kurulmuştur. </a:t>
            </a:r>
            <a:endParaRPr lang="tr-TR" dirty="0" smtClean="0"/>
          </a:p>
          <a:p>
            <a:endParaRPr lang="tr-TR" dirty="0" smtClean="0"/>
          </a:p>
          <a:p>
            <a:r>
              <a:rPr lang="tr-TR" dirty="0" smtClean="0"/>
              <a:t>Yemeğin </a:t>
            </a:r>
            <a:r>
              <a:rPr lang="tr-TR" dirty="0" smtClean="0"/>
              <a:t>sosyal, sanatsal ve teknik olmak üzere üç temel boyutu olduğu göz önünde bulundurularak;</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Yemeğin teknik bileşenleri,</a:t>
            </a:r>
          </a:p>
          <a:p>
            <a:r>
              <a:rPr lang="tr-TR" dirty="0" smtClean="0"/>
              <a:t>2-Yemeğin sanatsal bileşenleri,</a:t>
            </a:r>
          </a:p>
          <a:p>
            <a:r>
              <a:rPr lang="tr-TR" dirty="0" smtClean="0"/>
              <a:t>3-Yemeğin sosyal bileşenleri, bu yeni disiplinin çalışma alanına dahil edilmiştir. </a:t>
            </a:r>
          </a:p>
          <a:p>
            <a:r>
              <a:rPr lang="tr-TR" dirty="0" smtClean="0"/>
              <a:t>O dönemde “Yemek pişirme sürecinde meydana gelen fiziksel ve kimyasal olayların” bilimsel olarak incelenmesi hususunda çok büyük bir eksiklik söz konusuydu ve bu nedenle bu yeni bilimsel disipline ihtiyaç duyulmaktaydı.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Mutfak uygulamaları alanında da rasyonel düzenlemelere şiddetle ihtiyaç duyulmasına rağmen </a:t>
            </a:r>
            <a:r>
              <a:rPr lang="tr-TR" dirty="0" err="1" smtClean="0"/>
              <a:t>Kurti</a:t>
            </a:r>
            <a:r>
              <a:rPr lang="tr-TR" dirty="0" smtClean="0"/>
              <a:t> ve benim amacım teknoloji geliştirmek değil bilim yapmaktı</a:t>
            </a:r>
            <a:r>
              <a:rPr lang="tr-TR" dirty="0" smtClean="0"/>
              <a:t>.</a:t>
            </a:r>
          </a:p>
          <a:p>
            <a:endParaRPr lang="tr-TR" dirty="0" smtClean="0"/>
          </a:p>
          <a:p>
            <a:r>
              <a:rPr lang="tr-TR" dirty="0" smtClean="0"/>
              <a:t> </a:t>
            </a:r>
            <a:r>
              <a:rPr lang="tr-TR" dirty="0" smtClean="0"/>
              <a:t>Bu yeni bilimsel disiplin, ilgilendiği konu itibariyle geniş bir çalışma alanı sunmaktaydı.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Tükettiğimiz gıdaların yenilebilir hale gelmesi için pişirilmeleri gerekmese dahi çoğunlukla fiziksel ve kimyasal bazı dönüşümler geçirmesi gerekmektedir. </a:t>
            </a:r>
            <a:endParaRPr lang="tr-TR" dirty="0" smtClean="0"/>
          </a:p>
          <a:p>
            <a:r>
              <a:rPr lang="tr-TR" dirty="0" smtClean="0"/>
              <a:t>Bir </a:t>
            </a:r>
            <a:r>
              <a:rPr lang="tr-TR" dirty="0" smtClean="0"/>
              <a:t>soğanı bıçakla kestiğimizde dahi bazı </a:t>
            </a:r>
            <a:r>
              <a:rPr lang="tr-TR" dirty="0" err="1" smtClean="0"/>
              <a:t>enzimatik</a:t>
            </a:r>
            <a:r>
              <a:rPr lang="tr-TR" dirty="0" smtClean="0"/>
              <a:t> reaksiyonların oluşmasına neden olmaktayız. </a:t>
            </a:r>
            <a:endParaRPr lang="tr-TR" dirty="0" smtClean="0"/>
          </a:p>
          <a:p>
            <a:r>
              <a:rPr lang="tr-TR" dirty="0" smtClean="0"/>
              <a:t>Bu </a:t>
            </a:r>
            <a:r>
              <a:rPr lang="tr-TR" dirty="0" smtClean="0"/>
              <a:t>nedenle yemek hazırlama ve pişirme sürecinin pek çok aşaması moleküler gastronomi için çalışma alanı oluşturmaktadır.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noktada “moleküler gastronomi” hakkında bazı kafa karışıklıklarının bulunduğunu ve sıklıkla bir trend olarak niteleyebileceğimiz “moleküler mutfak”  ile karıştırıldığını söylemek gerekir. </a:t>
            </a:r>
            <a:endParaRPr lang="tr-TR" dirty="0" smtClean="0"/>
          </a:p>
          <a:p>
            <a:endParaRPr lang="tr-TR" dirty="0" smtClean="0"/>
          </a:p>
          <a:p>
            <a:r>
              <a:rPr lang="tr-TR" dirty="0" smtClean="0"/>
              <a:t>Öyle </a:t>
            </a:r>
            <a:r>
              <a:rPr lang="tr-TR" dirty="0" smtClean="0"/>
              <a:t>ki, çok şaşırtıcı bir şekilde bazı bilimsel kuruluşların aşçılara onur ödülleri verdiğine şahit olabilmekteyiz.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Daha önce belirtilen hususlar ışığında, bilim adamları ve aşçıların çalışma alanları ve yöntemleri açısından hiç bir ortak nokta bulunmadığını ve basın tarafından ne kadar alkışlanırsa alkışlansın hiç bir aşçının yaptığı şeyin bilimsel araştırma olmadığını belirtmemiz gerekir.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konuda son olarak “</a:t>
            </a:r>
            <a:r>
              <a:rPr lang="tr-TR" dirty="0" err="1" smtClean="0"/>
              <a:t>culinary</a:t>
            </a:r>
            <a:r>
              <a:rPr lang="tr-TR" dirty="0" smtClean="0"/>
              <a:t> </a:t>
            </a:r>
            <a:r>
              <a:rPr lang="tr-TR" dirty="0" err="1" smtClean="0"/>
              <a:t>science</a:t>
            </a:r>
            <a:r>
              <a:rPr lang="tr-TR" dirty="0" smtClean="0"/>
              <a:t>” (mutfak bilimi), “</a:t>
            </a:r>
            <a:r>
              <a:rPr lang="tr-TR" dirty="0" err="1" smtClean="0"/>
              <a:t>science</a:t>
            </a:r>
            <a:r>
              <a:rPr lang="tr-TR" dirty="0" smtClean="0"/>
              <a:t> of </a:t>
            </a:r>
            <a:r>
              <a:rPr lang="tr-TR" dirty="0" err="1" smtClean="0"/>
              <a:t>good</a:t>
            </a:r>
            <a:r>
              <a:rPr lang="tr-TR" dirty="0" smtClean="0"/>
              <a:t> </a:t>
            </a:r>
            <a:r>
              <a:rPr lang="tr-TR" dirty="0" err="1" smtClean="0"/>
              <a:t>cooking</a:t>
            </a:r>
            <a:r>
              <a:rPr lang="tr-TR" dirty="0" smtClean="0"/>
              <a:t>” (iyi yemek pişirme bilimi) gibi kimi zaman akademik çevreler tarafından bile kullanıldığına şahit olduğumuz bazı terimlere vurgu yapmak isterim</a:t>
            </a:r>
            <a:r>
              <a:rPr lang="tr-TR" dirty="0" smtClean="0"/>
              <a:t>.</a:t>
            </a:r>
          </a:p>
          <a:p>
            <a:endParaRPr lang="tr-TR" dirty="0" smtClean="0"/>
          </a:p>
          <a:p>
            <a:r>
              <a:rPr lang="tr-TR" dirty="0" smtClean="0"/>
              <a:t> </a:t>
            </a:r>
            <a:r>
              <a:rPr lang="tr-TR" dirty="0" smtClean="0"/>
              <a:t>Bu ifadelerden ilki yanlıştır çünkü yemek yapmak bilimsel bir uğraş değildir. İkinci ifadede kullanılan “iyi” (</a:t>
            </a:r>
            <a:r>
              <a:rPr lang="tr-TR" dirty="0" err="1" smtClean="0"/>
              <a:t>good</a:t>
            </a:r>
            <a:r>
              <a:rPr lang="tr-TR" dirty="0" smtClean="0"/>
              <a:t>) kavramı ise bilimsel değil kültür, tarih, eğitim gibi etmenler tarafından belirlenen kişisel bir kavramdır.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a:t>
            </a:r>
            <a:br>
              <a:rPr lang="tr-TR" dirty="0" smtClean="0"/>
            </a:br>
            <a:endParaRPr lang="tr-TR" dirty="0"/>
          </a:p>
        </p:txBody>
      </p:sp>
      <p:sp>
        <p:nvSpPr>
          <p:cNvPr id="3" name="2 İçerik Yer Tutucusu"/>
          <p:cNvSpPr>
            <a:spLocks noGrp="1"/>
          </p:cNvSpPr>
          <p:nvPr>
            <p:ph idx="1"/>
          </p:nvPr>
        </p:nvSpPr>
        <p:spPr/>
        <p:txBody>
          <a:bodyPr/>
          <a:lstStyle/>
          <a:p>
            <a:r>
              <a:rPr lang="tr-TR" dirty="0" err="1" smtClean="0"/>
              <a:t>This</a:t>
            </a:r>
            <a:r>
              <a:rPr lang="tr-TR" dirty="0" smtClean="0"/>
              <a:t>, H. (2013),</a:t>
            </a:r>
            <a:r>
              <a:rPr lang="tr-TR" i="1" dirty="0" smtClean="0"/>
              <a:t> </a:t>
            </a:r>
            <a:r>
              <a:rPr lang="tr-TR" i="1" dirty="0" err="1" smtClean="0"/>
              <a:t>Celebrate</a:t>
            </a:r>
            <a:r>
              <a:rPr lang="tr-TR" i="1" dirty="0" smtClean="0"/>
              <a:t> </a:t>
            </a:r>
            <a:r>
              <a:rPr lang="tr-TR" i="1" dirty="0" err="1" smtClean="0"/>
              <a:t>Chemistry</a:t>
            </a:r>
            <a:r>
              <a:rPr lang="tr-TR" i="1" dirty="0" smtClean="0"/>
              <a:t>. </a:t>
            </a:r>
            <a:r>
              <a:rPr lang="tr-TR" i="1" dirty="0" err="1" smtClean="0"/>
              <a:t>Recent</a:t>
            </a:r>
            <a:r>
              <a:rPr lang="tr-TR" i="1" dirty="0" smtClean="0"/>
              <a:t> </a:t>
            </a:r>
            <a:r>
              <a:rPr lang="tr-TR" i="1" dirty="0" err="1" smtClean="0"/>
              <a:t>Results</a:t>
            </a:r>
            <a:r>
              <a:rPr lang="tr-TR" i="1" dirty="0" smtClean="0"/>
              <a:t> of </a:t>
            </a:r>
            <a:r>
              <a:rPr lang="tr-TR" i="1" dirty="0" err="1" smtClean="0"/>
              <a:t>Molecular</a:t>
            </a:r>
            <a:r>
              <a:rPr lang="tr-TR" i="1" dirty="0" smtClean="0"/>
              <a:t> </a:t>
            </a:r>
            <a:r>
              <a:rPr lang="tr-TR" i="1" dirty="0" err="1" smtClean="0"/>
              <a:t>Gastronomy</a:t>
            </a:r>
            <a:r>
              <a:rPr lang="tr-TR" dirty="0" smtClean="0"/>
              <a:t>,</a:t>
            </a:r>
            <a:r>
              <a:rPr lang="tr-TR" dirty="0" smtClean="0"/>
              <a:t> </a:t>
            </a:r>
            <a:r>
              <a:rPr lang="tr-TR" dirty="0" err="1" smtClean="0"/>
              <a:t>European</a:t>
            </a:r>
            <a:r>
              <a:rPr lang="tr-TR" dirty="0" smtClean="0"/>
              <a:t> </a:t>
            </a:r>
            <a:r>
              <a:rPr lang="tr-TR" dirty="0" err="1" smtClean="0"/>
              <a:t>Review</a:t>
            </a:r>
            <a:r>
              <a:rPr lang="tr-TR" dirty="0" smtClean="0"/>
              <a:t>.</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378</Words>
  <Application>Microsoft Office PowerPoint</Application>
  <PresentationFormat>Özel</PresentationFormat>
  <Paragraphs>26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Office Teması</vt:lpstr>
      <vt:lpstr>MOLEKÜLER GASTRONOMİ</vt:lpstr>
      <vt:lpstr>Slayt 2</vt:lpstr>
      <vt:lpstr>Slayt 3</vt:lpstr>
      <vt:lpstr>Slayt 4</vt:lpstr>
      <vt:lpstr>Slayt 5</vt:lpstr>
      <vt:lpstr>Slayt 6</vt:lpstr>
      <vt:lpstr>Slayt 7</vt:lpstr>
      <vt:lpstr>Slayt 8</vt:lpstr>
      <vt:lpstr>Kaynak: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güneş</cp:lastModifiedBy>
  <cp:revision>16</cp:revision>
  <dcterms:created xsi:type="dcterms:W3CDTF">2020-03-11T13:59:45Z</dcterms:created>
  <dcterms:modified xsi:type="dcterms:W3CDTF">2020-04-24T18:00:49Z</dcterms:modified>
</cp:coreProperties>
</file>