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9" r:id="rId3"/>
    <p:sldId id="257" r:id="rId4"/>
    <p:sldId id="258"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şlıksız Bölüm" id="{2B82A130-64FA-4B42-AA4B-580213D4F413}">
          <p14:sldIdLst>
            <p14:sldId id="256"/>
            <p14:sldId id="259"/>
            <p14:sldId id="257"/>
            <p14:sldId id="258"/>
            <p14:sldId id="260"/>
            <p14:sldId id="26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3" d="100"/>
          <a:sy n="73" d="100"/>
        </p:scale>
        <p:origin x="6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17.08.2020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4" r:id="rId1"/>
    <p:sldLayoutId id="2147483673" r:id="rId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sz="7900" dirty="0"/>
              <a:t>Roma Hukuku (22. 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5172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C25EBF68-63AE-4032-A84E-BD0864846403}"/>
              </a:ext>
            </a:extLst>
          </p:cNvPr>
          <p:cNvSpPr>
            <a:spLocks noGrp="1"/>
          </p:cNvSpPr>
          <p:nvPr>
            <p:ph type="title"/>
          </p:nvPr>
        </p:nvSpPr>
        <p:spPr/>
        <p:txBody>
          <a:bodyPr>
            <a:normAutofit/>
          </a:bodyPr>
          <a:lstStyle/>
          <a:p>
            <a:r>
              <a:rPr lang="tr-TR" sz="4400" dirty="0"/>
              <a:t>RIZAİ AKİTLER – VEKALET AKDİ (</a:t>
            </a:r>
            <a:r>
              <a:rPr lang="tr-TR" sz="4400" i="1" dirty="0"/>
              <a:t>MANDATUM</a:t>
            </a:r>
            <a:r>
              <a:rPr lang="tr-TR" sz="4400" dirty="0"/>
              <a:t>)</a:t>
            </a:r>
          </a:p>
        </p:txBody>
      </p:sp>
      <p:sp>
        <p:nvSpPr>
          <p:cNvPr id="5" name="İçerik Yer Tutucusu 4">
            <a:extLst>
              <a:ext uri="{FF2B5EF4-FFF2-40B4-BE49-F238E27FC236}">
                <a16:creationId xmlns:a16="http://schemas.microsoft.com/office/drawing/2014/main" id="{8DA2E4A7-5C25-4C3E-85C7-C9B638DD6BBA}"/>
              </a:ext>
            </a:extLst>
          </p:cNvPr>
          <p:cNvSpPr>
            <a:spLocks noGrp="1"/>
          </p:cNvSpPr>
          <p:nvPr>
            <p:ph idx="1"/>
          </p:nvPr>
        </p:nvSpPr>
        <p:spPr/>
        <p:txBody>
          <a:bodyPr/>
          <a:lstStyle/>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Vekilin, vekalet verenin kendisine tevdi ettiği iş veya işleri, ücretsiz olarak ifa etmeyi üstlendiği akittir. Eksik iki taraflı akittir, çünkü taraflardan birisi daima, diğeri ise bazı durumlarda borç altına girmektedir;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ius</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gentium</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kaynaklıdır.</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Vekalet veren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mandator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vekil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mandatarius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procurator</a:t>
            </a:r>
            <a:r>
              <a:rPr lang="tr-TR" sz="2000" b="1"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olarak adlandırılmaktaydı.</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Esas borç vekil üstündeydi. Müvekkilin vekile açacağı dava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actio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mandati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directa</a:t>
            </a:r>
            <a:r>
              <a:rPr lang="tr-TR" dirty="0" err="1">
                <a:latin typeface="Calibri" panose="020F0502020204030204" pitchFamily="34" charset="0"/>
                <a:ea typeface="Times New Roman" panose="02020603050405020304" pitchFamily="18" charset="0"/>
                <a:cs typeface="Times New Roman" panose="02020603050405020304" pitchFamily="18" charset="0"/>
              </a:rPr>
              <a:t>’ydı</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Vekil, Klasik Hukuk Dönemi’nde yalnızca kastından sorumlu iken,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Iustinianus</a:t>
            </a:r>
            <a:r>
              <a:rPr lang="tr-TR" i="1" dirty="0">
                <a:latin typeface="Calibri" panose="020F0502020204030204" pitchFamily="34" charset="0"/>
                <a:ea typeface="Times New Roman" panose="02020603050405020304" pitchFamily="18" charset="0"/>
                <a:cs typeface="Times New Roman" panose="02020603050405020304" pitchFamily="18" charset="0"/>
              </a:rPr>
              <a:t> </a:t>
            </a:r>
            <a:r>
              <a:rPr lang="tr-TR" dirty="0">
                <a:latin typeface="Calibri" panose="020F0502020204030204" pitchFamily="34" charset="0"/>
                <a:ea typeface="Times New Roman" panose="02020603050405020304" pitchFamily="18" charset="0"/>
                <a:cs typeface="Times New Roman" panose="02020603050405020304" pitchFamily="18" charset="0"/>
              </a:rPr>
              <a:t>Dönemi’nde</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omnis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culpa</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’dan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sorumluydu. Vekilin davası ise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actio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mandati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contraria</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’dır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Bu dava ile vekil, vekalet verenden vekaleti icabı yapmış olduğu masrafları ve gördüğü zararların tazminini ve yüklendiği borçların üzerinden alınmasını isterdi. Dava ile ücret talep edilemezdi.</a:t>
            </a:r>
            <a:endParaRPr lang="tr-TR" dirty="0"/>
          </a:p>
        </p:txBody>
      </p:sp>
    </p:spTree>
    <p:extLst>
      <p:ext uri="{BB962C8B-B14F-4D97-AF65-F5344CB8AC3E}">
        <p14:creationId xmlns:p14="http://schemas.microsoft.com/office/powerpoint/2010/main" val="4036441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C25EBF68-63AE-4032-A84E-BD0864846403}"/>
              </a:ext>
            </a:extLst>
          </p:cNvPr>
          <p:cNvSpPr>
            <a:spLocks noGrp="1"/>
          </p:cNvSpPr>
          <p:nvPr>
            <p:ph type="title"/>
          </p:nvPr>
        </p:nvSpPr>
        <p:spPr/>
        <p:txBody>
          <a:bodyPr/>
          <a:lstStyle/>
          <a:p>
            <a:r>
              <a:rPr kumimoji="0" lang="tr-TR" sz="44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RIZAİ AKİTLER – VEKALET AKDİ (</a:t>
            </a:r>
            <a:r>
              <a:rPr kumimoji="0" lang="tr-TR" sz="4400" b="0" i="1"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MANDATUM</a:t>
            </a:r>
            <a:r>
              <a:rPr kumimoji="0" lang="tr-TR" sz="44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a:t>
            </a:r>
            <a:endParaRPr lang="tr-TR" dirty="0"/>
          </a:p>
        </p:txBody>
      </p:sp>
      <p:sp>
        <p:nvSpPr>
          <p:cNvPr id="5" name="İçerik Yer Tutucusu 4">
            <a:extLst>
              <a:ext uri="{FF2B5EF4-FFF2-40B4-BE49-F238E27FC236}">
                <a16:creationId xmlns:a16="http://schemas.microsoft.com/office/drawing/2014/main" id="{8DA2E4A7-5C25-4C3E-85C7-C9B638DD6BBA}"/>
              </a:ext>
            </a:extLst>
          </p:cNvPr>
          <p:cNvSpPr>
            <a:spLocks noGrp="1"/>
          </p:cNvSpPr>
          <p:nvPr>
            <p:ph idx="1"/>
          </p:nvPr>
        </p:nvSpPr>
        <p:spPr/>
        <p:txBody>
          <a:bodyPr>
            <a:normAutofit lnSpcReduction="10000"/>
          </a:bodyPr>
          <a:lstStyle/>
          <a:p>
            <a:pPr algn="just"/>
            <a:r>
              <a:rPr lang="tr-TR" dirty="0">
                <a:latin typeface="Calibri" panose="020F0502020204030204" pitchFamily="34" charset="0"/>
                <a:ea typeface="Times New Roman" panose="02020603050405020304" pitchFamily="18" charset="0"/>
                <a:cs typeface="Times New Roman" panose="02020603050405020304" pitchFamily="18" charset="0"/>
              </a:rPr>
              <a:t>Bu akdin e</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n önemli tarafı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ücretsiz</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oluşudur. Ücret alınıyorsa bu vekalet değil, hizmet veya istisna akdi olurdu. Üstün hizmetler para karşılığı yapılmaz ve vekalet akdi çerçevesinde sayılırdı, ama emeğe karşılık cüzi bir şeref ücreti verilebilirdi ki buna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honorarium</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denirdi.</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Klasik Hukuk Dönemi’nde özel vekalet, yani tek bir iş için vekalet akdinin yapılması durumu söz konusu olabilmekteydi. Roma Hukuku’nda doğrudan temsil olmadığı için, vekilin yapmış olduğu hukuki işlemlerden alacaklı veya borçlu haline gelecek kişi müvekkil değil, vekil olurdu. Alacağı veya borcu edinen vekil, daha sonra bu alacak ve borçları, ayrı bir hukuki işlem ile müvekkile geçirirdi. Vekalet, vekalet verenin veya üçüncü bir şahsın menfaatine verilmek zorundaydı, yalnız vekil lehine vekalet verilemezdi.</a:t>
            </a:r>
          </a:p>
          <a:p>
            <a:pPr algn="just">
              <a:lnSpc>
                <a:spcPct val="107000"/>
              </a:lnSpc>
              <a:spcAft>
                <a:spcPts val="800"/>
              </a:spcAft>
            </a:pP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Vekalet işin yerine getirilmesiyle, işin imkansız hale gelmesiyle, sürenin geçmesiyle, vadenin gelmesiyle, tarafların karşılıklı rızalarıyla (müvekkil, vekili azlettiği takdirde, vekilin azli öğrenene kadar yapmış olduğu işleri kabule zorunluydu), taraflardan birinin ölümü veya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capitis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deminutio</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’ya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uğraması ile sona erer.</a:t>
            </a:r>
          </a:p>
          <a:p>
            <a:pPr algn="just"/>
            <a:endParaRPr lang="tr-TR" dirty="0"/>
          </a:p>
        </p:txBody>
      </p:sp>
    </p:spTree>
    <p:extLst>
      <p:ext uri="{BB962C8B-B14F-4D97-AF65-F5344CB8AC3E}">
        <p14:creationId xmlns:p14="http://schemas.microsoft.com/office/powerpoint/2010/main" val="3509809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C25EBF68-63AE-4032-A84E-BD0864846403}"/>
              </a:ext>
            </a:extLst>
          </p:cNvPr>
          <p:cNvSpPr>
            <a:spLocks noGrp="1"/>
          </p:cNvSpPr>
          <p:nvPr>
            <p:ph type="title"/>
          </p:nvPr>
        </p:nvSpPr>
        <p:spPr/>
        <p:txBody>
          <a:bodyPr>
            <a:normAutofit/>
          </a:bodyPr>
          <a:lstStyle/>
          <a:p>
            <a:r>
              <a:rPr lang="tr-TR" sz="4400" dirty="0"/>
              <a:t>İSİMSİZ AKİTLER (</a:t>
            </a:r>
            <a:r>
              <a:rPr lang="tr-TR" sz="4400" i="1" dirty="0"/>
              <a:t>CONTRACTUS INNOMINATI</a:t>
            </a:r>
            <a:r>
              <a:rPr lang="tr-TR" sz="4400" dirty="0"/>
              <a:t>)</a:t>
            </a:r>
          </a:p>
        </p:txBody>
      </p:sp>
      <p:sp>
        <p:nvSpPr>
          <p:cNvPr id="5" name="İçerik Yer Tutucusu 4">
            <a:extLst>
              <a:ext uri="{FF2B5EF4-FFF2-40B4-BE49-F238E27FC236}">
                <a16:creationId xmlns:a16="http://schemas.microsoft.com/office/drawing/2014/main" id="{8DA2E4A7-5C25-4C3E-85C7-C9B638DD6BBA}"/>
              </a:ext>
            </a:extLst>
          </p:cNvPr>
          <p:cNvSpPr>
            <a:spLocks noGrp="1"/>
          </p:cNvSpPr>
          <p:nvPr>
            <p:ph idx="1"/>
          </p:nvPr>
        </p:nvSpPr>
        <p:spPr/>
        <p:txBody>
          <a:bodyPr>
            <a:normAutofit fontScale="92500" lnSpcReduction="10000"/>
          </a:bodyPr>
          <a:lstStyle/>
          <a:p>
            <a:pPr algn="just"/>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Iustinianus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Dönemi’nde iki taraf karşılıklı edimler üzerinde anlaşır ve taraflardan birisi de edimini yerine getirirse bu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isimsiz</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akit</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olurdu.</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Taraflardan birisi edimini yerine getirmiş olur, ancak diğer taraf edimini yerine getirmezse edimini yerine getirmiş olan taraf karşı tarafın edimini yerine getirmesine yönelik ya da zararının karşılanmasına yönelik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actio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praescriptis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verbis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açabilirdi yahut da akitten vazgeçerek ifa etmiş olduğu edimi sebepsiz zenginleşme gereğince isteyebilirdi.</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Dört tip isimsiz akit vardı:</a:t>
            </a:r>
          </a:p>
          <a:p>
            <a:pPr algn="just"/>
            <a:r>
              <a:rPr lang="tr-TR" dirty="0">
                <a:latin typeface="Calibri" panose="020F0502020204030204" pitchFamily="34" charset="0"/>
                <a:ea typeface="Times New Roman" panose="02020603050405020304" pitchFamily="18" charset="0"/>
                <a:cs typeface="Times New Roman" panose="02020603050405020304" pitchFamily="18" charset="0"/>
              </a:rPr>
              <a:t>1</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Veriyorum vermen için (iki taraf için de mülkiyeti nakil borcu doğardı)</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2) Veriyorum yapman için (bir taraf mülkiyet nakli, bir taraf bir şeyin yapılması borcu altına girerdi)</a:t>
            </a:r>
          </a:p>
          <a:p>
            <a:pPr algn="just"/>
            <a:r>
              <a:rPr lang="tr-TR" dirty="0">
                <a:latin typeface="Calibri" panose="020F0502020204030204" pitchFamily="34" charset="0"/>
                <a:ea typeface="Times New Roman" panose="02020603050405020304" pitchFamily="18" charset="0"/>
                <a:cs typeface="Times New Roman" panose="02020603050405020304" pitchFamily="18" charset="0"/>
              </a:rPr>
              <a:t>3</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Yapıyorum vermen için</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4) Yapıyorum yapman için</a:t>
            </a:r>
            <a:endParaRPr lang="tr-TR" dirty="0"/>
          </a:p>
        </p:txBody>
      </p:sp>
    </p:spTree>
    <p:extLst>
      <p:ext uri="{BB962C8B-B14F-4D97-AF65-F5344CB8AC3E}">
        <p14:creationId xmlns:p14="http://schemas.microsoft.com/office/powerpoint/2010/main" val="1692558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C25EBF68-63AE-4032-A84E-BD0864846403}"/>
              </a:ext>
            </a:extLst>
          </p:cNvPr>
          <p:cNvSpPr>
            <a:spLocks noGrp="1"/>
          </p:cNvSpPr>
          <p:nvPr>
            <p:ph type="title"/>
          </p:nvPr>
        </p:nvSpPr>
        <p:spPr/>
        <p:txBody>
          <a:bodyPr>
            <a:normAutofit/>
          </a:bodyPr>
          <a:lstStyle/>
          <a:p>
            <a:r>
              <a:rPr lang="tr-TR" sz="4400" dirty="0"/>
              <a:t>İSİMSİZ AKİTLER (</a:t>
            </a:r>
            <a:r>
              <a:rPr lang="tr-TR" sz="4400" i="1" dirty="0"/>
              <a:t>CONTRACTUS INNOMINATI</a:t>
            </a:r>
            <a:r>
              <a:rPr lang="tr-TR" sz="4400" dirty="0"/>
              <a:t>)</a:t>
            </a:r>
          </a:p>
        </p:txBody>
      </p:sp>
      <p:sp>
        <p:nvSpPr>
          <p:cNvPr id="5" name="İçerik Yer Tutucusu 4">
            <a:extLst>
              <a:ext uri="{FF2B5EF4-FFF2-40B4-BE49-F238E27FC236}">
                <a16:creationId xmlns:a16="http://schemas.microsoft.com/office/drawing/2014/main" id="{8DA2E4A7-5C25-4C3E-85C7-C9B638DD6BBA}"/>
              </a:ext>
            </a:extLst>
          </p:cNvPr>
          <p:cNvSpPr>
            <a:spLocks noGrp="1"/>
          </p:cNvSpPr>
          <p:nvPr>
            <p:ph idx="1"/>
          </p:nvPr>
        </p:nvSpPr>
        <p:spPr/>
        <p:txBody>
          <a:bodyPr>
            <a:normAutofit/>
          </a:bodyPr>
          <a:lstStyle/>
          <a:p>
            <a:pPr algn="just">
              <a:lnSpc>
                <a:spcPct val="107000"/>
              </a:lnSpc>
              <a:spcAft>
                <a:spcPts val="800"/>
              </a:spcAft>
            </a:pP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En önemli isimsiz akitler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permutatio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yani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trampa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akdi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(veriyorum vermen için akdi),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precarium</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yani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iğreti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akdi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(bir kimse, diğerinin ricası üzerine genellikle bir taşınmazı veya bir hakkın kullanılmasını karşı tarafa devrederdi, zilyetlik alana geçerdi ve taşınmazlar konusu olabilirdi),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aestimatum</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(bir kimsenin malına belirli bir kıymet takdir ederek, onu satılmak üzere üçüncü şahsa vermesi),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transactio</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(iki taraf karşılıklı olarak bazı haklarından feragat etmek suretiyle aralarında mevcut bir ihtilafı ortadan kaldırır veya çıkacak bir ihtilafı önlerdi) olarak sayılabilmektedir.</a:t>
            </a:r>
          </a:p>
          <a:p>
            <a:pPr algn="just"/>
            <a:endParaRPr lang="tr-TR" dirty="0"/>
          </a:p>
        </p:txBody>
      </p:sp>
    </p:spTree>
    <p:extLst>
      <p:ext uri="{BB962C8B-B14F-4D97-AF65-F5344CB8AC3E}">
        <p14:creationId xmlns:p14="http://schemas.microsoft.com/office/powerpoint/2010/main" val="2258545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C25EBF68-63AE-4032-A84E-BD0864846403}"/>
              </a:ext>
            </a:extLst>
          </p:cNvPr>
          <p:cNvSpPr>
            <a:spLocks noGrp="1"/>
          </p:cNvSpPr>
          <p:nvPr>
            <p:ph type="title"/>
          </p:nvPr>
        </p:nvSpPr>
        <p:spPr/>
        <p:txBody>
          <a:bodyPr>
            <a:normAutofit/>
          </a:bodyPr>
          <a:lstStyle/>
          <a:p>
            <a:r>
              <a:rPr lang="tr-TR" sz="4400" dirty="0"/>
              <a:t>EK ANLAŞMALAR</a:t>
            </a:r>
          </a:p>
        </p:txBody>
      </p:sp>
      <p:sp>
        <p:nvSpPr>
          <p:cNvPr id="5" name="İçerik Yer Tutucusu 4">
            <a:extLst>
              <a:ext uri="{FF2B5EF4-FFF2-40B4-BE49-F238E27FC236}">
                <a16:creationId xmlns:a16="http://schemas.microsoft.com/office/drawing/2014/main" id="{8DA2E4A7-5C25-4C3E-85C7-C9B638DD6BBA}"/>
              </a:ext>
            </a:extLst>
          </p:cNvPr>
          <p:cNvSpPr>
            <a:spLocks noGrp="1"/>
          </p:cNvSpPr>
          <p:nvPr>
            <p:ph idx="1"/>
          </p:nvPr>
        </p:nvSpPr>
        <p:spPr/>
        <p:txBody>
          <a:bodyPr>
            <a:normAutofit fontScale="77500" lnSpcReduction="20000"/>
          </a:bodyPr>
          <a:lstStyle/>
          <a:p>
            <a:pPr algn="just"/>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Pacta</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adiecta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Ius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civile</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’nin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tanıdığı anlaşmalar): Bunlar akitlere ilave edilen </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fer’i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anlaşmalardır. Akde ek olmak üzere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stipulatio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olarak yapılırsa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ius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civile</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tarafından geçerli kabul edilirdi.</a:t>
            </a:r>
            <a:br>
              <a:rPr lang="tr-TR" sz="2000" dirty="0">
                <a:effectLst/>
                <a:latin typeface="Calibri" panose="020F0502020204030204" pitchFamily="34" charset="0"/>
                <a:ea typeface="Times New Roman" panose="02020603050405020304" pitchFamily="18" charset="0"/>
                <a:cs typeface="Times New Roman" panose="02020603050405020304" pitchFamily="18" charset="0"/>
              </a:rPr>
            </a:br>
            <a:br>
              <a:rPr lang="tr-TR" sz="2000" dirty="0">
                <a:effectLst/>
                <a:latin typeface="Calibri" panose="020F0502020204030204" pitchFamily="34" charset="0"/>
                <a:ea typeface="Times New Roman" panose="02020603050405020304" pitchFamily="18" charset="0"/>
                <a:cs typeface="Times New Roman" panose="02020603050405020304" pitchFamily="18" charset="0"/>
              </a:rPr>
            </a:b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Pacta</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praetoria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Praetor</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’ların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tanıdığı anlaşmalar): Herhangi bir akde bağlanmaksızın, müstakil olarak yapılan ek anlaşmalar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praetor</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’lar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tarafından tanınmıştır.</a:t>
            </a:r>
          </a:p>
          <a:p>
            <a:pPr algn="just"/>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Constitutum</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Bir kimse ya kendisinin önceden mevcut bir borcunu belirli bir tarihe kadar ödemeyi veyahut da başkasının borcunu ödemeyi taahhüt eder.</a:t>
            </a:r>
          </a:p>
          <a:p>
            <a:pPr algn="just"/>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Receptum</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arbitrii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(Hakeme tevdi): İhtilaf halinde bulunan iki tarafın, bu ihtilafı halledilmek üzere bir hakeme tevdi etmeleri ve hakemin işi üstlenmesi anlamına gelir.</a:t>
            </a:r>
          </a:p>
          <a:p>
            <a:pPr algn="just"/>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Receptum</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nautarom</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cauponum</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stabulariorum</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(Gemicilere, hancılara ve </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ahırcılara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tevdi): Bunlar, müesseselerine gelen yolcuların beraberlerinde getirdikleri eşyanın kaybından sorumludur.</a:t>
            </a:r>
          </a:p>
          <a:p>
            <a:pPr algn="just"/>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Receptum</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argentarii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Banker, başkasının üçüncü bir şahsa karşı mevcut veya ileride akdedeceği borcu ödemeyi taahhüt eder.</a:t>
            </a:r>
          </a:p>
          <a:p>
            <a:pPr algn="just"/>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Pacta</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legitima</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(İmparator hukukunun tanıdığı anlaşmalar):</a:t>
            </a:r>
          </a:p>
          <a:p>
            <a:pPr algn="just"/>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Compromissum</a:t>
            </a:r>
            <a:r>
              <a:rPr lang="tr-TR" b="1" i="1" dirty="0">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(Tahkim </a:t>
            </a:r>
            <a:r>
              <a:rPr lang="tr-TR" sz="2000">
                <a:effectLst/>
                <a:latin typeface="Calibri" panose="020F0502020204030204" pitchFamily="34" charset="0"/>
                <a:ea typeface="Times New Roman" panose="02020603050405020304" pitchFamily="18" charset="0"/>
                <a:cs typeface="Times New Roman" panose="02020603050405020304" pitchFamily="18" charset="0"/>
              </a:rPr>
              <a:t>anlaşması):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İhtilaf halindeki iki taraf, aralarındaki bu ihtilafı hakeme hallettirmek ve hakemin uyacağı karar uymak, aksi halde de bir para cezası ödemek hususunda anlaşırlar.</a:t>
            </a:r>
            <a:endParaRPr lang="tr-TR" dirty="0"/>
          </a:p>
        </p:txBody>
      </p:sp>
    </p:spTree>
    <p:extLst>
      <p:ext uri="{BB962C8B-B14F-4D97-AF65-F5344CB8AC3E}">
        <p14:creationId xmlns:p14="http://schemas.microsoft.com/office/powerpoint/2010/main" val="2062104843"/>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2016</TotalTime>
  <Words>729</Words>
  <Application>Microsoft Office PowerPoint</Application>
  <PresentationFormat>Geniş ekran</PresentationFormat>
  <Paragraphs>29</Paragraphs>
  <Slides>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6</vt:i4>
      </vt:variant>
    </vt:vector>
  </HeadingPairs>
  <TitlesOfParts>
    <vt:vector size="9" baseType="lpstr">
      <vt:lpstr>Calibri</vt:lpstr>
      <vt:lpstr>Calibri Light</vt:lpstr>
      <vt:lpstr>Geçmişe bakış</vt:lpstr>
      <vt:lpstr>Roma Hukuku (22. hafta)</vt:lpstr>
      <vt:lpstr>RIZAİ AKİTLER – VEKALET AKDİ (MANDATUM)</vt:lpstr>
      <vt:lpstr>RIZAİ AKİTLER – VEKALET AKDİ (MANDATUM)</vt:lpstr>
      <vt:lpstr>İSİMSİZ AKİTLER (CONTRACTUS INNOMINATI)</vt:lpstr>
      <vt:lpstr>İSİMSİZ AKİTLER (CONTRACTUS INNOMINATI)</vt:lpstr>
      <vt:lpstr>EK ANLAŞMALAR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 (1. hafta)</dc:title>
  <dc:creator>Alaz Tarhan</dc:creator>
  <cp:lastModifiedBy>Alaz Tarhan</cp:lastModifiedBy>
  <cp:revision>37</cp:revision>
  <dcterms:created xsi:type="dcterms:W3CDTF">2020-07-31T15:00:01Z</dcterms:created>
  <dcterms:modified xsi:type="dcterms:W3CDTF">2020-08-17T17:51:12Z</dcterms:modified>
</cp:coreProperties>
</file>