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76" r:id="rId3"/>
    <p:sldId id="278" r:id="rId4"/>
    <p:sldId id="284" r:id="rId5"/>
    <p:sldId id="281" r:id="rId6"/>
    <p:sldId id="28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11.12.2017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11.12.2017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Kolesterol Sentezi</a:t>
            </a:r>
            <a:endParaRPr lang="tr-TR" b="1"/>
          </a:p>
        </p:txBody>
      </p:sp>
      <p:sp>
        <p:nvSpPr>
          <p:cNvPr id="3" name="Content Placeholder 2"/>
          <p:cNvSpPr>
            <a:spLocks noGrp="1"/>
          </p:cNvSpPr>
          <p:nvPr>
            <p:ph idx="1"/>
          </p:nvPr>
        </p:nvSpPr>
        <p:spPr/>
        <p:txBody>
          <a:bodyPr/>
          <a:lstStyle/>
          <a:p>
            <a:pPr marL="0" indent="0">
              <a:buNone/>
            </a:pPr>
            <a:r>
              <a:rPr lang="tr-TR" b="1" smtClean="0"/>
              <a:t>Kolesterol, vücutta serbest ve ester şeklinde bulunur. Memeli hücre membranlarının temel bileşenlerinden olduğu gibi, safra tuzlarının ve steroidal hormonların sentezinde ön maddedir. Kolesterolün </a:t>
            </a:r>
            <a:r>
              <a:rPr lang="tr-TR" b="1" i="1" u="sng" smtClean="0"/>
              <a:t>de novo</a:t>
            </a:r>
            <a:r>
              <a:rPr lang="tr-TR" b="1" i="1" smtClean="0"/>
              <a:t> </a:t>
            </a:r>
            <a:r>
              <a:rPr lang="tr-TR" b="1" smtClean="0"/>
              <a:t>sentezi insanlarda temel olarak karaciğerde ve bağırsaklarda yapılır. Diyet kolesterolü de vücuttaki kolesterol havuzunun önemli kaynaklarından birisidir.  Sentezin ilk basamağında, Asetil KoA ile Asetoasetil KoA kondanse olur, hidroksi metil glutaril KoA (HMG- KoA)oluşur, buradaki enzim HMGKoA sentazdır. Sonra mevalonat ve ardışık reaksiyonlar dizisiyle skualen ve kolesterol meydana gelir. Kolesterolün sentezi sıkı bir şekilde denetim altındadır. Artan plazma kolesterol düzeyleri ile aterosklerotik vasküler hastalıklar yakından ilişkilidir. </a:t>
            </a:r>
          </a:p>
          <a:p>
            <a:pPr marL="0" indent="0">
              <a:buNone/>
            </a:pPr>
            <a:r>
              <a:rPr lang="tr-TR" b="1" smtClean="0"/>
              <a:t>Kolesterol esterlerleşmesi, LCAT enzimi ile yapılır. </a:t>
            </a:r>
          </a:p>
          <a:p>
            <a:pPr marL="0" indent="0">
              <a:buNone/>
            </a:pPr>
            <a:r>
              <a:rPr lang="tr-TR" b="1" smtClean="0"/>
              <a:t>Ailesel hiperkolesterolemi, kolesterol metabolizması ile ilgili bir hastalıktır.</a:t>
            </a:r>
            <a:endParaRPr lang="tr-TR" b="1"/>
          </a:p>
        </p:txBody>
      </p:sp>
    </p:spTree>
    <p:extLst>
      <p:ext uri="{BB962C8B-B14F-4D97-AF65-F5344CB8AC3E}">
        <p14:creationId xmlns:p14="http://schemas.microsoft.com/office/powerpoint/2010/main" val="3318174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Keton Cisimlerinin </a:t>
            </a:r>
            <a:r>
              <a:rPr lang="tr-TR" b="1"/>
              <a:t>S</a:t>
            </a:r>
            <a:r>
              <a:rPr lang="tr-TR" b="1" smtClean="0"/>
              <a:t>entezi</a:t>
            </a:r>
            <a:endParaRPr lang="tr-TR" b="1"/>
          </a:p>
        </p:txBody>
      </p:sp>
      <p:sp>
        <p:nvSpPr>
          <p:cNvPr id="3" name="Content Placeholder 2"/>
          <p:cNvSpPr>
            <a:spLocks noGrp="1"/>
          </p:cNvSpPr>
          <p:nvPr>
            <p:ph idx="1"/>
          </p:nvPr>
        </p:nvSpPr>
        <p:spPr/>
        <p:txBody>
          <a:bodyPr>
            <a:normAutofit/>
          </a:bodyPr>
          <a:lstStyle/>
          <a:p>
            <a:pPr marL="0" indent="0">
              <a:buNone/>
            </a:pPr>
            <a:r>
              <a:rPr lang="tr-TR" b="1" smtClean="0"/>
              <a:t>Keton cisimleri, karaciğerde sentezlenir, ancak karaciğerde kullanılmaz. Bir miktarda böbreklerde sentezlenir. Beyin temelde glukozu kullanmakla birlikte, açlık ve diyabette asetoasetatı kullanır. Uzun süren açlıkta enerjinin yaklaşık %75 i asetoasetattan karşılanır. Keton cisimleri, aseton, asetoasetat ve beta-hidroksi bütirattır. Sentez, iki molekül asetil KoA nın bir molekül KoA çıkışı ile kondensasyonu ile başlar. Bu reaksiyonla oluşan asetoasetil KoA , daha sonra, beta-hidroksi beta metil glutaril KoA ardından bir molekül Asetil KoA çıkışıyla asetoasetata dönüşür. Son basamakta asetoasetat beta-hidroksi bütirata parçalanır, spontan dekarboksilasyonla da aseton meydana gelir. Aseton enerji için kullanılmaz. Asetoasetat, süksinilKoA ile kondanse olup, asetoasetil KoA yı meydana getiri. Bu da tiolaz ile parçalanır ve sonuçta  2 Asetil KoA meydana gelir. Diyabet ve ileri derecede açlıkta keton cisimleri çok fazla üretilir, kandaki miktarı artar ve ketosis ve asidoza yol açar.</a:t>
            </a:r>
            <a:endParaRPr lang="tr-TR" b="1"/>
          </a:p>
        </p:txBody>
      </p:sp>
    </p:spTree>
    <p:extLst>
      <p:ext uri="{BB962C8B-B14F-4D97-AF65-F5344CB8AC3E}">
        <p14:creationId xmlns:p14="http://schemas.microsoft.com/office/powerpoint/2010/main" val="2588418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latin typeface="+mn-lt"/>
              </a:rPr>
              <a:t/>
            </a:r>
            <a:br>
              <a:rPr lang="tr-TR" b="1" smtClean="0">
                <a:latin typeface="+mn-lt"/>
              </a:rPr>
            </a:br>
            <a:r>
              <a:rPr lang="tr-TR" b="1" smtClean="0">
                <a:latin typeface="+mn-lt"/>
              </a:rPr>
              <a:t>Safra Asitleri Nedir?</a:t>
            </a:r>
            <a:endParaRPr lang="tr-TR" b="1">
              <a:latin typeface="+mn-lt"/>
            </a:endParaRPr>
          </a:p>
        </p:txBody>
      </p:sp>
      <p:sp>
        <p:nvSpPr>
          <p:cNvPr id="3" name="Content Placeholder 2"/>
          <p:cNvSpPr>
            <a:spLocks noGrp="1"/>
          </p:cNvSpPr>
          <p:nvPr>
            <p:ph idx="1"/>
          </p:nvPr>
        </p:nvSpPr>
        <p:spPr/>
        <p:txBody>
          <a:bodyPr/>
          <a:lstStyle/>
          <a:p>
            <a:pPr marL="0" indent="0">
              <a:buNone/>
            </a:pPr>
            <a:endParaRPr lang="tr-TR" b="1" smtClean="0"/>
          </a:p>
          <a:p>
            <a:pPr marL="0" indent="0">
              <a:buNone/>
            </a:pPr>
            <a:endParaRPr lang="tr-TR" b="1"/>
          </a:p>
          <a:p>
            <a:pPr marL="0" indent="0">
              <a:buNone/>
            </a:pPr>
            <a:r>
              <a:rPr lang="tr-TR" b="1" smtClean="0"/>
              <a:t>Safra asitleri kolesterolden hareketle karaciğerde sentezlenir. Primer safra asitleri, kolik ve kenodeoksikolik, sekonder safra asitleri, deoksikolik ve litokolik asittir. Karaciğerde safra sitleri glisin ve taurin ile konjuge halde bulunur. Yetişkinlerde karaciğeden hergün yaklaşık 20-30 g safra asiti salgılanır</a:t>
            </a:r>
            <a:r>
              <a:rPr lang="tr-TR" smtClean="0"/>
              <a:t>. </a:t>
            </a:r>
            <a:endParaRPr lang="tr-TR"/>
          </a:p>
        </p:txBody>
      </p:sp>
    </p:spTree>
    <p:extLst>
      <p:ext uri="{BB962C8B-B14F-4D97-AF65-F5344CB8AC3E}">
        <p14:creationId xmlns:p14="http://schemas.microsoft.com/office/powerpoint/2010/main" val="3269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Lipit Metabolizması Bozuklukları</a:t>
            </a:r>
            <a:endParaRPr lang="tr-TR" b="1"/>
          </a:p>
        </p:txBody>
      </p:sp>
      <p:sp>
        <p:nvSpPr>
          <p:cNvPr id="3" name="Content Placeholder 2"/>
          <p:cNvSpPr>
            <a:spLocks noGrp="1"/>
          </p:cNvSpPr>
          <p:nvPr>
            <p:ph idx="1"/>
          </p:nvPr>
        </p:nvSpPr>
        <p:spPr/>
        <p:txBody>
          <a:bodyPr/>
          <a:lstStyle/>
          <a:p>
            <a:r>
              <a:rPr lang="tr-TR" b="1" smtClean="0"/>
              <a:t>Çalışma konuları</a:t>
            </a:r>
          </a:p>
          <a:p>
            <a:endParaRPr lang="tr-TR" b="1"/>
          </a:p>
          <a:p>
            <a:endParaRPr lang="tr-TR" b="1" smtClean="0"/>
          </a:p>
          <a:p>
            <a:r>
              <a:rPr lang="tr-TR" b="1" smtClean="0"/>
              <a:t>Dislipidemiler</a:t>
            </a:r>
          </a:p>
          <a:p>
            <a:r>
              <a:rPr lang="tr-TR" b="1" smtClean="0"/>
              <a:t>Ateroskleroz</a:t>
            </a:r>
          </a:p>
          <a:p>
            <a:r>
              <a:rPr lang="tr-TR" b="1" smtClean="0"/>
              <a:t>Obesite</a:t>
            </a:r>
          </a:p>
          <a:p>
            <a:r>
              <a:rPr lang="tr-TR" b="1" smtClean="0"/>
              <a:t>Diabetes mellitus</a:t>
            </a:r>
            <a:endParaRPr lang="tr-TR" b="1"/>
          </a:p>
        </p:txBody>
      </p:sp>
    </p:spTree>
    <p:extLst>
      <p:ext uri="{BB962C8B-B14F-4D97-AF65-F5344CB8AC3E}">
        <p14:creationId xmlns:p14="http://schemas.microsoft.com/office/powerpoint/2010/main" val="2030660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Kaynaklar</a:t>
            </a:r>
            <a:endParaRPr lang="tr-TR" b="1"/>
          </a:p>
        </p:txBody>
      </p:sp>
      <p:sp>
        <p:nvSpPr>
          <p:cNvPr id="3" name="Content Placeholder 2"/>
          <p:cNvSpPr>
            <a:spLocks noGrp="1"/>
          </p:cNvSpPr>
          <p:nvPr>
            <p:ph idx="1"/>
          </p:nvPr>
        </p:nvSpPr>
        <p:spPr/>
        <p:txBody>
          <a:bodyPr/>
          <a:lstStyle/>
          <a:p>
            <a:endParaRPr lang="tr-TR" b="1" dirty="0" smtClean="0"/>
          </a:p>
          <a:p>
            <a:r>
              <a:rPr lang="tr-TR" b="1" dirty="0" err="1" smtClean="0"/>
              <a:t>Textbook</a:t>
            </a:r>
            <a:r>
              <a:rPr lang="tr-TR" b="1" dirty="0" smtClean="0"/>
              <a:t> of </a:t>
            </a:r>
            <a:r>
              <a:rPr lang="tr-TR" b="1" dirty="0" err="1" smtClean="0"/>
              <a:t>Biochemistry</a:t>
            </a:r>
            <a:r>
              <a:rPr lang="tr-TR" b="1" dirty="0" smtClean="0"/>
              <a:t> </a:t>
            </a:r>
            <a:r>
              <a:rPr lang="tr-TR" b="1" dirty="0" err="1" smtClean="0"/>
              <a:t>with</a:t>
            </a:r>
            <a:r>
              <a:rPr lang="tr-TR" b="1" dirty="0" smtClean="0"/>
              <a:t> </a:t>
            </a:r>
            <a:r>
              <a:rPr lang="tr-TR" b="1" dirty="0" err="1" smtClean="0"/>
              <a:t>Clinical</a:t>
            </a:r>
            <a:r>
              <a:rPr lang="tr-TR" b="1" dirty="0" smtClean="0"/>
              <a:t> </a:t>
            </a:r>
            <a:r>
              <a:rPr lang="tr-TR" b="1" dirty="0" err="1" smtClean="0"/>
              <a:t>Correlations</a:t>
            </a:r>
            <a:r>
              <a:rPr lang="tr-TR" b="1" dirty="0" smtClean="0"/>
              <a:t> Ed. Thomas M. </a:t>
            </a:r>
            <a:r>
              <a:rPr lang="tr-TR" b="1" dirty="0" err="1" smtClean="0"/>
              <a:t>Devlin</a:t>
            </a:r>
            <a:r>
              <a:rPr lang="tr-TR" b="1" dirty="0" smtClean="0"/>
              <a:t> 6. ed. </a:t>
            </a:r>
            <a:r>
              <a:rPr lang="tr-TR" b="1" dirty="0" err="1" smtClean="0"/>
              <a:t>Wiley</a:t>
            </a:r>
            <a:r>
              <a:rPr lang="tr-TR" b="1" dirty="0" smtClean="0"/>
              <a:t> –</a:t>
            </a:r>
            <a:r>
              <a:rPr lang="tr-TR" b="1" dirty="0" err="1" smtClean="0"/>
              <a:t>Liss</a:t>
            </a:r>
            <a:r>
              <a:rPr lang="tr-TR" b="1" dirty="0" smtClean="0"/>
              <a:t> Basım yılı 2006</a:t>
            </a:r>
          </a:p>
          <a:p>
            <a:r>
              <a:rPr lang="tr-TR" b="1" dirty="0" smtClean="0"/>
              <a:t>Marks’ Tıbbi Biyokimyanın Esasları –Klinik Yaklaşım. Çeviri Editörü Prof. Dr. R. </a:t>
            </a:r>
            <a:r>
              <a:rPr lang="tr-TR" b="1" dirty="0" err="1" smtClean="0"/>
              <a:t>Amanvermez</a:t>
            </a:r>
            <a:r>
              <a:rPr lang="tr-TR" b="1" dirty="0" smtClean="0"/>
              <a:t>- Doç. Dr. B. Avcı İstanbul Tıp Kitapevleri</a:t>
            </a:r>
            <a:r>
              <a:rPr lang="tr-TR" b="1" dirty="0"/>
              <a:t> Basım yılı 2017 </a:t>
            </a:r>
            <a:endParaRPr lang="tr-TR" b="1" dirty="0" smtClean="0"/>
          </a:p>
          <a:p>
            <a:r>
              <a:rPr lang="tr-TR" b="1" dirty="0" err="1" smtClean="0"/>
              <a:t>Lipincott’s</a:t>
            </a:r>
            <a:r>
              <a:rPr lang="tr-TR" b="1" dirty="0" smtClean="0"/>
              <a:t> Biyokimya 2. baskı Çeviri Ed. Prof. Dr. A. </a:t>
            </a:r>
            <a:r>
              <a:rPr lang="tr-TR" b="1" dirty="0" err="1" smtClean="0"/>
              <a:t>Tokullugil</a:t>
            </a:r>
            <a:r>
              <a:rPr lang="tr-TR" b="1" dirty="0" smtClean="0"/>
              <a:t>, </a:t>
            </a:r>
            <a:r>
              <a:rPr lang="tr-TR" b="1" dirty="0" err="1" smtClean="0"/>
              <a:t>Uzm</a:t>
            </a:r>
            <a:r>
              <a:rPr lang="tr-TR" b="1" dirty="0" smtClean="0"/>
              <a:t> Dr. M. </a:t>
            </a:r>
            <a:r>
              <a:rPr lang="tr-TR" b="1" dirty="0" err="1" smtClean="0"/>
              <a:t>Dirican</a:t>
            </a:r>
            <a:r>
              <a:rPr lang="tr-TR" b="1" dirty="0" smtClean="0"/>
              <a:t>, Uzm. Dr. E. Ulukaya Nobel Tıp Kitapevleri, Basım yılı 1997</a:t>
            </a:r>
          </a:p>
          <a:p>
            <a:r>
              <a:rPr lang="tr-TR" b="1" dirty="0" err="1" smtClean="0"/>
              <a:t>Elseviers’s</a:t>
            </a:r>
            <a:r>
              <a:rPr lang="tr-TR" b="1" dirty="0" smtClean="0"/>
              <a:t> </a:t>
            </a:r>
            <a:r>
              <a:rPr lang="tr-TR" b="1" dirty="0" err="1" smtClean="0"/>
              <a:t>Integrated</a:t>
            </a:r>
            <a:r>
              <a:rPr lang="tr-TR" b="1" dirty="0" smtClean="0"/>
              <a:t> </a:t>
            </a:r>
            <a:r>
              <a:rPr lang="tr-TR" b="1" dirty="0" err="1" smtClean="0"/>
              <a:t>Review</a:t>
            </a:r>
            <a:r>
              <a:rPr lang="tr-TR" b="1" dirty="0" smtClean="0"/>
              <a:t> </a:t>
            </a:r>
            <a:r>
              <a:rPr lang="tr-TR" b="1" dirty="0" err="1" smtClean="0"/>
              <a:t>Biochemistry</a:t>
            </a:r>
            <a:r>
              <a:rPr lang="tr-TR" b="1" dirty="0" smtClean="0"/>
              <a:t> 2. ed.  Basım yılı:2012</a:t>
            </a:r>
          </a:p>
          <a:p>
            <a:pPr marL="0" indent="0">
              <a:buNone/>
            </a:pPr>
            <a:endParaRPr lang="tr-TR" b="1" dirty="0"/>
          </a:p>
        </p:txBody>
      </p:sp>
    </p:spTree>
    <p:extLst>
      <p:ext uri="{BB962C8B-B14F-4D97-AF65-F5344CB8AC3E}">
        <p14:creationId xmlns:p14="http://schemas.microsoft.com/office/powerpoint/2010/main" val="60805591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1933</TotalTime>
  <Words>444</Words>
  <Application>Microsoft Office PowerPoint</Application>
  <PresentationFormat>Geniş ekran</PresentationFormat>
  <Paragraphs>27</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Arial Black</vt:lpstr>
      <vt:lpstr>Century Gothic</vt:lpstr>
      <vt:lpstr>Wingdings 3</vt:lpstr>
      <vt:lpstr>Duman</vt:lpstr>
      <vt:lpstr>Lipit Metabolizması</vt:lpstr>
      <vt:lpstr>Kolesterol Sentezi</vt:lpstr>
      <vt:lpstr>Keton Cisimlerinin Sentezi</vt:lpstr>
      <vt:lpstr> Safra Asitleri Nedir?</vt:lpstr>
      <vt:lpstr>Lipit Metabolizması Bozuklukları</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132</cp:revision>
  <dcterms:created xsi:type="dcterms:W3CDTF">2017-03-14T07:43:34Z</dcterms:created>
  <dcterms:modified xsi:type="dcterms:W3CDTF">2017-12-11T13:43:27Z</dcterms:modified>
</cp:coreProperties>
</file>