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1" y="1"/>
            <a:ext cx="12187767"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9" name="Freeform 5"/>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0" name="Freeform 6"/>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sp>
            <p:nvSpPr>
              <p:cNvPr id="12" name="Freeform 8"/>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grpSp>
        <p:sp>
          <p:nvSpPr>
            <p:cNvPr id="6" name="Freeform 9"/>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7" name="Freeform 10"/>
            <p:cNvSpPr>
              <a:spLocks/>
            </p:cNvSpPr>
            <p:nvPr/>
          </p:nvSpPr>
          <p:spPr bwMode="hidden">
            <a:xfrm>
              <a:off x="0" y="0"/>
              <a:ext cx="5758" cy="1776"/>
            </a:xfrm>
            <a:custGeom>
              <a:avLst/>
              <a:gdLst>
                <a:gd name="T0" fmla="*/ 0 w 5740"/>
                <a:gd name="T1" fmla="*/ 0 h 1906"/>
                <a:gd name="T2" fmla="*/ 0 w 5740"/>
                <a:gd name="T3" fmla="*/ 7 h 1906"/>
                <a:gd name="T4" fmla="*/ 7824 w 5740"/>
                <a:gd name="T5" fmla="*/ 7 h 1906"/>
                <a:gd name="T6" fmla="*/ 782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grpSp>
      <p:sp>
        <p:nvSpPr>
          <p:cNvPr id="25611" name="Rectangle 11"/>
          <p:cNvSpPr>
            <a:spLocks noGrp="1" noChangeArrowheads="1"/>
          </p:cNvSpPr>
          <p:nvPr>
            <p:ph type="ctrTitle" sz="quarter"/>
          </p:nvPr>
        </p:nvSpPr>
        <p:spPr>
          <a:xfrm>
            <a:off x="914400" y="1736726"/>
            <a:ext cx="10363200" cy="1920875"/>
          </a:xfrm>
        </p:spPr>
        <p:txBody>
          <a:bodyPr/>
          <a:lstStyle>
            <a:lvl1pPr>
              <a:defRPr sz="6000"/>
            </a:lvl1pPr>
          </a:lstStyle>
          <a:p>
            <a:pPr lvl="0"/>
            <a:r>
              <a:rPr lang="tr-TR" noProof="0" smtClean="0"/>
              <a:t>Asıl başlık stili için tıklatın</a:t>
            </a:r>
          </a:p>
        </p:txBody>
      </p:sp>
      <p:sp>
        <p:nvSpPr>
          <p:cNvPr id="25612" name="Rectangle 12"/>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tr-TR" noProof="0" smtClean="0"/>
              <a:t>Asıl alt başlık stilini düzenlemek için tıklatın</a:t>
            </a:r>
          </a:p>
        </p:txBody>
      </p:sp>
      <p:sp>
        <p:nvSpPr>
          <p:cNvPr id="13" name="Rectangle 13"/>
          <p:cNvSpPr>
            <a:spLocks noGrp="1" noChangeArrowheads="1"/>
          </p:cNvSpPr>
          <p:nvPr>
            <p:ph type="dt" sz="quarter" idx="10"/>
          </p:nvPr>
        </p:nvSpPr>
        <p:spPr>
          <a:xfrm>
            <a:off x="609600" y="6248400"/>
            <a:ext cx="2844800" cy="476250"/>
          </a:xfrm>
        </p:spPr>
        <p:txBody>
          <a:bodyPr/>
          <a:lstStyle>
            <a:lvl1pPr>
              <a:defRPr/>
            </a:lvl1pPr>
          </a:lstStyle>
          <a:p>
            <a:pPr>
              <a:defRPr/>
            </a:pPr>
            <a:endParaRPr lang="tr-TR">
              <a:solidFill>
                <a:srgbClr val="FFFFFF"/>
              </a:solidFill>
            </a:endParaRPr>
          </a:p>
        </p:txBody>
      </p:sp>
      <p:sp>
        <p:nvSpPr>
          <p:cNvPr id="14" name="Rectangle 14"/>
          <p:cNvSpPr>
            <a:spLocks noGrp="1" noChangeArrowheads="1"/>
          </p:cNvSpPr>
          <p:nvPr>
            <p:ph type="ftr" sz="quarter" idx="11"/>
          </p:nvPr>
        </p:nvSpPr>
        <p:spPr>
          <a:xfrm>
            <a:off x="4165600" y="6251575"/>
            <a:ext cx="3860800" cy="476250"/>
          </a:xfrm>
        </p:spPr>
        <p:txBody>
          <a:bodyPr/>
          <a:lstStyle>
            <a:lvl1pPr>
              <a:defRPr/>
            </a:lvl1pPr>
          </a:lstStyle>
          <a:p>
            <a:pPr>
              <a:defRPr/>
            </a:pPr>
            <a:endParaRPr lang="tr-TR">
              <a:solidFill>
                <a:srgbClr val="FFFFFF"/>
              </a:solidFill>
            </a:endParaRPr>
          </a:p>
        </p:txBody>
      </p:sp>
      <p:sp>
        <p:nvSpPr>
          <p:cNvPr id="15" name="Rectangle 15"/>
          <p:cNvSpPr>
            <a:spLocks noGrp="1" noChangeArrowheads="1"/>
          </p:cNvSpPr>
          <p:nvPr>
            <p:ph type="sldNum" sz="quarter" idx="12"/>
          </p:nvPr>
        </p:nvSpPr>
        <p:spPr>
          <a:xfrm>
            <a:off x="8737600" y="6254750"/>
            <a:ext cx="2844800" cy="476250"/>
          </a:xfrm>
        </p:spPr>
        <p:txBody>
          <a:bodyPr/>
          <a:lstStyle>
            <a:lvl1pPr>
              <a:defRPr/>
            </a:lvl1pPr>
          </a:lstStyle>
          <a:p>
            <a:pPr>
              <a:defRPr/>
            </a:pPr>
            <a:fld id="{45BFD549-8127-4B72-8D4C-B8279019C0DE}"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507787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7F7E0E67-73BE-469A-8627-25CB70862E86}"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399207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6E3D2A09-023D-4FA5-AD38-7D7D140B6FC0}"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72032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609600" y="1600201"/>
            <a:ext cx="10972800" cy="4525963"/>
          </a:xfrm>
        </p:spPr>
        <p:txBody>
          <a:bodyPr/>
          <a:lstStyle/>
          <a:p>
            <a:pPr lvl="0"/>
            <a:endParaRPr lang="tr-TR" noProof="0" smtClean="0"/>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58E5BC85-5302-4B61-B11C-E7E276D55A04}"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1659130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609600" y="274639"/>
            <a:ext cx="10972800" cy="58515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3"/>
          <p:cNvSpPr>
            <a:spLocks noGrp="1" noChangeArrowheads="1"/>
          </p:cNvSpPr>
          <p:nvPr>
            <p:ph type="sldNum" sz="quarter" idx="11"/>
          </p:nvPr>
        </p:nvSpPr>
        <p:spPr>
          <a:ln/>
        </p:spPr>
        <p:txBody>
          <a:bodyPr/>
          <a:lstStyle>
            <a:lvl1pPr>
              <a:defRPr/>
            </a:lvl1pPr>
          </a:lstStyle>
          <a:p>
            <a:pPr>
              <a:defRPr/>
            </a:pPr>
            <a:fld id="{BC2DE1EC-31D1-47A2-A2F6-EE3972F8518F}" type="slidenum">
              <a:rPr lang="tr-TR" altLang="tr-TR">
                <a:solidFill>
                  <a:srgbClr val="FFFFFF"/>
                </a:solidFill>
              </a:rPr>
              <a:pPr>
                <a:defRPr/>
              </a:pPr>
              <a:t>‹#›</a:t>
            </a:fld>
            <a:endParaRPr lang="tr-TR" altLang="tr-TR">
              <a:solidFill>
                <a:srgbClr val="FFFFFF"/>
              </a:solidFill>
            </a:endParaRPr>
          </a:p>
        </p:txBody>
      </p:sp>
      <p:sp>
        <p:nvSpPr>
          <p:cNvPr id="5"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8619366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53D82C1F-5652-4539-9FC0-F1821E1DF346}"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8584095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Başlık, İçerik ve 2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600200"/>
            <a:ext cx="5384800" cy="21859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0" y="3938589"/>
            <a:ext cx="5384800" cy="21875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7" name="Rectangle 3"/>
          <p:cNvSpPr>
            <a:spLocks noGrp="1" noChangeArrowheads="1"/>
          </p:cNvSpPr>
          <p:nvPr>
            <p:ph type="sldNum" sz="quarter" idx="11"/>
          </p:nvPr>
        </p:nvSpPr>
        <p:spPr>
          <a:ln/>
        </p:spPr>
        <p:txBody>
          <a:bodyPr/>
          <a:lstStyle>
            <a:lvl1pPr>
              <a:defRPr/>
            </a:lvl1pPr>
          </a:lstStyle>
          <a:p>
            <a:pPr>
              <a:defRPr/>
            </a:pPr>
            <a:fld id="{BA5747CA-313C-4AEA-B80A-868773C20DD9}" type="slidenum">
              <a:rPr lang="tr-TR" altLang="tr-TR">
                <a:solidFill>
                  <a:srgbClr val="FFFFFF"/>
                </a:solidFill>
              </a:rPr>
              <a:pPr>
                <a:defRPr/>
              </a:pPr>
              <a:t>‹#›</a:t>
            </a:fld>
            <a:endParaRPr lang="tr-TR" altLang="tr-TR">
              <a:solidFill>
                <a:srgbClr val="FFFFFF"/>
              </a:solidFill>
            </a:endParaRPr>
          </a:p>
        </p:txBody>
      </p:sp>
      <p:sp>
        <p:nvSpPr>
          <p:cNvPr id="8"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3325715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TwoObj" preserve="1">
  <p:cSld name="Başlık, Metin ve 2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600200"/>
            <a:ext cx="5384800" cy="21859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0" y="3938589"/>
            <a:ext cx="5384800" cy="21875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7" name="Rectangle 3"/>
          <p:cNvSpPr>
            <a:spLocks noGrp="1" noChangeArrowheads="1"/>
          </p:cNvSpPr>
          <p:nvPr>
            <p:ph type="sldNum" sz="quarter" idx="11"/>
          </p:nvPr>
        </p:nvSpPr>
        <p:spPr>
          <a:ln/>
        </p:spPr>
        <p:txBody>
          <a:bodyPr/>
          <a:lstStyle>
            <a:lvl1pPr>
              <a:defRPr/>
            </a:lvl1pPr>
          </a:lstStyle>
          <a:p>
            <a:pPr>
              <a:defRPr/>
            </a:pPr>
            <a:fld id="{52704033-BBF2-4664-8B8C-03A4D7EC71BA}" type="slidenum">
              <a:rPr lang="tr-TR" altLang="tr-TR">
                <a:solidFill>
                  <a:srgbClr val="FFFFFF"/>
                </a:solidFill>
              </a:rPr>
              <a:pPr>
                <a:defRPr/>
              </a:pPr>
              <a:t>‹#›</a:t>
            </a:fld>
            <a:endParaRPr lang="tr-TR" altLang="tr-TR">
              <a:solidFill>
                <a:srgbClr val="FFFFFF"/>
              </a:solidFill>
            </a:endParaRPr>
          </a:p>
        </p:txBody>
      </p:sp>
      <p:sp>
        <p:nvSpPr>
          <p:cNvPr id="8"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459270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889FE8C9-E5EC-4A6C-9DD7-C48C6F022FA8}"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46182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ED67F0EB-1DCE-4111-BF64-29B24892EFC5}"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733716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BAE09136-A3D5-4763-93C7-F1575F9B5450}"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651265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8" name="Rectangle 3"/>
          <p:cNvSpPr>
            <a:spLocks noGrp="1" noChangeArrowheads="1"/>
          </p:cNvSpPr>
          <p:nvPr>
            <p:ph type="sldNum" sz="quarter" idx="11"/>
          </p:nvPr>
        </p:nvSpPr>
        <p:spPr>
          <a:ln/>
        </p:spPr>
        <p:txBody>
          <a:bodyPr/>
          <a:lstStyle>
            <a:lvl1pPr>
              <a:defRPr/>
            </a:lvl1pPr>
          </a:lstStyle>
          <a:p>
            <a:pPr>
              <a:defRPr/>
            </a:pPr>
            <a:fld id="{7B819B7F-D2D7-4035-9AF5-1F18EA183539}" type="slidenum">
              <a:rPr lang="tr-TR" altLang="tr-TR">
                <a:solidFill>
                  <a:srgbClr val="FFFFFF"/>
                </a:solidFill>
              </a:rPr>
              <a:pPr>
                <a:defRPr/>
              </a:pPr>
              <a:t>‹#›</a:t>
            </a:fld>
            <a:endParaRPr lang="tr-TR" altLang="tr-TR">
              <a:solidFill>
                <a:srgbClr val="FFFFFF"/>
              </a:solidFill>
            </a:endParaRPr>
          </a:p>
        </p:txBody>
      </p:sp>
      <p:sp>
        <p:nvSpPr>
          <p:cNvPr id="9"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664031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3"/>
          <p:cNvSpPr>
            <a:spLocks noGrp="1" noChangeArrowheads="1"/>
          </p:cNvSpPr>
          <p:nvPr>
            <p:ph type="sldNum" sz="quarter" idx="11"/>
          </p:nvPr>
        </p:nvSpPr>
        <p:spPr>
          <a:ln/>
        </p:spPr>
        <p:txBody>
          <a:bodyPr/>
          <a:lstStyle>
            <a:lvl1pPr>
              <a:defRPr/>
            </a:lvl1pPr>
          </a:lstStyle>
          <a:p>
            <a:pPr>
              <a:defRPr/>
            </a:pPr>
            <a:fld id="{21246463-8ED4-42B1-9141-E681D9A718A0}" type="slidenum">
              <a:rPr lang="tr-TR" altLang="tr-TR">
                <a:solidFill>
                  <a:srgbClr val="FFFFFF"/>
                </a:solidFill>
              </a:rPr>
              <a:pPr>
                <a:defRPr/>
              </a:pPr>
              <a:t>‹#›</a:t>
            </a:fld>
            <a:endParaRPr lang="tr-TR" altLang="tr-TR">
              <a:solidFill>
                <a:srgbClr val="FFFFFF"/>
              </a:solidFill>
            </a:endParaRPr>
          </a:p>
        </p:txBody>
      </p:sp>
      <p:sp>
        <p:nvSpPr>
          <p:cNvPr id="5"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916935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3" name="Rectangle 3"/>
          <p:cNvSpPr>
            <a:spLocks noGrp="1" noChangeArrowheads="1"/>
          </p:cNvSpPr>
          <p:nvPr>
            <p:ph type="sldNum" sz="quarter" idx="11"/>
          </p:nvPr>
        </p:nvSpPr>
        <p:spPr>
          <a:ln/>
        </p:spPr>
        <p:txBody>
          <a:bodyPr/>
          <a:lstStyle>
            <a:lvl1pPr>
              <a:defRPr/>
            </a:lvl1pPr>
          </a:lstStyle>
          <a:p>
            <a:pPr>
              <a:defRPr/>
            </a:pPr>
            <a:fld id="{601D7922-8425-4CDE-B2D4-93D10511653A}" type="slidenum">
              <a:rPr lang="tr-TR" altLang="tr-TR">
                <a:solidFill>
                  <a:srgbClr val="FFFFFF"/>
                </a:solidFill>
              </a:rPr>
              <a:pPr>
                <a:defRPr/>
              </a:pPr>
              <a:t>‹#›</a:t>
            </a:fld>
            <a:endParaRPr lang="tr-TR" altLang="tr-TR">
              <a:solidFill>
                <a:srgbClr val="FFFFFF"/>
              </a:solidFill>
            </a:endParaRPr>
          </a:p>
        </p:txBody>
      </p:sp>
      <p:sp>
        <p:nvSpPr>
          <p:cNvPr id="4"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4240328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61AD645C-536B-481B-8AE3-4511D6447348}"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4219256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E5CD02A5-EF29-41F5-BEA6-DCBE2C987892}"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142774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dt" sz="half" idx="2"/>
          </p:nvPr>
        </p:nvSpPr>
        <p:spPr bwMode="auto">
          <a:xfrm>
            <a:off x="609600" y="625157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fontAlgn="base">
              <a:spcBef>
                <a:spcPct val="0"/>
              </a:spcBef>
              <a:spcAft>
                <a:spcPct val="0"/>
              </a:spcAft>
              <a:defRPr/>
            </a:pPr>
            <a:endParaRPr lang="tr-TR">
              <a:solidFill>
                <a:srgbClr val="FFFFFF"/>
              </a:solidFill>
            </a:endParaRPr>
          </a:p>
        </p:txBody>
      </p:sp>
      <p:sp>
        <p:nvSpPr>
          <p:cNvPr id="24579" name="Rectangle 3"/>
          <p:cNvSpPr>
            <a:spLocks noGrp="1" noChangeArrowheads="1"/>
          </p:cNvSpPr>
          <p:nvPr>
            <p:ph type="sldNum" sz="quarter" idx="4"/>
          </p:nvPr>
        </p:nvSpPr>
        <p:spPr bwMode="auto">
          <a:xfrm>
            <a:off x="8737600" y="6248400"/>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fontAlgn="base">
              <a:spcBef>
                <a:spcPct val="0"/>
              </a:spcBef>
              <a:spcAft>
                <a:spcPct val="0"/>
              </a:spcAft>
              <a:defRPr/>
            </a:pPr>
            <a:fld id="{6FEE1D86-DA21-4635-B8F6-C7D667D3A0F1}" type="slidenum">
              <a:rPr lang="tr-TR" altLang="tr-TR">
                <a:solidFill>
                  <a:srgbClr val="FFFFFF"/>
                </a:solidFill>
              </a:rPr>
              <a:pPr fontAlgn="base">
                <a:spcBef>
                  <a:spcPct val="0"/>
                </a:spcBef>
                <a:spcAft>
                  <a:spcPct val="0"/>
                </a:spcAft>
                <a:defRPr/>
              </a:pPr>
              <a:t>‹#›</a:t>
            </a:fld>
            <a:endParaRPr lang="tr-TR" altLang="tr-TR">
              <a:solidFill>
                <a:srgbClr val="FFFFFF"/>
              </a:solidFill>
            </a:endParaRPr>
          </a:p>
        </p:txBody>
      </p:sp>
      <p:grpSp>
        <p:nvGrpSpPr>
          <p:cNvPr id="1028" name="Group 4"/>
          <p:cNvGrpSpPr>
            <a:grpSpLocks/>
          </p:cNvGrpSpPr>
          <p:nvPr/>
        </p:nvGrpSpPr>
        <p:grpSpPr bwMode="auto">
          <a:xfrm>
            <a:off x="1" y="1"/>
            <a:ext cx="12187767"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24582" name="Freeform 6"/>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24583" name="Freeform 7"/>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24584" name="Freeform 8"/>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sp>
            <p:nvSpPr>
              <p:cNvPr id="24586" name="Freeform 10"/>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grpSp>
        <p:sp>
          <p:nvSpPr>
            <p:cNvPr id="24587" name="Freeform 11"/>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034" name="Freeform 12"/>
            <p:cNvSpPr>
              <a:spLocks/>
            </p:cNvSpPr>
            <p:nvPr/>
          </p:nvSpPr>
          <p:spPr bwMode="hidden">
            <a:xfrm>
              <a:off x="0" y="0"/>
              <a:ext cx="5758" cy="1776"/>
            </a:xfrm>
            <a:custGeom>
              <a:avLst/>
              <a:gdLst>
                <a:gd name="T0" fmla="*/ 0 w 5740"/>
                <a:gd name="T1" fmla="*/ 0 h 1906"/>
                <a:gd name="T2" fmla="*/ 0 w 5740"/>
                <a:gd name="T3" fmla="*/ 7 h 1906"/>
                <a:gd name="T4" fmla="*/ 7824 w 5740"/>
                <a:gd name="T5" fmla="*/ 7 h 1906"/>
                <a:gd name="T6" fmla="*/ 782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grpSp>
      <p:sp>
        <p:nvSpPr>
          <p:cNvPr id="24589" name="Rectangle 13"/>
          <p:cNvSpPr>
            <a:spLocks noGrp="1" noRot="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24590" name="Rectangle 14"/>
          <p:cNvSpPr>
            <a:spLocks noGrp="1" noChangeArrowheads="1"/>
          </p:cNvSpPr>
          <p:nvPr>
            <p:ph type="ftr" sz="quarter" idx="3"/>
          </p:nvPr>
        </p:nvSpPr>
        <p:spPr bwMode="auto">
          <a:xfrm>
            <a:off x="4165600" y="6248400"/>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fontAlgn="base">
              <a:spcBef>
                <a:spcPct val="0"/>
              </a:spcBef>
              <a:spcAft>
                <a:spcPct val="0"/>
              </a:spcAft>
              <a:defRPr/>
            </a:pPr>
            <a:endParaRPr lang="tr-TR">
              <a:solidFill>
                <a:srgbClr val="FFFFFF"/>
              </a:solidFill>
            </a:endParaRPr>
          </a:p>
        </p:txBody>
      </p:sp>
      <p:sp>
        <p:nvSpPr>
          <p:cNvPr id="24591" name="Rectangle 15"/>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Tree>
    <p:extLst>
      <p:ext uri="{BB962C8B-B14F-4D97-AF65-F5344CB8AC3E}">
        <p14:creationId xmlns:p14="http://schemas.microsoft.com/office/powerpoint/2010/main" val="3418757008"/>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Rot="1" noChangeArrowheads="1"/>
          </p:cNvSpPr>
          <p:nvPr>
            <p:ph type="title"/>
          </p:nvPr>
        </p:nvSpPr>
        <p:spPr/>
        <p:txBody>
          <a:bodyPr/>
          <a:lstStyle/>
          <a:p>
            <a:pPr eaLnBrk="1" hangingPunct="1">
              <a:defRPr/>
            </a:pPr>
            <a:r>
              <a:rPr lang="tr-TR" smtClean="0"/>
              <a:t>Sodyum klorür</a:t>
            </a:r>
          </a:p>
        </p:txBody>
      </p:sp>
      <p:sp>
        <p:nvSpPr>
          <p:cNvPr id="124931" name="Rectangle 3"/>
          <p:cNvSpPr>
            <a:spLocks noGrp="1" noChangeArrowheads="1"/>
          </p:cNvSpPr>
          <p:nvPr>
            <p:ph type="body" idx="1"/>
          </p:nvPr>
        </p:nvSpPr>
        <p:spPr>
          <a:xfrm>
            <a:off x="1919288" y="1341439"/>
            <a:ext cx="8291512" cy="4784725"/>
          </a:xfrm>
        </p:spPr>
        <p:txBody>
          <a:bodyPr/>
          <a:lstStyle/>
          <a:p>
            <a:pPr algn="just" eaLnBrk="1" hangingPunct="1">
              <a:lnSpc>
                <a:spcPct val="80000"/>
              </a:lnSpc>
              <a:defRPr/>
            </a:pPr>
            <a:r>
              <a:rPr lang="tr-TR" sz="2800" dirty="0"/>
              <a:t>Sodyum klorür, sodyum ve magnezyum sülfat ile birlikte tuzlu toprakların en genel ve yaygın tuzlarıdır. Sodyum klorürün bitkiler için </a:t>
            </a:r>
            <a:r>
              <a:rPr lang="tr-TR" sz="2800" dirty="0" err="1"/>
              <a:t>toksisitesi</a:t>
            </a:r>
            <a:r>
              <a:rPr lang="tr-TR" sz="2800" dirty="0"/>
              <a:t>, çözünürlüğü (264 g/L)  fazladır. % 0.1 </a:t>
            </a:r>
            <a:r>
              <a:rPr lang="tr-TR" sz="2800" dirty="0" err="1"/>
              <a:t>NaCl</a:t>
            </a:r>
            <a:r>
              <a:rPr lang="tr-TR" sz="2800" dirty="0"/>
              <a:t> miktarında dahi, bitki etkilenir ve normal gelişmesini sürdüremeyebilir. </a:t>
            </a:r>
          </a:p>
          <a:p>
            <a:pPr algn="just" eaLnBrk="1" hangingPunct="1">
              <a:lnSpc>
                <a:spcPct val="80000"/>
              </a:lnSpc>
              <a:defRPr/>
            </a:pPr>
            <a:r>
              <a:rPr lang="tr-TR" sz="2800" dirty="0"/>
              <a:t>% 2-5 </a:t>
            </a:r>
            <a:r>
              <a:rPr lang="tr-TR" sz="2800" dirty="0" err="1"/>
              <a:t>NaCl</a:t>
            </a:r>
            <a:r>
              <a:rPr lang="tr-TR" sz="2800" dirty="0"/>
              <a:t> içeren birçok tuzlu toprak tamamen çıplaktır. Bu tip tuzlu topraklar, bu tuzların yıkanması ile ıslah edilebilirler. Eğer topraklar jips içeriyorsa, sodyum klorürlü </a:t>
            </a:r>
            <a:r>
              <a:rPr lang="tr-TR" sz="2800" dirty="0" err="1"/>
              <a:t>solonçakları</a:t>
            </a:r>
            <a:r>
              <a:rPr lang="tr-TR" sz="2800" dirty="0"/>
              <a:t> yıkamak daha kolaydır. Eğer jips içermiyorlarsa, yıkamak daha zordur. Çünkü, sodyum değişebilir formdadır, </a:t>
            </a:r>
            <a:r>
              <a:rPr lang="tr-TR" sz="2800" dirty="0" err="1"/>
              <a:t>alkalinite</a:t>
            </a:r>
            <a:r>
              <a:rPr lang="tr-TR" sz="2800" dirty="0"/>
              <a:t> yüksektir ve toprak </a:t>
            </a:r>
            <a:r>
              <a:rPr lang="tr-TR" sz="2800" dirty="0" err="1"/>
              <a:t>dispers</a:t>
            </a:r>
            <a:r>
              <a:rPr lang="tr-TR" sz="2800" dirty="0"/>
              <a:t> olmuştur.</a:t>
            </a:r>
          </a:p>
        </p:txBody>
      </p:sp>
    </p:spTree>
    <p:extLst>
      <p:ext uri="{BB962C8B-B14F-4D97-AF65-F5344CB8AC3E}">
        <p14:creationId xmlns:p14="http://schemas.microsoft.com/office/powerpoint/2010/main" val="13845510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Rot="1" noChangeArrowheads="1"/>
          </p:cNvSpPr>
          <p:nvPr>
            <p:ph type="title"/>
          </p:nvPr>
        </p:nvSpPr>
        <p:spPr/>
        <p:txBody>
          <a:bodyPr/>
          <a:lstStyle/>
          <a:p>
            <a:pPr eaLnBrk="1" hangingPunct="1">
              <a:defRPr/>
            </a:pPr>
            <a:r>
              <a:rPr lang="tr-TR" sz="3200" dirty="0"/>
              <a:t>Topraklardaki Tuzların (CaCO</a:t>
            </a:r>
            <a:r>
              <a:rPr lang="tr-TR" sz="3200" baseline="-25000" dirty="0"/>
              <a:t>3</a:t>
            </a:r>
            <a:r>
              <a:rPr lang="tr-TR" sz="3200" dirty="0"/>
              <a:t>) Çözünürlüğü </a:t>
            </a:r>
            <a:r>
              <a:rPr lang="tr-TR" altLang="tr-TR" sz="3200" baseline="30000" dirty="0"/>
              <a:t>(</a:t>
            </a:r>
            <a:r>
              <a:rPr lang="tr-TR" altLang="tr-TR" sz="3200" baseline="30000" dirty="0" err="1"/>
              <a:t>Munsuz</a:t>
            </a:r>
            <a:r>
              <a:rPr lang="tr-TR" altLang="tr-TR" sz="3200" baseline="30000" dirty="0"/>
              <a:t> ve ark., 2001) </a:t>
            </a:r>
            <a:br>
              <a:rPr lang="tr-TR" altLang="tr-TR" sz="3200" baseline="30000" dirty="0"/>
            </a:br>
            <a:endParaRPr lang="tr-TR" sz="3200" dirty="0"/>
          </a:p>
        </p:txBody>
      </p:sp>
      <p:sp>
        <p:nvSpPr>
          <p:cNvPr id="134147" name="Rectangle 3"/>
          <p:cNvSpPr>
            <a:spLocks noGrp="1" noChangeArrowheads="1"/>
          </p:cNvSpPr>
          <p:nvPr>
            <p:ph type="body" sz="half" idx="1"/>
          </p:nvPr>
        </p:nvSpPr>
        <p:spPr/>
        <p:txBody>
          <a:bodyPr/>
          <a:lstStyle/>
          <a:p>
            <a:pPr eaLnBrk="1" hangingPunct="1">
              <a:defRPr/>
            </a:pPr>
            <a:r>
              <a:rPr lang="tr-TR" sz="2800"/>
              <a:t>Karbonatların çözünürlüğü, suda çözünmüş CO</a:t>
            </a:r>
            <a:r>
              <a:rPr lang="tr-TR" sz="2800" baseline="-25000"/>
              <a:t>2</a:t>
            </a:r>
            <a:r>
              <a:rPr lang="tr-TR" sz="2800"/>
              <a:t> gazı içeriğinden önemli derecede etkilenir </a:t>
            </a:r>
          </a:p>
        </p:txBody>
      </p:sp>
      <p:graphicFrame>
        <p:nvGraphicFramePr>
          <p:cNvPr id="134215" name="Group 71"/>
          <p:cNvGraphicFramePr>
            <a:graphicFrameLocks noGrp="1"/>
          </p:cNvGraphicFramePr>
          <p:nvPr>
            <p:ph sz="half" idx="2"/>
            <p:extLst>
              <p:ext uri="{D42A27DB-BD31-4B8C-83A1-F6EECF244321}">
                <p14:modId xmlns:p14="http://schemas.microsoft.com/office/powerpoint/2010/main" val="779775088"/>
              </p:ext>
            </p:extLst>
          </p:nvPr>
        </p:nvGraphicFramePr>
        <p:xfrm>
          <a:off x="5704114" y="1600201"/>
          <a:ext cx="4640037" cy="4904423"/>
        </p:xfrm>
        <a:graphic>
          <a:graphicData uri="http://schemas.openxmlformats.org/drawingml/2006/table">
            <a:tbl>
              <a:tblPr/>
              <a:tblGrid>
                <a:gridCol w="1034143"/>
                <a:gridCol w="1453244"/>
                <a:gridCol w="1289050"/>
                <a:gridCol w="863600"/>
              </a:tblGrid>
              <a:tr h="12874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18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1000 ml suda, 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18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01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Havada CO</a:t>
                      </a:r>
                      <a:r>
                        <a:rPr kumimoji="0" lang="tr-TR" sz="1800" b="0" i="0" u="none" strike="noStrike" cap="none" normalizeH="0" baseline="-30000" smtClean="0">
                          <a:ln>
                            <a:noFill/>
                          </a:ln>
                          <a:solidFill>
                            <a:schemeClr val="tx1"/>
                          </a:solidFill>
                          <a:effectLst/>
                          <a:latin typeface="Arial" charset="0"/>
                          <a:ea typeface="Times New Roman" pitchFamily="18" charset="0"/>
                          <a:cs typeface="Arial" charset="0"/>
                        </a:rPr>
                        <a:t>2</a:t>
                      </a:r>
                      <a:r>
                        <a:rPr kumimoji="0" lang="tr-TR" sz="1800" b="0" i="0" u="none" strike="noStrike" cap="none" normalizeH="0" baseline="30000" smtClean="0">
                          <a:ln>
                            <a:noFill/>
                          </a:ln>
                          <a:solidFill>
                            <a:schemeClr val="tx1"/>
                          </a:solidFill>
                          <a:effectLst/>
                          <a:latin typeface="Arial" charset="0"/>
                          <a:ea typeface="Times New Roman" pitchFamily="18" charset="0"/>
                          <a:cs typeface="Arial" charset="0"/>
                        </a:rPr>
                        <a:t> hacmi (hacim esası)</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Schlesing'e göre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Weigner'e göre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pH</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6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0.00</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   0.03</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   0.3</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   1.0</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  10</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100</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0.0131</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0.0634</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0.1334</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0.2029</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0.4700</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1.0986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0.0131</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0.0627</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0.1380</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0.2106</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0.4889</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1.0577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smtClean="0">
                          <a:ln>
                            <a:noFill/>
                          </a:ln>
                          <a:solidFill>
                            <a:schemeClr val="tx1"/>
                          </a:solidFill>
                          <a:effectLst/>
                          <a:latin typeface="Arial" charset="0"/>
                          <a:ea typeface="Times New Roman" pitchFamily="18" charset="0"/>
                          <a:cs typeface="Arial" charset="0"/>
                        </a:rPr>
                        <a:t>10.23</a:t>
                      </a:r>
                      <a:endParaRPr kumimoji="0" lang="tr-TR" sz="1800" b="0" i="0" u="none" strike="noStrike" cap="none" normalizeH="0" baseline="0" dirty="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dirty="0" smtClean="0">
                          <a:ln>
                            <a:noFill/>
                          </a:ln>
                          <a:solidFill>
                            <a:schemeClr val="tx1"/>
                          </a:solidFill>
                          <a:effectLst/>
                          <a:latin typeface="Arial" charset="0"/>
                          <a:ea typeface="Times New Roman" pitchFamily="18" charset="0"/>
                          <a:cs typeface="Arial" charset="0"/>
                        </a:rPr>
                        <a:t>8.48</a:t>
                      </a:r>
                      <a:endParaRPr kumimoji="0" lang="tr-TR" sz="1800" b="0" i="0" u="none" strike="noStrike" cap="none" normalizeH="0" baseline="0" dirty="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dirty="0" smtClean="0">
                          <a:ln>
                            <a:noFill/>
                          </a:ln>
                          <a:solidFill>
                            <a:schemeClr val="tx1"/>
                          </a:solidFill>
                          <a:effectLst/>
                          <a:latin typeface="Arial" charset="0"/>
                          <a:ea typeface="Times New Roman" pitchFamily="18" charset="0"/>
                          <a:cs typeface="Arial" charset="0"/>
                        </a:rPr>
                        <a:t>7.81</a:t>
                      </a:r>
                      <a:endParaRPr kumimoji="0" lang="tr-TR" sz="1800" b="0" i="0" u="none" strike="noStrike" cap="none" normalizeH="0" baseline="0" dirty="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dirty="0" smtClean="0">
                          <a:ln>
                            <a:noFill/>
                          </a:ln>
                          <a:solidFill>
                            <a:schemeClr val="tx1"/>
                          </a:solidFill>
                          <a:effectLst/>
                          <a:latin typeface="Arial" charset="0"/>
                          <a:ea typeface="Times New Roman" pitchFamily="18" charset="0"/>
                          <a:cs typeface="Arial" charset="0"/>
                        </a:rPr>
                        <a:t>7.47</a:t>
                      </a:r>
                      <a:endParaRPr kumimoji="0" lang="tr-TR" sz="1800" b="0" i="0" u="none" strike="noStrike" cap="none" normalizeH="0" baseline="0" dirty="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dirty="0" smtClean="0">
                          <a:ln>
                            <a:noFill/>
                          </a:ln>
                          <a:solidFill>
                            <a:schemeClr val="tx1"/>
                          </a:solidFill>
                          <a:effectLst/>
                          <a:latin typeface="Arial" charset="0"/>
                          <a:ea typeface="Times New Roman" pitchFamily="18" charset="0"/>
                          <a:cs typeface="Arial" charset="0"/>
                        </a:rPr>
                        <a:t>6.80</a:t>
                      </a:r>
                      <a:endParaRPr kumimoji="0" lang="tr-TR" sz="1800" b="0" i="0" u="none" strike="noStrike" cap="none" normalizeH="0" baseline="0" dirty="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dirty="0" smtClean="0">
                          <a:ln>
                            <a:noFill/>
                          </a:ln>
                          <a:solidFill>
                            <a:schemeClr val="tx1"/>
                          </a:solidFill>
                          <a:effectLst/>
                          <a:latin typeface="Arial" charset="0"/>
                          <a:ea typeface="Times New Roman" pitchFamily="18" charset="0"/>
                          <a:cs typeface="Arial" charset="0"/>
                        </a:rPr>
                        <a:t>6.13</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41916436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Rot="1" noChangeArrowheads="1"/>
          </p:cNvSpPr>
          <p:nvPr>
            <p:ph type="title"/>
          </p:nvPr>
        </p:nvSpPr>
        <p:spPr/>
        <p:txBody>
          <a:bodyPr/>
          <a:lstStyle/>
          <a:p>
            <a:pPr eaLnBrk="1" hangingPunct="1">
              <a:defRPr/>
            </a:pPr>
            <a:r>
              <a:rPr lang="tr-TR" sz="4000"/>
              <a:t>Topraklardaki Tuzların Çözünürlüğü</a:t>
            </a:r>
          </a:p>
        </p:txBody>
      </p:sp>
      <p:sp>
        <p:nvSpPr>
          <p:cNvPr id="139267" name="Rectangle 3"/>
          <p:cNvSpPr>
            <a:spLocks noGrp="1" noChangeArrowheads="1"/>
          </p:cNvSpPr>
          <p:nvPr>
            <p:ph type="body" idx="1"/>
          </p:nvPr>
        </p:nvSpPr>
        <p:spPr/>
        <p:txBody>
          <a:bodyPr/>
          <a:lstStyle/>
          <a:p>
            <a:pPr eaLnBrk="1" hangingPunct="1">
              <a:lnSpc>
                <a:spcPct val="90000"/>
              </a:lnSpc>
              <a:defRPr/>
            </a:pPr>
            <a:r>
              <a:rPr lang="tr-TR" sz="2800"/>
              <a:t>Tuzlu toprakların yıkanması esnasında, çözünebilirlikleri dikkate almak gereklidir. Yıkanacak olan tuzların sırası, önceden dikkatli bir şekilde planlanmalıdır. Özellikle karışımlar mevcut ise iyice özen gösterilmelidir. Bunun yapılabilmesi için de kimyasal olayların çok iyi bilinmesi gerekir.</a:t>
            </a:r>
          </a:p>
          <a:p>
            <a:pPr eaLnBrk="1" hangingPunct="1">
              <a:lnSpc>
                <a:spcPct val="90000"/>
              </a:lnSpc>
              <a:defRPr/>
            </a:pPr>
            <a:r>
              <a:rPr lang="tr-TR" sz="2800"/>
              <a:t>Örneğin, sodyum karbonat ve sodyum sülfat tuzlarının çözünebilirliklerinin 12</a:t>
            </a:r>
            <a:r>
              <a:rPr lang="tr-TR" sz="2800">
                <a:sym typeface="Symbol" pitchFamily="18" charset="2"/>
              </a:rPr>
              <a:t></a:t>
            </a:r>
            <a:r>
              <a:rPr lang="tr-TR" sz="2800"/>
              <a:t>C'den düşük sıcaklıklarda önemli derecede azaldığını bilmek önemlidir. Bundan dolayı, soğuk mevsimlerde sülfat ve soda solonçakların yıkama yoluyla ıslahı zordur.</a:t>
            </a:r>
          </a:p>
        </p:txBody>
      </p:sp>
    </p:spTree>
    <p:extLst>
      <p:ext uri="{BB962C8B-B14F-4D97-AF65-F5344CB8AC3E}">
        <p14:creationId xmlns:p14="http://schemas.microsoft.com/office/powerpoint/2010/main" val="8070885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673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3250" y="790575"/>
            <a:ext cx="6121400" cy="497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6739" name="Text Box 5"/>
          <p:cNvSpPr txBox="1">
            <a:spLocks noChangeArrowheads="1"/>
          </p:cNvSpPr>
          <p:nvPr/>
        </p:nvSpPr>
        <p:spPr bwMode="auto">
          <a:xfrm>
            <a:off x="3071814" y="6092826"/>
            <a:ext cx="7056437" cy="37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fontAlgn="base">
              <a:spcBef>
                <a:spcPct val="50000"/>
              </a:spcBef>
              <a:spcAft>
                <a:spcPct val="0"/>
              </a:spcAft>
              <a:buClrTx/>
              <a:buSzTx/>
              <a:buFontTx/>
              <a:buNone/>
            </a:pPr>
            <a:r>
              <a:rPr lang="tr-TR" altLang="tr-TR" sz="2800" baseline="30000">
                <a:solidFill>
                  <a:srgbClr val="FFFFFF"/>
                </a:solidFill>
              </a:rPr>
              <a:t>Sıcaklığa bağlı olarak tuz çözünebilirliği (Munsuz ve ark., 2001) </a:t>
            </a:r>
          </a:p>
        </p:txBody>
      </p:sp>
    </p:spTree>
    <p:extLst>
      <p:ext uri="{BB962C8B-B14F-4D97-AF65-F5344CB8AC3E}">
        <p14:creationId xmlns:p14="http://schemas.microsoft.com/office/powerpoint/2010/main" val="25166965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Rot="1" noChangeArrowheads="1"/>
          </p:cNvSpPr>
          <p:nvPr>
            <p:ph type="title"/>
          </p:nvPr>
        </p:nvSpPr>
        <p:spPr/>
        <p:txBody>
          <a:bodyPr/>
          <a:lstStyle/>
          <a:p>
            <a:pPr eaLnBrk="1" hangingPunct="1">
              <a:defRPr/>
            </a:pPr>
            <a:r>
              <a:rPr lang="tr-TR" smtClean="0"/>
              <a:t>Potasyum klorür</a:t>
            </a:r>
          </a:p>
        </p:txBody>
      </p:sp>
      <p:sp>
        <p:nvSpPr>
          <p:cNvPr id="125955" name="Rectangle 3"/>
          <p:cNvSpPr>
            <a:spLocks noGrp="1" noChangeArrowheads="1"/>
          </p:cNvSpPr>
          <p:nvPr>
            <p:ph type="body" idx="1"/>
          </p:nvPr>
        </p:nvSpPr>
        <p:spPr>
          <a:xfrm>
            <a:off x="1992314" y="1268413"/>
            <a:ext cx="8218487" cy="4857750"/>
          </a:xfrm>
        </p:spPr>
        <p:txBody>
          <a:bodyPr/>
          <a:lstStyle/>
          <a:p>
            <a:pPr algn="just" eaLnBrk="1" hangingPunct="1">
              <a:lnSpc>
                <a:spcPct val="90000"/>
              </a:lnSpc>
              <a:defRPr/>
            </a:pPr>
            <a:r>
              <a:rPr lang="tr-TR" sz="2400" dirty="0"/>
              <a:t>Kimyasal özelliklerine bakılırsa, potasyum klorür sodyum klorüre benzer (çözünürlüğü 347 g/L). Potasyum klorür toprakta fazla miktarda bulunduğu zaman, </a:t>
            </a:r>
            <a:r>
              <a:rPr lang="tr-TR" sz="2400" dirty="0" err="1"/>
              <a:t>toksisitesi</a:t>
            </a:r>
            <a:r>
              <a:rPr lang="tr-TR" sz="2400" dirty="0"/>
              <a:t> sodyum klorür kadar yüksektir. Topraklarda çok yaygın değildir. Çünkü potasyum organizmalar, bitkiler tarafından kullanılır ve killer tarafından </a:t>
            </a:r>
            <a:r>
              <a:rPr lang="tr-TR" sz="2400" dirty="0" err="1"/>
              <a:t>fikse</a:t>
            </a:r>
            <a:r>
              <a:rPr lang="tr-TR" sz="2400" dirty="0"/>
              <a:t> edilir. Tuzlu topraklarda bile miktarı fazla değildir. Bitkilerin mineral beslenmesinde potasyumun önemi büyük olduğu için, bu tuzun depozitleri gübre kaynağı olarak çok önemlidir. Potasyumlu gübrenin potasyum klorür (</a:t>
            </a:r>
            <a:r>
              <a:rPr lang="tr-TR" sz="2400" u="sng" dirty="0" err="1"/>
              <a:t>silvin</a:t>
            </a:r>
            <a:r>
              <a:rPr lang="tr-TR" sz="2400" dirty="0"/>
              <a:t>) veya </a:t>
            </a:r>
            <a:r>
              <a:rPr lang="tr-TR" sz="2400" dirty="0" err="1">
                <a:effectLst/>
              </a:rPr>
              <a:t>karnalit</a:t>
            </a:r>
            <a:r>
              <a:rPr lang="tr-TR" sz="2400" dirty="0"/>
              <a:t> (MgCl</a:t>
            </a:r>
            <a:r>
              <a:rPr lang="tr-TR" sz="2400" baseline="-25000" dirty="0"/>
              <a:t>2</a:t>
            </a:r>
            <a:r>
              <a:rPr lang="tr-TR" sz="2400" dirty="0"/>
              <a:t> . </a:t>
            </a:r>
            <a:r>
              <a:rPr lang="tr-TR" sz="2400" dirty="0" err="1"/>
              <a:t>KCl</a:t>
            </a:r>
            <a:r>
              <a:rPr lang="tr-TR" sz="2400" dirty="0"/>
              <a:t> . 6 H</a:t>
            </a:r>
            <a:r>
              <a:rPr lang="tr-TR" sz="2400" baseline="-25000" dirty="0"/>
              <a:t>2</a:t>
            </a:r>
            <a:r>
              <a:rPr lang="tr-TR" sz="2400" dirty="0"/>
              <a:t>O) şeklinde kullanılışı, tuzsuz toprakların verimliliğini artırır, fakat tuzlu topraklarda kullanılması tavsiye edilmez.</a:t>
            </a:r>
          </a:p>
        </p:txBody>
      </p:sp>
    </p:spTree>
    <p:extLst>
      <p:ext uri="{BB962C8B-B14F-4D97-AF65-F5344CB8AC3E}">
        <p14:creationId xmlns:p14="http://schemas.microsoft.com/office/powerpoint/2010/main" val="10449550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rrowheads="1"/>
          </p:cNvSpPr>
          <p:nvPr>
            <p:ph type="title"/>
          </p:nvPr>
        </p:nvSpPr>
        <p:spPr/>
        <p:txBody>
          <a:bodyPr/>
          <a:lstStyle/>
          <a:p>
            <a:pPr eaLnBrk="1" hangingPunct="1">
              <a:defRPr/>
            </a:pPr>
            <a:r>
              <a:rPr lang="tr-TR" smtClean="0"/>
              <a:t>Nitratlar</a:t>
            </a:r>
          </a:p>
        </p:txBody>
      </p:sp>
      <p:sp>
        <p:nvSpPr>
          <p:cNvPr id="126979" name="Rectangle 3"/>
          <p:cNvSpPr>
            <a:spLocks noGrp="1" noChangeArrowheads="1"/>
          </p:cNvSpPr>
          <p:nvPr>
            <p:ph type="body" idx="1"/>
          </p:nvPr>
        </p:nvSpPr>
        <p:spPr/>
        <p:txBody>
          <a:bodyPr/>
          <a:lstStyle/>
          <a:p>
            <a:pPr eaLnBrk="1" hangingPunct="1">
              <a:lnSpc>
                <a:spcPct val="90000"/>
              </a:lnSpc>
              <a:defRPr/>
            </a:pPr>
            <a:r>
              <a:rPr lang="tr-TR" sz="2400"/>
              <a:t>Nitrik asit tuzlarının toprakta çok büyük önemi vardır. Bu tuzlar toprakta fazla miktarlarda birikmez. Birçok durumda nitrat kapsamı % 0.05'den fazla olmaz. Nitrat bileşikleri, bitkilerin mineral beslenmesinde azot kaynağı oluşturması nedeniyle çok önemlidir. </a:t>
            </a:r>
          </a:p>
          <a:p>
            <a:pPr eaLnBrk="1" hangingPunct="1">
              <a:lnSpc>
                <a:spcPct val="90000"/>
              </a:lnSpc>
              <a:buFont typeface="Wingdings" panose="05000000000000000000" pitchFamily="2" charset="2"/>
              <a:buNone/>
              <a:defRPr/>
            </a:pPr>
            <a:endParaRPr lang="tr-TR" sz="2400"/>
          </a:p>
          <a:p>
            <a:pPr eaLnBrk="1" hangingPunct="1">
              <a:lnSpc>
                <a:spcPct val="90000"/>
              </a:lnSpc>
              <a:defRPr/>
            </a:pPr>
            <a:r>
              <a:rPr lang="tr-TR" sz="2400"/>
              <a:t>Fakat çok kurak çöllerde (Şili, Peru, Hindistan, Arabistan, Orta Asya gibi) sodyum ve potasyum nitratlar, sodyum ve potasyum klorürler gibi ve onlarla beraber, aşırı tuzlanmaya ve toprakların çıplak kalmasına neden olurlar. Bu bölgelerin topraklarında, nitratların miktarı artar ve bazı durumlarda % 50'ye kadar çıkabilir. NaNO</a:t>
            </a:r>
            <a:r>
              <a:rPr lang="tr-TR" sz="2400" baseline="-25000"/>
              <a:t>3</a:t>
            </a:r>
            <a:r>
              <a:rPr lang="tr-TR" sz="2400"/>
              <a:t> Şili güherçilesi olarak bilinir ve endüstriyel önemi vardır. </a:t>
            </a:r>
          </a:p>
          <a:p>
            <a:pPr eaLnBrk="1" hangingPunct="1">
              <a:lnSpc>
                <a:spcPct val="90000"/>
              </a:lnSpc>
              <a:buFont typeface="Wingdings" panose="05000000000000000000" pitchFamily="2" charset="2"/>
              <a:buNone/>
              <a:defRPr/>
            </a:pPr>
            <a:endParaRPr lang="tr-TR" sz="2400"/>
          </a:p>
        </p:txBody>
      </p:sp>
    </p:spTree>
    <p:extLst>
      <p:ext uri="{BB962C8B-B14F-4D97-AF65-F5344CB8AC3E}">
        <p14:creationId xmlns:p14="http://schemas.microsoft.com/office/powerpoint/2010/main" val="42071731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Rot="1" noChangeArrowheads="1"/>
          </p:cNvSpPr>
          <p:nvPr>
            <p:ph type="title"/>
          </p:nvPr>
        </p:nvSpPr>
        <p:spPr/>
        <p:txBody>
          <a:bodyPr/>
          <a:lstStyle/>
          <a:p>
            <a:pPr eaLnBrk="1" hangingPunct="1">
              <a:defRPr/>
            </a:pPr>
            <a:r>
              <a:rPr lang="tr-TR" smtClean="0"/>
              <a:t>Nitratlar</a:t>
            </a:r>
          </a:p>
        </p:txBody>
      </p:sp>
      <p:sp>
        <p:nvSpPr>
          <p:cNvPr id="144387" name="Rectangle 3"/>
          <p:cNvSpPr>
            <a:spLocks noGrp="1" noChangeArrowheads="1"/>
          </p:cNvSpPr>
          <p:nvPr>
            <p:ph type="body" idx="1"/>
          </p:nvPr>
        </p:nvSpPr>
        <p:spPr>
          <a:xfrm>
            <a:off x="1919288" y="1341439"/>
            <a:ext cx="8291512" cy="4784725"/>
          </a:xfrm>
        </p:spPr>
        <p:txBody>
          <a:bodyPr/>
          <a:lstStyle/>
          <a:p>
            <a:pPr algn="just" eaLnBrk="1" hangingPunct="1">
              <a:defRPr/>
            </a:pPr>
            <a:r>
              <a:rPr lang="tr-TR" sz="2800" dirty="0"/>
              <a:t>Topraklarda nitratın % 0.07'den daha fazla bulunuşu, bütün kültür bitkilerine klorürlerden daha zararlı etki yapar. Bu bakımdan nitrat veya nitrat-klorür </a:t>
            </a:r>
            <a:r>
              <a:rPr lang="tr-TR" sz="2800" dirty="0" err="1"/>
              <a:t>solonçakların</a:t>
            </a:r>
            <a:r>
              <a:rPr lang="tr-TR" sz="2800" dirty="0"/>
              <a:t> ıslahı diğerlerininki kadar zordur ve yıkamaya gereksinme gösterirler.</a:t>
            </a:r>
          </a:p>
          <a:p>
            <a:pPr algn="just" eaLnBrk="1" hangingPunct="1">
              <a:buFont typeface="Wingdings" panose="05000000000000000000" pitchFamily="2" charset="2"/>
              <a:buNone/>
              <a:defRPr/>
            </a:pPr>
            <a:r>
              <a:rPr lang="tr-TR" sz="2800" dirty="0"/>
              <a:t>	Yüksek çözünürlüğü nedeniyle, nitratlar kolayca topraktan yıkanırlar. Yeteri kadar oksijenin bulunmadığı durumlarda (bataklık veya aşırı sulamalar sonucu) nitratlar </a:t>
            </a:r>
            <a:r>
              <a:rPr lang="tr-TR" sz="2800" dirty="0" err="1"/>
              <a:t>denitrifikasyon</a:t>
            </a:r>
            <a:r>
              <a:rPr lang="tr-TR" sz="2800" dirty="0"/>
              <a:t> bakterileri yardımıyla amonyak veya </a:t>
            </a:r>
            <a:r>
              <a:rPr lang="tr-TR" sz="2800" dirty="0" err="1"/>
              <a:t>elementel</a:t>
            </a:r>
            <a:r>
              <a:rPr lang="tr-TR" sz="2800" dirty="0"/>
              <a:t> azota indirgenir. </a:t>
            </a:r>
          </a:p>
          <a:p>
            <a:pPr eaLnBrk="1" hangingPunct="1">
              <a:defRPr/>
            </a:pPr>
            <a:endParaRPr lang="tr-TR" sz="2800" dirty="0"/>
          </a:p>
        </p:txBody>
      </p:sp>
    </p:spTree>
    <p:extLst>
      <p:ext uri="{BB962C8B-B14F-4D97-AF65-F5344CB8AC3E}">
        <p14:creationId xmlns:p14="http://schemas.microsoft.com/office/powerpoint/2010/main" val="25170417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Rot="1" noChangeArrowheads="1"/>
          </p:cNvSpPr>
          <p:nvPr>
            <p:ph type="title"/>
          </p:nvPr>
        </p:nvSpPr>
        <p:spPr/>
        <p:txBody>
          <a:bodyPr/>
          <a:lstStyle/>
          <a:p>
            <a:pPr eaLnBrk="1" hangingPunct="1">
              <a:defRPr/>
            </a:pPr>
            <a:r>
              <a:rPr lang="tr-TR" smtClean="0"/>
              <a:t>Boratlar</a:t>
            </a:r>
          </a:p>
        </p:txBody>
      </p:sp>
      <p:sp>
        <p:nvSpPr>
          <p:cNvPr id="128003" name="Rectangle 3"/>
          <p:cNvSpPr>
            <a:spLocks noGrp="1" noChangeArrowheads="1"/>
          </p:cNvSpPr>
          <p:nvPr>
            <p:ph type="body" idx="1"/>
          </p:nvPr>
        </p:nvSpPr>
        <p:spPr>
          <a:xfrm>
            <a:off x="2063750" y="1341439"/>
            <a:ext cx="8147050" cy="4784725"/>
          </a:xfrm>
        </p:spPr>
        <p:txBody>
          <a:bodyPr/>
          <a:lstStyle/>
          <a:p>
            <a:pPr algn="just" eaLnBrk="1" hangingPunct="1">
              <a:lnSpc>
                <a:spcPct val="80000"/>
              </a:lnSpc>
              <a:defRPr/>
            </a:pPr>
            <a:r>
              <a:rPr lang="tr-TR" sz="2800" dirty="0"/>
              <a:t>Boratlar topraklarda nadiren bulunmakta olup, daha çok volkanik alanlarda kendini gösterir. Doğada yaklaşık 230 çeşit doğal bor minerali bulunmaktadır. </a:t>
            </a:r>
          </a:p>
          <a:p>
            <a:pPr algn="just" eaLnBrk="1" hangingPunct="1">
              <a:lnSpc>
                <a:spcPct val="80000"/>
              </a:lnSpc>
              <a:defRPr/>
            </a:pPr>
            <a:r>
              <a:rPr lang="tr-TR" sz="2800" dirty="0"/>
              <a:t>Turmalin mineralinin ayrışması sonucu veya fay hatlarından çıkan bor içerikli sular, topraklardaki bor miktarının artmasını sağlar. Türkiye’deki bilinen bor yatakları özellikle Eskişehir-Kırka, Balıkesir-Bigadiç, Bursa-</a:t>
            </a:r>
            <a:r>
              <a:rPr lang="tr-TR" sz="2800" dirty="0" err="1"/>
              <a:t>Kestelek</a:t>
            </a:r>
            <a:r>
              <a:rPr lang="tr-TR" sz="2800" dirty="0"/>
              <a:t> ve Kütahya-Emet’te bulunmaktadır. </a:t>
            </a:r>
          </a:p>
          <a:p>
            <a:pPr algn="just" eaLnBrk="1" hangingPunct="1">
              <a:lnSpc>
                <a:spcPct val="80000"/>
              </a:lnSpc>
              <a:defRPr/>
            </a:pPr>
            <a:r>
              <a:rPr lang="tr-TR" sz="2800" dirty="0"/>
              <a:t>Bor, yeryüzünde kayalar ve suda yaygın olarak bulunan bir elementtir. Toprağın bor içeriği genelde ortalama 10-20 </a:t>
            </a:r>
            <a:r>
              <a:rPr lang="tr-TR" sz="2800" dirty="0" err="1"/>
              <a:t>ppm</a:t>
            </a:r>
            <a:r>
              <a:rPr lang="tr-TR" sz="2800" dirty="0"/>
              <a:t>, deniz suyunda 0.5-9.6 </a:t>
            </a:r>
            <a:r>
              <a:rPr lang="tr-TR" sz="2800" dirty="0" err="1"/>
              <a:t>ppm</a:t>
            </a:r>
            <a:r>
              <a:rPr lang="tr-TR" sz="2800" dirty="0"/>
              <a:t>, tatlı sularda ise 0.01 - 1.5 </a:t>
            </a:r>
            <a:r>
              <a:rPr lang="tr-TR" sz="2800" dirty="0" err="1"/>
              <a:t>ppm</a:t>
            </a:r>
            <a:r>
              <a:rPr lang="tr-TR" sz="2800" dirty="0"/>
              <a:t> aralığındadır. </a:t>
            </a:r>
          </a:p>
        </p:txBody>
      </p:sp>
    </p:spTree>
    <p:extLst>
      <p:ext uri="{BB962C8B-B14F-4D97-AF65-F5344CB8AC3E}">
        <p14:creationId xmlns:p14="http://schemas.microsoft.com/office/powerpoint/2010/main" val="5835858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ext Box 4"/>
          <p:cNvSpPr txBox="1">
            <a:spLocks noChangeArrowheads="1"/>
          </p:cNvSpPr>
          <p:nvPr/>
        </p:nvSpPr>
        <p:spPr bwMode="auto">
          <a:xfrm>
            <a:off x="3000376" y="2349501"/>
            <a:ext cx="5688013"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ctr" fontAlgn="base">
              <a:spcBef>
                <a:spcPct val="50000"/>
              </a:spcBef>
              <a:spcAft>
                <a:spcPct val="0"/>
              </a:spcAft>
              <a:buClrTx/>
              <a:buSzTx/>
              <a:buFontTx/>
              <a:buNone/>
            </a:pPr>
            <a:r>
              <a:rPr lang="tr-TR" altLang="tr-TR" sz="4000" b="1">
                <a:solidFill>
                  <a:srgbClr val="FFFFFF"/>
                </a:solidFill>
              </a:rPr>
              <a:t>TUZLARIN  ÇÖZÜNÜRLÜĞÜ</a:t>
            </a:r>
          </a:p>
        </p:txBody>
      </p:sp>
    </p:spTree>
    <p:extLst>
      <p:ext uri="{BB962C8B-B14F-4D97-AF65-F5344CB8AC3E}">
        <p14:creationId xmlns:p14="http://schemas.microsoft.com/office/powerpoint/2010/main" val="9116230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1342" name="Group 1294"/>
          <p:cNvGraphicFramePr>
            <a:graphicFrameLocks noGrp="1"/>
          </p:cNvGraphicFramePr>
          <p:nvPr/>
        </p:nvGraphicFramePr>
        <p:xfrm>
          <a:off x="2927351" y="1125538"/>
          <a:ext cx="6697663" cy="5040315"/>
        </p:xfrm>
        <a:graphic>
          <a:graphicData uri="http://schemas.openxmlformats.org/drawingml/2006/table">
            <a:tbl>
              <a:tblPr/>
              <a:tblGrid>
                <a:gridCol w="1116013"/>
                <a:gridCol w="465137"/>
                <a:gridCol w="465138"/>
                <a:gridCol w="465137"/>
                <a:gridCol w="465138"/>
                <a:gridCol w="465137"/>
                <a:gridCol w="519038"/>
                <a:gridCol w="411237"/>
                <a:gridCol w="465138"/>
                <a:gridCol w="465137"/>
                <a:gridCol w="465138"/>
                <a:gridCol w="465137"/>
                <a:gridCol w="465138"/>
              </a:tblGrid>
              <a:tr h="615949">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2800" b="0" i="0" u="none" strike="noStrike" cap="none" normalizeH="0" baseline="0" dirty="0" smtClean="0">
                        <a:ln>
                          <a:noFill/>
                        </a:ln>
                        <a:solidFill>
                          <a:schemeClr val="tx1"/>
                        </a:solidFill>
                        <a:effectLst>
                          <a:outerShdw blurRad="38100" dist="38100" dir="2700000" algn="tl">
                            <a:srgbClr val="000000"/>
                          </a:outerShdw>
                        </a:effectLst>
                        <a:latin typeface="Garamond" pitchFamily="18"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100 g çözeltide, g</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1000 mL çözeltide, g</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714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Tuz</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Sıcaklık, </a:t>
                      </a:r>
                      <a:r>
                        <a:rPr kumimoji="0" lang="tr-TR" sz="900" b="0" i="0" u="none" strike="noStrike" cap="none" normalizeH="0" baseline="0" smtClean="0">
                          <a:ln>
                            <a:noFill/>
                          </a:ln>
                          <a:solidFill>
                            <a:schemeClr val="tx1"/>
                          </a:solidFill>
                          <a:effectLst/>
                          <a:latin typeface="Arial" charset="0"/>
                          <a:ea typeface="Times New Roman" pitchFamily="18" charset="0"/>
                          <a:cs typeface="Courier New" pitchFamily="49" charset="0"/>
                          <a:sym typeface="Symbol" pitchFamily="18" charset="2"/>
                        </a:rPr>
                        <a:t></a:t>
                      </a: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C</a:t>
                      </a:r>
                      <a:endParaRPr kumimoji="0" lang="tr-TR" sz="900" b="0" i="0" u="none" strike="noStrike" cap="none" normalizeH="0" baseline="0" smtClean="0">
                        <a:ln>
                          <a:noFill/>
                        </a:ln>
                        <a:solidFill>
                          <a:schemeClr val="tx1"/>
                        </a:solidFill>
                        <a:effectLst/>
                        <a:latin typeface="Arial" charset="0"/>
                        <a:ea typeface="Times New Roman" pitchFamily="18" charset="0"/>
                        <a:cs typeface="Courier New" pitchFamily="49" charset="0"/>
                        <a:sym typeface="Symbol" pitchFamily="18" charset="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Sıcaklık, </a:t>
                      </a:r>
                      <a:r>
                        <a:rPr kumimoji="0" lang="tr-TR" sz="900" b="0" i="0" u="none" strike="noStrike" cap="none" normalizeH="0" baseline="0" smtClean="0">
                          <a:ln>
                            <a:noFill/>
                          </a:ln>
                          <a:solidFill>
                            <a:schemeClr val="tx1"/>
                          </a:solidFill>
                          <a:effectLst/>
                          <a:latin typeface="Arial" charset="0"/>
                          <a:ea typeface="Times New Roman" pitchFamily="18" charset="0"/>
                          <a:cs typeface="Courier New" pitchFamily="49" charset="0"/>
                          <a:sym typeface="Symbol" pitchFamily="18" charset="2"/>
                        </a:rPr>
                        <a:t></a:t>
                      </a: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C</a:t>
                      </a:r>
                      <a:endParaRPr kumimoji="0" lang="tr-TR" sz="900" b="0" i="0" u="none" strike="noStrike" cap="none" normalizeH="0" baseline="0" smtClean="0">
                        <a:ln>
                          <a:noFill/>
                        </a:ln>
                        <a:solidFill>
                          <a:schemeClr val="tx1"/>
                        </a:solidFill>
                        <a:effectLst/>
                        <a:latin typeface="Arial" charset="0"/>
                        <a:ea typeface="Times New Roman" pitchFamily="18" charset="0"/>
                        <a:cs typeface="Courier New" pitchFamily="49" charset="0"/>
                        <a:sym typeface="Symbol" pitchFamily="18" charset="2"/>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615949">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40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50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40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50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Na</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2</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CO</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3</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1</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6.5</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10.9</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17.9</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28.4</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32.4</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32.1</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70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122</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213</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371</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441</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429</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146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NaHCO</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3</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6.5</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7.5</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8.7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10.0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11.3</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12.7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68</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80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93</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107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121</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137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146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Na</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2</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SO</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4</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2</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4.3</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8.3</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16.1</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29.0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32.6</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31.8</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45</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90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185</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373</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430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415</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NaCl</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26.3</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26.3</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26.4</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26.5</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26.7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26.9</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318</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317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317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317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318</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319</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146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MgSO</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4</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18.0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22.0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25.2</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28.0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30.8</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33.4</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146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MgCl</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2</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38.8</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39.8</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41.0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48.6</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51.8</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54.5</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CaCl</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2</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3</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37.3</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39.4</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42.7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50.7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53.4</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56.0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27146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NaNO</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3</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42.1</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44.4</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46.7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49.0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51.2</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53.3</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570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607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686</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686</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724</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762</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KNO</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3</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11.6</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17.5</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24.0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31.5</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39.0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46.1</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125</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194</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279</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384</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498</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614</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146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K</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2</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CO</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3</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51.7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52.2</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52.6</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53.2</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53.9</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54.7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814</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823</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829</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839</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852</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867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146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KHCO</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3</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18.4</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21.5</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25.2</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28.5</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32.2</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36.0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K</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2</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SO</a:t>
                      </a:r>
                      <a:r>
                        <a:rPr kumimoji="0" lang="tr-TR" sz="900" b="0" i="0" u="none" strike="noStrike" cap="none" normalizeH="0" baseline="-30000" smtClean="0">
                          <a:ln>
                            <a:noFill/>
                          </a:ln>
                          <a:solidFill>
                            <a:schemeClr val="tx1"/>
                          </a:solidFill>
                          <a:effectLst/>
                          <a:latin typeface="Arial" charset="0"/>
                          <a:ea typeface="Times New Roman" pitchFamily="18" charset="0"/>
                          <a:cs typeface="Arial" charset="0"/>
                        </a:rPr>
                        <a:t>4</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6.7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8.5</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10.0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11.5</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12.9</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14.2</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71</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91</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108</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125</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142</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157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146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KCl</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21.9</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23.8</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25.6</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27.2</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28.7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chemeClr val="tx1"/>
                          </a:solidFill>
                          <a:effectLst/>
                          <a:latin typeface="Arial" charset="0"/>
                          <a:ea typeface="Times New Roman" pitchFamily="18" charset="0"/>
                          <a:cs typeface="Arial" charset="0"/>
                        </a:rPr>
                        <a:t>30.01</a:t>
                      </a:r>
                      <a:endParaRPr kumimoji="0" lang="tr-TR"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253</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277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301</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322</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341</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smtClean="0">
                          <a:ln>
                            <a:noFill/>
                          </a:ln>
                          <a:solidFill>
                            <a:schemeClr val="tx1"/>
                          </a:solidFill>
                          <a:effectLst/>
                          <a:latin typeface="Arial" charset="0"/>
                          <a:ea typeface="Times New Roman" pitchFamily="18" charset="0"/>
                          <a:cs typeface="Arial" charset="0"/>
                        </a:rPr>
                        <a:t>359</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11840" name="Text Box 1295"/>
          <p:cNvSpPr txBox="1">
            <a:spLocks noChangeArrowheads="1"/>
          </p:cNvSpPr>
          <p:nvPr/>
        </p:nvSpPr>
        <p:spPr bwMode="auto">
          <a:xfrm>
            <a:off x="2063750" y="466725"/>
            <a:ext cx="7632700" cy="66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fontAlgn="base">
              <a:spcBef>
                <a:spcPct val="50000"/>
              </a:spcBef>
              <a:spcAft>
                <a:spcPct val="0"/>
              </a:spcAft>
              <a:buClrTx/>
              <a:buSzTx/>
              <a:buFontTx/>
              <a:buNone/>
            </a:pPr>
            <a:r>
              <a:rPr lang="tr-TR" altLang="tr-TR" sz="2800" baseline="30000">
                <a:solidFill>
                  <a:srgbClr val="FFFFFF"/>
                </a:solidFill>
              </a:rPr>
              <a:t>Farklı sıcaklıklarda toprakta bulunan bazı tuzların maksimum çözünürlüğü (Munsuz ve ark., 2001) </a:t>
            </a:r>
          </a:p>
        </p:txBody>
      </p:sp>
    </p:spTree>
    <p:extLst>
      <p:ext uri="{BB962C8B-B14F-4D97-AF65-F5344CB8AC3E}">
        <p14:creationId xmlns:p14="http://schemas.microsoft.com/office/powerpoint/2010/main" val="21236033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Rot="1" noChangeArrowheads="1"/>
          </p:cNvSpPr>
          <p:nvPr>
            <p:ph type="title"/>
          </p:nvPr>
        </p:nvSpPr>
        <p:spPr/>
        <p:txBody>
          <a:bodyPr/>
          <a:lstStyle/>
          <a:p>
            <a:pPr eaLnBrk="1" hangingPunct="1">
              <a:defRPr/>
            </a:pPr>
            <a:r>
              <a:rPr lang="tr-TR" sz="4000"/>
              <a:t>Topraklardaki Tuzların Çözünürlüğü</a:t>
            </a:r>
          </a:p>
        </p:txBody>
      </p:sp>
      <p:sp>
        <p:nvSpPr>
          <p:cNvPr id="129027" name="Rectangle 3"/>
          <p:cNvSpPr>
            <a:spLocks noGrp="1" noChangeArrowheads="1"/>
          </p:cNvSpPr>
          <p:nvPr>
            <p:ph type="body" idx="1"/>
          </p:nvPr>
        </p:nvSpPr>
        <p:spPr/>
        <p:txBody>
          <a:bodyPr/>
          <a:lstStyle/>
          <a:p>
            <a:pPr eaLnBrk="1" hangingPunct="1">
              <a:lnSpc>
                <a:spcPct val="90000"/>
              </a:lnSpc>
              <a:defRPr/>
            </a:pPr>
            <a:r>
              <a:rPr lang="tr-TR" sz="2800"/>
              <a:t>Kompleks çözeltilerde, pek çok tuzun çözünebilirliği değişir. Bir kural olarak tuz çözeltisinde ortak iyon varlığı, bu tuzların çözünebilirliklerinin azalmasına neden olur. Örneğin, çözeltide fazla miktarda MgCl</a:t>
            </a:r>
            <a:r>
              <a:rPr lang="tr-TR" sz="2800" baseline="-25000"/>
              <a:t>2</a:t>
            </a:r>
            <a:r>
              <a:rPr lang="tr-TR" sz="2800"/>
              <a:t> bulunması, NaCl'ün çözünürlüğünde hızlı bir azalışa ve çökelmeye neden olur. </a:t>
            </a:r>
          </a:p>
          <a:p>
            <a:pPr eaLnBrk="1" hangingPunct="1">
              <a:lnSpc>
                <a:spcPct val="90000"/>
              </a:lnSpc>
              <a:defRPr/>
            </a:pPr>
            <a:r>
              <a:rPr lang="tr-TR" sz="2800"/>
              <a:t>Benzer olaylar, sülfatların kombinasyonlarında da gözlenir. Benzer iyon içermeyen tuz karışımlarında, daha düşük çözünürlükteki tuzun çözünürlüğü artar. Bunun bir örneği, klorürle, bir araya geldiğinde jipsin çözünürlüğündeki değişimdir.  </a:t>
            </a:r>
          </a:p>
        </p:txBody>
      </p:sp>
    </p:spTree>
    <p:extLst>
      <p:ext uri="{BB962C8B-B14F-4D97-AF65-F5344CB8AC3E}">
        <p14:creationId xmlns:p14="http://schemas.microsoft.com/office/powerpoint/2010/main" val="10667756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2127" name="Group 31"/>
          <p:cNvGraphicFramePr>
            <a:graphicFrameLocks noGrp="1"/>
          </p:cNvGraphicFramePr>
          <p:nvPr/>
        </p:nvGraphicFramePr>
        <p:xfrm>
          <a:off x="3648075" y="2276475"/>
          <a:ext cx="6192838" cy="3024188"/>
        </p:xfrm>
        <a:graphic>
          <a:graphicData uri="http://schemas.openxmlformats.org/drawingml/2006/table">
            <a:tbl>
              <a:tblPr/>
              <a:tblGrid>
                <a:gridCol w="3097213"/>
                <a:gridCol w="3095625"/>
              </a:tblGrid>
              <a:tr h="6064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NaCl</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CaSO</a:t>
                      </a:r>
                      <a:r>
                        <a:rPr kumimoji="0" lang="tr-TR" sz="1800" b="0" i="0" u="none" strike="noStrike" cap="none" normalizeH="0" baseline="-30000" smtClean="0">
                          <a:ln>
                            <a:noFill/>
                          </a:ln>
                          <a:solidFill>
                            <a:schemeClr val="tx1"/>
                          </a:solidFill>
                          <a:effectLst/>
                          <a:latin typeface="Arial" charset="0"/>
                          <a:ea typeface="Times New Roman" pitchFamily="18" charset="0"/>
                          <a:cs typeface="Arial" charset="0"/>
                        </a:rPr>
                        <a:t>4</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177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0</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17.2</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20.0</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24.4</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29.3</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35.8</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0.204</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0.787</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0.823</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0.820</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0.614</a:t>
                      </a:r>
                      <a:endParaRPr kumimoji="0" lang="tr-TR"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ea typeface="Times New Roman" pitchFamily="18" charset="0"/>
                          <a:cs typeface="Arial" charset="0"/>
                        </a:rPr>
                        <a:t>0.709</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13677" name="Text Box 32"/>
          <p:cNvSpPr txBox="1">
            <a:spLocks noChangeArrowheads="1"/>
          </p:cNvSpPr>
          <p:nvPr/>
        </p:nvSpPr>
        <p:spPr bwMode="auto">
          <a:xfrm>
            <a:off x="3575050" y="1401764"/>
            <a:ext cx="6337300" cy="954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fontAlgn="base">
              <a:spcBef>
                <a:spcPct val="50000"/>
              </a:spcBef>
              <a:spcAft>
                <a:spcPct val="0"/>
              </a:spcAft>
              <a:buClrTx/>
              <a:buSzTx/>
              <a:buFont typeface="Wingdings" panose="05000000000000000000" pitchFamily="2" charset="2"/>
              <a:buNone/>
            </a:pPr>
            <a:r>
              <a:rPr lang="tr-TR" altLang="tr-TR" sz="2400" baseline="30000">
                <a:solidFill>
                  <a:srgbClr val="FFFFFF"/>
                </a:solidFill>
              </a:rPr>
              <a:t>20 </a:t>
            </a:r>
            <a:r>
              <a:rPr lang="tr-TR" altLang="tr-TR" sz="2400" baseline="30000">
                <a:solidFill>
                  <a:srgbClr val="FFFFFF"/>
                </a:solidFill>
                <a:sym typeface="Symbol" panose="05050102010706020507" pitchFamily="18" charset="2"/>
              </a:rPr>
              <a:t></a:t>
            </a:r>
            <a:r>
              <a:rPr lang="tr-TR" altLang="tr-TR" sz="2400" baseline="30000">
                <a:solidFill>
                  <a:srgbClr val="FFFFFF"/>
                </a:solidFill>
              </a:rPr>
              <a:t>C'de değişik oranlarda bulunan NaCl'ün sudaki CaSO</a:t>
            </a:r>
            <a:r>
              <a:rPr lang="tr-TR" altLang="tr-TR" sz="2400" baseline="-25000">
                <a:solidFill>
                  <a:srgbClr val="FFFFFF"/>
                </a:solidFill>
              </a:rPr>
              <a:t>4</a:t>
            </a:r>
            <a:r>
              <a:rPr lang="tr-TR" altLang="tr-TR" sz="2400" baseline="30000">
                <a:solidFill>
                  <a:srgbClr val="FFFFFF"/>
                </a:solidFill>
              </a:rPr>
              <a:t>'ın çözünürlüğüne etkisi (100 g suda, g) (Munsuz ve ark., 2001). </a:t>
            </a:r>
          </a:p>
          <a:p>
            <a:pPr fontAlgn="base">
              <a:spcBef>
                <a:spcPct val="50000"/>
              </a:spcBef>
              <a:spcAft>
                <a:spcPct val="0"/>
              </a:spcAft>
              <a:buClrTx/>
              <a:buSzTx/>
              <a:buFontTx/>
              <a:buNone/>
            </a:pPr>
            <a:endParaRPr lang="tr-TR" altLang="tr-TR" sz="2400" baseline="30000">
              <a:solidFill>
                <a:srgbClr val="FFFFFF"/>
              </a:solidFill>
            </a:endParaRPr>
          </a:p>
        </p:txBody>
      </p:sp>
    </p:spTree>
    <p:extLst>
      <p:ext uri="{BB962C8B-B14F-4D97-AF65-F5344CB8AC3E}">
        <p14:creationId xmlns:p14="http://schemas.microsoft.com/office/powerpoint/2010/main" val="2270059885"/>
      </p:ext>
    </p:extLst>
  </p:cSld>
  <p:clrMapOvr>
    <a:masterClrMapping/>
  </p:clrMapOvr>
  <p:timing>
    <p:tnLst>
      <p:par>
        <p:cTn id="1" dur="indefinite" restart="never" nodeType="tmRoot"/>
      </p:par>
    </p:tnLst>
  </p:timing>
</p:sld>
</file>

<file path=ppt/theme/theme1.xml><?xml version="1.0" encoding="utf-8"?>
<a:theme xmlns:a="http://schemas.openxmlformats.org/drawingml/2006/main" name="Dere">
  <a:themeElements>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Dere">
      <a:majorFont>
        <a:latin typeface="Garamond"/>
        <a:ea typeface=""/>
        <a:cs typeface=""/>
      </a:majorFont>
      <a:minorFont>
        <a:latin typeface="Garamond"/>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Dere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Dere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Dere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Dere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Dere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Dere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Dere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Dere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925</Words>
  <Application>Microsoft Office PowerPoint</Application>
  <PresentationFormat>Geniş ekran</PresentationFormat>
  <Paragraphs>257</Paragraphs>
  <Slides>12</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12</vt:i4>
      </vt:variant>
    </vt:vector>
  </HeadingPairs>
  <TitlesOfParts>
    <vt:vector size="19" baseType="lpstr">
      <vt:lpstr>Arial</vt:lpstr>
      <vt:lpstr>Courier New</vt:lpstr>
      <vt:lpstr>Garamond</vt:lpstr>
      <vt:lpstr>Symbol</vt:lpstr>
      <vt:lpstr>Times New Roman</vt:lpstr>
      <vt:lpstr>Wingdings</vt:lpstr>
      <vt:lpstr>Dere</vt:lpstr>
      <vt:lpstr>Sodyum klorür</vt:lpstr>
      <vt:lpstr>Potasyum klorür</vt:lpstr>
      <vt:lpstr>Nitratlar</vt:lpstr>
      <vt:lpstr>Nitratlar</vt:lpstr>
      <vt:lpstr>Boratlar</vt:lpstr>
      <vt:lpstr>PowerPoint Sunusu</vt:lpstr>
      <vt:lpstr>PowerPoint Sunusu</vt:lpstr>
      <vt:lpstr>Topraklardaki Tuzların Çözünürlüğü</vt:lpstr>
      <vt:lpstr>PowerPoint Sunusu</vt:lpstr>
      <vt:lpstr>Topraklardaki Tuzların (CaCO3) Çözünürlüğü (Munsuz ve ark., 2001)  </vt:lpstr>
      <vt:lpstr>Topraklardaki Tuzların Çözünürlüğü</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Sodyum klorür</dc:title>
  <dc:creator>Gökhan</dc:creator>
  <cp:lastModifiedBy>Gökhan</cp:lastModifiedBy>
  <cp:revision>2</cp:revision>
  <dcterms:created xsi:type="dcterms:W3CDTF">2017-12-07T06:34:30Z</dcterms:created>
  <dcterms:modified xsi:type="dcterms:W3CDTF">2017-12-08T11:32:03Z</dcterms:modified>
</cp:coreProperties>
</file>