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8" r:id="rId9"/>
    <p:sldId id="273" r:id="rId10"/>
    <p:sldId id="274" r:id="rId11"/>
    <p:sldId id="276" r:id="rId12"/>
    <p:sldId id="278" r:id="rId13"/>
    <p:sldId id="279" r:id="rId14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454B7B-31AF-445A-AE9C-D4010313706E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EC76D1-9A34-4FEA-8972-1C0DA549816D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3CB4-29B4-4441-BA5A-D5A661AB65DD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14D85-13E0-4CD9-8BE8-6CCFDA3A6F9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6D7-7115-43B1-88E2-F14EA00438C4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851B8-B1ED-4577-B943-EABF846997A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AFDF-4FE9-4F7E-8419-E07A5623BE6F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41318-F988-4C4D-AB01-772D1111E1B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E2965-607B-41DD-8BF3-632A5C008C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C63F-39AF-4FDC-92E2-895E93AABAFE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325B5-9CA5-41B8-9ED0-9AE5A5B84AE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54F1-C37E-4A37-9BC5-B3869F904C49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0395C-6A5F-46BA-9B19-965556BA56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885C-ABFD-4205-9C32-493EDF3C7B4E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7614-B30F-4908-9ED7-AE06B78F891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66AD2-1551-49AE-AA18-FC4FE791AF81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57DE-86DE-47BA-821A-096DCE5C440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032F9-4D97-41F3-86E8-D603D7C819DA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802CE-907C-4D65-BEE2-CC5723C7FA6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93ED-A928-40B7-9D7B-882A03AD3FFC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15BFF-C721-45ED-B688-220348D19CA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C14B-407A-4B26-8ACE-4032B774CE5F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898A4-86DF-497C-AE45-4F41149125F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45D6-2421-4DF0-9344-D497892C6FBF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6AEB4-4E38-4A16-A44B-2B9431033BC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1C527B-6198-4313-93D1-6D78D24B49DB}" type="datetimeFigureOut">
              <a:rPr lang="tr-TR"/>
              <a:pPr>
                <a:defRPr/>
              </a:pPr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4692B50-73F9-4CEA-BD7F-8CB58B39E9F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>
                <a:latin typeface="Times" pitchFamily="18" charset="0"/>
              </a:rPr>
              <a:t>Expression and Values of</a:t>
            </a:r>
            <a:br>
              <a:rPr lang="en-US" altLang="en-US" sz="3200" smtClean="0">
                <a:latin typeface="Times" pitchFamily="18" charset="0"/>
              </a:rPr>
            </a:br>
            <a:r>
              <a:rPr lang="en-US" altLang="en-US" sz="3200" smtClean="0">
                <a:latin typeface="Times" pitchFamily="18" charset="0"/>
              </a:rPr>
              <a:t>Equilibrium Constant Using Partial Pressures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imes" pitchFamily="18" charset="0"/>
              </a:rPr>
              <a:t>Consider the following reaction involving gases: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imes" pitchFamily="18" charset="0"/>
              </a:rPr>
              <a:t>	</a:t>
            </a:r>
            <a:r>
              <a:rPr lang="en-US" altLang="en-US" sz="3200" smtClean="0">
                <a:latin typeface="Times" pitchFamily="18" charset="0"/>
              </a:rPr>
              <a:t>2SO</a:t>
            </a:r>
            <a:r>
              <a:rPr lang="en-US" altLang="en-US" sz="3200" baseline="-12000" smtClean="0">
                <a:latin typeface="Times" pitchFamily="18" charset="0"/>
              </a:rPr>
              <a:t>2</a:t>
            </a:r>
            <a:r>
              <a:rPr lang="en-US" altLang="en-US" sz="2000" smtClean="0">
                <a:latin typeface="Times" pitchFamily="18" charset="0"/>
              </a:rPr>
              <a:t>(</a:t>
            </a:r>
            <a:r>
              <a:rPr lang="en-US" altLang="en-US" sz="2000" i="1" smtClean="0">
                <a:latin typeface="Times" pitchFamily="18" charset="0"/>
              </a:rPr>
              <a:t>g</a:t>
            </a:r>
            <a:r>
              <a:rPr lang="en-US" altLang="en-US" sz="2000" smtClean="0">
                <a:latin typeface="Times" pitchFamily="18" charset="0"/>
              </a:rPr>
              <a:t>)</a:t>
            </a:r>
            <a:r>
              <a:rPr lang="en-US" altLang="en-US" sz="3200" smtClean="0">
                <a:latin typeface="Times" pitchFamily="18" charset="0"/>
              </a:rPr>
              <a:t>  +  O</a:t>
            </a:r>
            <a:r>
              <a:rPr lang="en-US" altLang="en-US" sz="3200" baseline="-12000" smtClean="0">
                <a:latin typeface="Times" pitchFamily="18" charset="0"/>
              </a:rPr>
              <a:t>2</a:t>
            </a:r>
            <a:r>
              <a:rPr lang="en-US" altLang="en-US" sz="2000" smtClean="0">
                <a:latin typeface="Times" pitchFamily="18" charset="0"/>
              </a:rPr>
              <a:t>(</a:t>
            </a:r>
            <a:r>
              <a:rPr lang="en-US" altLang="en-US" sz="2000" i="1" smtClean="0">
                <a:latin typeface="Times" pitchFamily="18" charset="0"/>
              </a:rPr>
              <a:t>g</a:t>
            </a:r>
            <a:r>
              <a:rPr lang="en-US" altLang="en-US" sz="2000" smtClean="0">
                <a:latin typeface="Times" pitchFamily="18" charset="0"/>
              </a:rPr>
              <a:t>)</a:t>
            </a:r>
            <a:r>
              <a:rPr lang="en-US" altLang="en-US" sz="3200" smtClean="0">
                <a:latin typeface="Times" pitchFamily="18" charset="0"/>
              </a:rPr>
              <a:t> </a:t>
            </a:r>
            <a:r>
              <a:rPr lang="en-US" altLang="en-US" sz="3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z="32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2SO</a:t>
            </a:r>
            <a:r>
              <a:rPr lang="en-US" altLang="en-US" sz="3200" baseline="-12000" smtClean="0">
                <a:latin typeface="Times" pitchFamily="18" charset="0"/>
              </a:rPr>
              <a:t>3</a:t>
            </a:r>
            <a:r>
              <a:rPr lang="en-US" altLang="en-US" sz="2000" smtClean="0">
                <a:latin typeface="Times" pitchFamily="18" charset="0"/>
              </a:rPr>
              <a:t>(</a:t>
            </a:r>
            <a:r>
              <a:rPr lang="en-US" altLang="en-US" sz="2000" i="1" smtClean="0">
                <a:latin typeface="Times" pitchFamily="18" charset="0"/>
              </a:rPr>
              <a:t>g</a:t>
            </a:r>
            <a:r>
              <a:rPr lang="en-US" altLang="en-US" sz="2000" smtClean="0">
                <a:latin typeface="Times" pitchFamily="18" charset="0"/>
              </a:rPr>
              <a:t>)</a:t>
            </a:r>
            <a:endParaRPr lang="en-US" altLang="en-US" sz="20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 lvl="1">
              <a:buFontTx/>
              <a:buNone/>
            </a:pPr>
            <a:endParaRPr lang="en-US" altLang="en-US" sz="3200" baseline="-200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 lvl="1">
              <a:buFontTx/>
              <a:buNone/>
            </a:pPr>
            <a:r>
              <a:rPr lang="en-US" altLang="en-US" sz="3200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    	</a:t>
            </a:r>
            <a:r>
              <a:rPr lang="en-US" altLang="en-US" sz="32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3200" baseline="-16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32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=</a:t>
            </a:r>
          </a:p>
          <a:p>
            <a:pPr lvl="1">
              <a:buFontTx/>
              <a:buNone/>
            </a:pPr>
            <a:endParaRPr lang="en-US" altLang="en-US" sz="32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 lvl="1">
              <a:buFontTx/>
              <a:buNone/>
            </a:pPr>
            <a:endParaRPr lang="en-US" altLang="en-US" sz="32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060700" y="2913063"/>
          <a:ext cx="1905000" cy="1089025"/>
        </p:xfrm>
        <a:graphic>
          <a:graphicData uri="http://schemas.openxmlformats.org/presentationml/2006/ole">
            <p:oleObj spid="_x0000_s4101" name="Equation" r:id="rId3" imgW="8001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For a reaction of known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value, the direction of net reaction can be predicted by calculating the reaction quotient,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where for a reaction such as:</a:t>
            </a:r>
          </a:p>
          <a:p>
            <a:pPr>
              <a:buFont typeface="Arial" charset="0"/>
              <a:buNone/>
            </a:pP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    a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 + d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D;</a:t>
            </a:r>
          </a:p>
          <a:p>
            <a:endParaRPr lang="en-US" alt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has the same expression as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baseline="-1000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but</a:t>
            </a:r>
          </a:p>
          <a:p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is calculated using concentrations that are not necessarily at equilibrium.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248400" y="3048000"/>
          <a:ext cx="2133600" cy="989013"/>
        </p:xfrm>
        <a:graphic>
          <a:graphicData uri="http://schemas.openxmlformats.org/presentationml/2006/ole">
            <p:oleObj spid="_x0000_s13316" name="Equation" r:id="rId3" imgW="952087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latin typeface="Times" pitchFamily="18" charset="0"/>
              </a:rPr>
              <a:t>Why is Equilibrium Constant Important?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229600" cy="4221162"/>
          </a:xfrm>
        </p:spPr>
        <p:txBody>
          <a:bodyPr/>
          <a:lstStyle/>
          <a:p>
            <a:r>
              <a:rPr lang="en-US" altLang="en-US" smtClean="0">
                <a:latin typeface="Times" pitchFamily="18" charset="0"/>
              </a:rPr>
              <a:t>Knowing </a:t>
            </a:r>
            <a:r>
              <a:rPr lang="en-US" altLang="en-US" i="1" smtClean="0">
                <a:latin typeface="Times" pitchFamily="18" charset="0"/>
              </a:rPr>
              <a:t>K</a:t>
            </a:r>
            <a:r>
              <a:rPr lang="en-US" altLang="en-US" baseline="-16000" smtClean="0">
                <a:latin typeface="Times" pitchFamily="18" charset="0"/>
              </a:rPr>
              <a:t>c</a:t>
            </a:r>
            <a:r>
              <a:rPr lang="en-US" altLang="en-US" smtClean="0">
                <a:latin typeface="Times" pitchFamily="18" charset="0"/>
              </a:rPr>
              <a:t> and the initial concentrations, we can determine the concentrations of components at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8229600" cy="1143000"/>
          </a:xfrm>
        </p:spPr>
        <p:txBody>
          <a:bodyPr/>
          <a:lstStyle/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Calculating equilibrium concentrations using initial concentrations and value of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3200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400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8229600" cy="4343400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Consider the reaction: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+  I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2 HI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55.6 at 425</a:t>
            </a:r>
            <a:r>
              <a:rPr lang="en-US" altLang="en-US" baseline="4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If [H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[I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0.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000 M, and [HI]</a:t>
            </a:r>
            <a:r>
              <a:rPr lang="en-US" alt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0.0 M, what are their concentrations at equilibrium?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Using the ICE table to calculate equilibrium concentrations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Equation:		 H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+     I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2 HI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/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</a:t>
            </a:r>
            <a:endParaRPr lang="en-US" altLang="en-US" sz="12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nitial [  ],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0.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000          0.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000	  	0.0000</a:t>
            </a:r>
            <a:endParaRPr lang="en-US" alt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hange [  ], M 	    -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	           -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x	           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2x</a:t>
            </a:r>
            <a:endParaRPr lang="en-US" alt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quilibrium [  ],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 (0.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000 -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)   (0.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000 -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)         2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altLang="en-US" sz="1200" smtClean="0">
                <a:sym typeface="Symbol" pitchFamily="18" charset="2"/>
              </a:rPr>
              <a:t> </a:t>
            </a:r>
          </a:p>
          <a:p>
            <a:pPr marL="0" indent="0"/>
            <a:endParaRPr lang="en-US" altLang="en-US" sz="1200" smtClean="0">
              <a:sym typeface="Symbol" pitchFamily="18" charset="2"/>
            </a:endParaRPr>
          </a:p>
          <a:p>
            <a:pPr marL="0" indent="0"/>
            <a:endParaRPr lang="en-US" altLang="en-US" sz="2400" smtClean="0">
              <a:sym typeface="Symbol" pitchFamily="18" charset="2"/>
            </a:endParaRPr>
          </a:p>
          <a:p>
            <a:pPr marL="0" indent="0"/>
            <a:endParaRPr lang="en-US" altLang="en-US" sz="2400" smtClean="0">
              <a:sym typeface="Symbol" pitchFamily="18" charset="2"/>
            </a:endParaRPr>
          </a:p>
          <a:p>
            <a:pPr marL="0" indent="0"/>
            <a:endParaRPr lang="en-US" altLang="en-US" sz="2400" smtClean="0">
              <a:sym typeface="Symbol" pitchFamily="18" charset="2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/>
          <a:lstStyle/>
          <a:p>
            <a:r>
              <a:rPr lang="en-US" altLang="en-US" sz="36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The Relationship between </a:t>
            </a:r>
            <a:r>
              <a:rPr lang="en-US" altLang="en-US" sz="36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3600" baseline="-1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</a:t>
            </a:r>
            <a:r>
              <a:rPr lang="en-US" altLang="en-US" sz="36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and </a:t>
            </a:r>
            <a:r>
              <a:rPr lang="en-US" altLang="en-US" sz="36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3600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1600200"/>
            <a:ext cx="9272587" cy="4525963"/>
          </a:xfrm>
        </p:spPr>
        <p:txBody>
          <a:bodyPr>
            <a:normAutofit/>
          </a:bodyPr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Consider the reaction: </a:t>
            </a:r>
            <a:r>
              <a:rPr lang="en-US" altLang="en-US" smtClean="0">
                <a:latin typeface="Times" pitchFamily="18" charset="0"/>
              </a:rPr>
              <a:t>2SO</a:t>
            </a:r>
            <a:r>
              <a:rPr lang="en-US" altLang="en-US" baseline="-12000" smtClean="0">
                <a:latin typeface="Times" pitchFamily="18" charset="0"/>
              </a:rPr>
              <a:t>2</a:t>
            </a:r>
            <a:r>
              <a:rPr lang="en-US" altLang="en-US" sz="2000" smtClean="0">
                <a:latin typeface="Times" pitchFamily="18" charset="0"/>
              </a:rPr>
              <a:t>(g)</a:t>
            </a:r>
            <a:r>
              <a:rPr lang="en-US" altLang="en-US" smtClean="0">
                <a:latin typeface="Times" pitchFamily="18" charset="0"/>
              </a:rPr>
              <a:t> + O</a:t>
            </a:r>
            <a:r>
              <a:rPr lang="en-US" altLang="en-US" baseline="-12000" smtClean="0">
                <a:latin typeface="Times" pitchFamily="18" charset="0"/>
              </a:rPr>
              <a:t>2</a:t>
            </a:r>
            <a:r>
              <a:rPr lang="en-US" altLang="en-US" sz="2000" smtClean="0">
                <a:latin typeface="Times" pitchFamily="18" charset="0"/>
              </a:rPr>
              <a:t>(g)</a:t>
            </a:r>
            <a:r>
              <a:rPr lang="en-US" altLang="en-US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⇄ 2SO</a:t>
            </a:r>
            <a:r>
              <a:rPr lang="en-US" altLang="en-US" baseline="-12000" smtClean="0">
                <a:latin typeface="Times" pitchFamily="18" charset="0"/>
              </a:rPr>
              <a:t>3</a:t>
            </a:r>
            <a:r>
              <a:rPr lang="en-US" altLang="en-US" sz="2000" smtClean="0">
                <a:latin typeface="Times" pitchFamily="18" charset="0"/>
              </a:rPr>
              <a:t>(g)</a:t>
            </a:r>
            <a:endParaRPr lang="en-US" altLang="en-US" sz="20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>
              <a:buFontTx/>
              <a:buNone/>
            </a:pPr>
            <a:endParaRPr lang="en-US" altLang="en-US" sz="20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			and 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Presuming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ideal behavior, </a:t>
            </a:r>
          </a:p>
          <a:p>
            <a:pPr>
              <a:buFont typeface="Arial" charset="0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where PV = nRT  and  P = (n/V)RT = [M]RT</a:t>
            </a:r>
          </a:p>
          <a:p>
            <a:pPr>
              <a:buFont typeface="Arial" charset="0"/>
              <a:buNone/>
            </a:pP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and  P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SO3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 = [SO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]RT;  P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SO2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 = [SO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]RT;   P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 = [O</a:t>
            </a:r>
            <a:r>
              <a:rPr lang="es-ES" altLang="en-US" sz="26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600" smtClean="0">
                <a:latin typeface="Times New Roman" pitchFamily="18" charset="0"/>
                <a:cs typeface="Times New Roman" pitchFamily="18" charset="0"/>
              </a:rPr>
              <a:t>]RT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81200" y="2243138"/>
          <a:ext cx="1752600" cy="1033462"/>
        </p:xfrm>
        <a:graphic>
          <a:graphicData uri="http://schemas.openxmlformats.org/presentationml/2006/ole">
            <p:oleObj spid="_x0000_s5124" name="Equation" r:id="rId3" imgW="774364" imgH="457002" progId="Equation.3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019800" y="2232025"/>
          <a:ext cx="1828800" cy="1044575"/>
        </p:xfrm>
        <a:graphic>
          <a:graphicData uri="http://schemas.openxmlformats.org/presentationml/2006/ole">
            <p:oleObj spid="_x0000_s5125" name="Equation" r:id="rId4" imgW="800100" imgH="457200" progId="Equation.3">
              <p:embed/>
            </p:oleObj>
          </a:graphicData>
        </a:graphic>
      </p:graphicFrame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2133600" y="4953000"/>
          <a:ext cx="7772400" cy="942975"/>
        </p:xfrm>
        <a:graphic>
          <a:graphicData uri="http://schemas.openxmlformats.org/presentationml/2006/ole">
            <p:oleObj spid="_x0000_s5127" name="Equation" r:id="rId5" imgW="3771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Relationship between </a:t>
            </a:r>
            <a:r>
              <a:rPr lang="en-US" altLang="en-US" sz="4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4000" baseline="-16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</a:t>
            </a:r>
            <a:r>
              <a:rPr lang="en-US" altLang="en-US" sz="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and </a:t>
            </a:r>
            <a:r>
              <a:rPr lang="en-US" altLang="en-US" sz="4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4000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600200"/>
            <a:ext cx="9450387" cy="4800600"/>
          </a:xfrm>
        </p:spPr>
        <p:txBody>
          <a:bodyPr/>
          <a:lstStyle/>
          <a:p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for reactions involving gases such that,</a:t>
            </a:r>
          </a:p>
          <a:p>
            <a:pPr>
              <a:buFontTx/>
              <a:buNone/>
            </a:pPr>
            <a:endParaRPr lang="en-US" altLang="en-US" sz="120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A + 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en-US" sz="320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C +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	where A, B, C, and D are all gases, and 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are their respective coefficients,</a:t>
            </a:r>
          </a:p>
          <a:p>
            <a:pPr lvl="2"/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3600" baseline="-16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3600" baseline="-16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(RT)</a:t>
            </a:r>
            <a:r>
              <a:rPr lang="en-US" altLang="en-US" sz="3200" baseline="4000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3200" baseline="40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2"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	and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n = (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) – (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32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(In heterogeneous systems, only the coefficients of the gaseous species are counted.)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Relationship between </a:t>
            </a:r>
            <a:r>
              <a:rPr lang="en-US" altLang="en-US" sz="4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4000" baseline="-16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</a:t>
            </a:r>
            <a:r>
              <a:rPr lang="en-US" altLang="en-US" sz="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and </a:t>
            </a:r>
            <a:r>
              <a:rPr lang="en-US" altLang="en-US" sz="4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sz="4000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For other reactions:</a:t>
            </a:r>
          </a:p>
          <a:p>
            <a:pPr marL="0" indent="0">
              <a:buFont typeface="Arial" charset="0"/>
              <a:buNone/>
            </a:pP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.  2NO</a:t>
            </a:r>
            <a:r>
              <a:rPr lang="es-ES" altLang="en-US" baseline="-16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altLang="en-US" sz="360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s-ES" altLang="en-US" baseline="-16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altLang="en-US" baseline="-16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;		</a:t>
            </a:r>
            <a:r>
              <a:rPr lang="es-E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altLang="en-US" baseline="-14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E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altLang="en-US" baseline="-14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(RT)</a:t>
            </a:r>
            <a:r>
              <a:rPr lang="es-ES" altLang="en-US" baseline="4000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altLang="en-US" baseline="40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.  H</a:t>
            </a:r>
            <a:r>
              <a:rPr lang="es-ES" altLang="en-US" baseline="-16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+ I</a:t>
            </a:r>
            <a:r>
              <a:rPr lang="es-ES" altLang="en-US" baseline="-16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altLang="en-US" sz="360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2 HI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;   	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altLang="en-US" baseline="-14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altLang="en-US" baseline="-140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>
                <a:latin typeface="Times" pitchFamily="18" charset="0"/>
              </a:rPr>
              <a:t>Homogeneous &amp; Heterogeneous Equilibria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>
                <a:latin typeface="Times" pitchFamily="18" charset="0"/>
              </a:rPr>
              <a:t>Homogeneous equilibria:</a:t>
            </a:r>
          </a:p>
          <a:p>
            <a:pPr>
              <a:buFontTx/>
              <a:buNone/>
            </a:pPr>
            <a:r>
              <a:rPr lang="en-US" altLang="en-US" sz="3600" smtClean="0">
                <a:latin typeface="Times" pitchFamily="18" charset="0"/>
              </a:rPr>
              <a:t>	</a:t>
            </a:r>
            <a:r>
              <a:rPr lang="en-US" altLang="en-US" smtClean="0">
                <a:latin typeface="Times" pitchFamily="18" charset="0"/>
              </a:rPr>
              <a:t>CH</a:t>
            </a:r>
            <a:r>
              <a:rPr lang="en-US" altLang="en-US" baseline="-20000" smtClean="0">
                <a:latin typeface="Times" pitchFamily="18" charset="0"/>
              </a:rPr>
              <a:t>4</a:t>
            </a:r>
            <a:r>
              <a:rPr lang="en-US" altLang="en-US" sz="2400" smtClean="0">
                <a:latin typeface="Times" pitchFamily="18" charset="0"/>
              </a:rPr>
              <a:t>(</a:t>
            </a:r>
            <a:r>
              <a:rPr lang="en-US" altLang="en-US" sz="2400" i="1" smtClean="0">
                <a:latin typeface="Times" pitchFamily="18" charset="0"/>
              </a:rPr>
              <a:t>g</a:t>
            </a:r>
            <a:r>
              <a:rPr lang="en-US" altLang="en-US" sz="2400" smtClean="0">
                <a:latin typeface="Times" pitchFamily="18" charset="0"/>
              </a:rPr>
              <a:t>)</a:t>
            </a:r>
            <a:r>
              <a:rPr lang="en-US" altLang="en-US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+</a:t>
            </a:r>
            <a:r>
              <a:rPr lang="en-US" altLang="en-US" smtClean="0">
                <a:latin typeface="Times" pitchFamily="18" charset="0"/>
              </a:rPr>
              <a:t> H</a:t>
            </a:r>
            <a:r>
              <a:rPr lang="en-US" altLang="en-US" baseline="-20000" smtClean="0">
                <a:latin typeface="Times" pitchFamily="18" charset="0"/>
              </a:rPr>
              <a:t>2</a:t>
            </a:r>
            <a:r>
              <a:rPr lang="en-US" altLang="en-US" smtClean="0">
                <a:latin typeface="Times" pitchFamily="18" charset="0"/>
              </a:rPr>
              <a:t>O</a:t>
            </a:r>
            <a:r>
              <a:rPr lang="en-US" altLang="en-US" sz="2400" smtClean="0">
                <a:latin typeface="Times" pitchFamily="18" charset="0"/>
              </a:rPr>
              <a:t>(</a:t>
            </a:r>
            <a:r>
              <a:rPr lang="en-US" altLang="en-US" sz="2400" i="1" smtClean="0">
                <a:latin typeface="Times" pitchFamily="18" charset="0"/>
              </a:rPr>
              <a:t>g</a:t>
            </a:r>
            <a:r>
              <a:rPr lang="en-US" altLang="en-US" sz="2400" smtClean="0">
                <a:latin typeface="Times" pitchFamily="18" charset="0"/>
              </a:rPr>
              <a:t>)</a:t>
            </a:r>
            <a:r>
              <a:rPr lang="en-US" altLang="en-US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⇄ CO</a:t>
            </a:r>
            <a:r>
              <a:rPr lang="en-US" altLang="en-US" sz="2400" smtClean="0">
                <a:latin typeface="Times" pitchFamily="18" charset="0"/>
              </a:rPr>
              <a:t>(</a:t>
            </a:r>
            <a:r>
              <a:rPr lang="en-US" altLang="en-US" sz="2400" i="1" smtClean="0">
                <a:latin typeface="Times" pitchFamily="18" charset="0"/>
              </a:rPr>
              <a:t>g</a:t>
            </a:r>
            <a:r>
              <a:rPr lang="en-US" altLang="en-US" sz="2400" smtClean="0">
                <a:latin typeface="Times" pitchFamily="18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+ 3H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400" smtClean="0">
                <a:latin typeface="Times" pitchFamily="18" charset="0"/>
              </a:rPr>
              <a:t>(</a:t>
            </a:r>
            <a:r>
              <a:rPr lang="en-US" altLang="en-US" sz="2400" i="1" smtClean="0">
                <a:latin typeface="Times" pitchFamily="18" charset="0"/>
              </a:rPr>
              <a:t>g</a:t>
            </a:r>
            <a:r>
              <a:rPr lang="en-US" altLang="en-US" sz="2400" smtClean="0">
                <a:latin typeface="Times" pitchFamily="18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	</a:t>
            </a:r>
            <a:endParaRPr lang="en-US" altLang="en-US" sz="16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>
              <a:buFontTx/>
              <a:buNone/>
            </a:pPr>
            <a:r>
              <a:rPr lang="en-US" altLang="en-US" sz="36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Heterogeneous equilibria:</a:t>
            </a:r>
          </a:p>
          <a:p>
            <a:pPr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	CaCO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⇄  CaO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 +  CO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g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	HF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+ H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O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l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⇄ H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O</a:t>
            </a:r>
            <a:r>
              <a:rPr lang="en-US" altLang="en-US" baseline="3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+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+ F</a:t>
            </a:r>
            <a:r>
              <a:rPr lang="en-US" altLang="en-US" baseline="3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-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Equilibrium Constant Expressions for</a:t>
            </a:r>
            <a:r>
              <a:rPr lang="en-US" altLang="en-US" sz="36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Heterogeneous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		CaCO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⇄  CaO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 +  CO</a:t>
            </a:r>
            <a:r>
              <a:rPr lang="en-US" altLang="en-US" baseline="-2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g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	K</a:t>
            </a:r>
            <a:r>
              <a:rPr lang="en-US" altLang="en-US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= [CO</a:t>
            </a:r>
            <a:r>
              <a:rPr lang="en-US" altLang="en-US" baseline="-1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]	    </a:t>
            </a: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= P</a:t>
            </a:r>
            <a:r>
              <a:rPr lang="en-US" altLang="en-US" baseline="-16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CO2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    </a:t>
            </a: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= </a:t>
            </a: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c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(RT)</a:t>
            </a:r>
          </a:p>
          <a:p>
            <a:pPr lvl="1"/>
            <a:endParaRPr lang="en-US" altLang="en-US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HF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+ H</a:t>
            </a:r>
            <a:r>
              <a:rPr lang="en-US" altLang="en-US" baseline="-1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O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l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⇄ H</a:t>
            </a:r>
            <a:r>
              <a:rPr lang="en-US" altLang="en-US" baseline="-1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O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+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 + F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-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0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</a:t>
            </a:r>
            <a:endParaRPr lang="en-US" altLang="en-US" sz="24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3276600" y="4495800"/>
          <a:ext cx="2590800" cy="1049338"/>
        </p:xfrm>
        <a:graphic>
          <a:graphicData uri="http://schemas.openxmlformats.org/presentationml/2006/ole">
            <p:oleObj spid="_x0000_s9221" name="Equation" r:id="rId3" imgW="1091726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Solubility Eqilibrium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 algn="ctr"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PbCl</a:t>
            </a:r>
            <a:r>
              <a:rPr lang="en-US" altLang="en-US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⇄  Pb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2+</a:t>
            </a:r>
            <a:r>
              <a:rPr lang="en-US" altLang="en-US" sz="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 +  2Cl</a:t>
            </a:r>
            <a:r>
              <a:rPr lang="en-US" altLang="en-US" sz="3600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-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sz="2400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aq</a:t>
            </a:r>
            <a:r>
              <a:rPr lang="en-US" altLang="en-US" sz="24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;  </a:t>
            </a:r>
          </a:p>
          <a:p>
            <a:pPr algn="ctr">
              <a:buFontTx/>
              <a:buNone/>
            </a:pP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i="1" baseline="-12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sp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= [Pb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2+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][Cl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-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en-US" altLang="en-US" baseline="40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2</a:t>
            </a:r>
          </a:p>
          <a:p>
            <a:pPr>
              <a:buFontTx/>
              <a:buNone/>
            </a:pPr>
            <a:endParaRPr lang="en-US" altLang="en-US" baseline="400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  <a:p>
            <a:pPr algn="ctr">
              <a:buFontTx/>
              <a:buNone/>
            </a:pP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K</a:t>
            </a:r>
            <a:r>
              <a:rPr lang="en-US" altLang="en-US" i="1" baseline="-14000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sp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 is called </a:t>
            </a:r>
            <a:r>
              <a:rPr lang="en-US" altLang="en-US" i="1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solubility product</a:t>
            </a:r>
            <a:r>
              <a:rPr lang="en-US" altLang="en-US" smtClean="0">
                <a:latin typeface="Times" pitchFamily="18" charset="0"/>
                <a:ea typeface="Lucida Sans Unicode" pitchFamily="34" charset="0"/>
                <a:cs typeface="Lucida Sans Unicode" pitchFamily="34" charset="0"/>
              </a:rPr>
              <a:t>)</a:t>
            </a:r>
            <a:endParaRPr lang="en-US" altLang="en-US" baseline="40000" smtClean="0">
              <a:latin typeface="Times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Equilibrium Exercise #1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0292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 flask is charged with 2.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 atm of nitrogen dioxide and 1.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0 atm of dinitrogen tetroxide at 25 </a:t>
            </a:r>
            <a:r>
              <a:rPr lang="en-US" altLang="en-US" sz="2400" baseline="36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C and allowed to reach equilibrium.  When equilibrium is established, the partial pressure of NO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has decreased by 1.24 atm. (a) What are the partial pressures of NO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and N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at equilibrium? </a:t>
            </a:r>
          </a:p>
          <a:p>
            <a:pPr marL="609600" indent="-609600">
              <a:buFont typeface="Arial" charset="0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	(b) Calculate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4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baseline="-120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for following reaction at 25 </a:t>
            </a:r>
            <a:r>
              <a:rPr lang="en-US" altLang="en-US" sz="2400" baseline="36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C. </a:t>
            </a:r>
          </a:p>
          <a:p>
            <a:pPr marL="609600" indent="-609600">
              <a:buFont typeface="Arial" charset="0"/>
              <a:buNone/>
            </a:pP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2 NO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baseline="-1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(g)</a:t>
            </a:r>
            <a:endParaRPr lang="es-ES" altLang="en-US" sz="2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Arial" charset="0"/>
              <a:buNone/>
            </a:pPr>
            <a:endParaRPr lang="es-E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>
                <a:latin typeface="Times" pitchFamily="18" charset="0"/>
              </a:rPr>
              <a:t>Applications of Equilibrium Constant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Arial" charset="0"/>
              <a:buNone/>
            </a:pPr>
            <a:r>
              <a:rPr lang="en-US" altLang="en-US" smtClean="0">
                <a:latin typeface="Times" pitchFamily="18" charset="0"/>
              </a:rPr>
              <a:t>For any system or reaction:</a:t>
            </a:r>
            <a:endParaRPr lang="tr-TR" altLang="en-US" smtClean="0">
              <a:latin typeface="Times" pitchFamily="18" charset="0"/>
            </a:endParaRPr>
          </a:p>
          <a:p>
            <a:pPr marL="533400" indent="-533400">
              <a:buFont typeface="Arial" charset="0"/>
              <a:buNone/>
            </a:pPr>
            <a:r>
              <a:rPr lang="en-US" altLang="en-US" smtClean="0">
                <a:latin typeface="Times" pitchFamily="18" charset="0"/>
              </a:rPr>
              <a:t>Knowing the equilibrium constant, we can predict whether or not a reaction mixture is at equilibrium, and we can predict the direction of net reaction.</a:t>
            </a:r>
          </a:p>
          <a:p>
            <a:pPr marL="1295400" lvl="2" indent="-381000"/>
            <a:r>
              <a:rPr lang="en-US" altLang="en-US" sz="2800" i="1" smtClean="0">
                <a:latin typeface="Times" pitchFamily="18" charset="0"/>
              </a:rPr>
              <a:t>Q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= </a:t>
            </a:r>
            <a:r>
              <a:rPr lang="en-US" altLang="en-US" sz="2800" i="1" smtClean="0">
                <a:latin typeface="Times" pitchFamily="18" charset="0"/>
              </a:rPr>
              <a:t>K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sym typeface="Wingdings" pitchFamily="2" charset="2"/>
              </a:rPr>
              <a:t></a:t>
            </a:r>
            <a:r>
              <a:rPr lang="en-US" altLang="en-US" sz="2800" smtClean="0">
                <a:latin typeface="Times" pitchFamily="18" charset="0"/>
                <a:sym typeface="Wingdings" pitchFamily="2" charset="2"/>
              </a:rPr>
              <a:t> equilibrium (no net reaction)</a:t>
            </a:r>
            <a:endParaRPr lang="en-US" altLang="en-US" smtClean="0">
              <a:latin typeface="Times" pitchFamily="18" charset="0"/>
            </a:endParaRPr>
          </a:p>
          <a:p>
            <a:pPr marL="1295400" lvl="2" indent="-381000"/>
            <a:r>
              <a:rPr lang="en-US" altLang="en-US" sz="2800" i="1" smtClean="0">
                <a:latin typeface="Times" pitchFamily="18" charset="0"/>
              </a:rPr>
              <a:t>Q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z="2800" b="1" smtClean="0">
                <a:latin typeface="Times" pitchFamily="18" charset="0"/>
              </a:rPr>
              <a:t>&lt;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z="2800" i="1" smtClean="0">
                <a:latin typeface="Times" pitchFamily="18" charset="0"/>
              </a:rPr>
              <a:t>K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sym typeface="Wingdings" pitchFamily="2" charset="2"/>
              </a:rPr>
              <a:t></a:t>
            </a:r>
            <a:r>
              <a:rPr lang="en-US" altLang="en-US" sz="2800" smtClean="0">
                <a:latin typeface="Times" pitchFamily="18" charset="0"/>
                <a:sym typeface="Wingdings" pitchFamily="2" charset="2"/>
              </a:rPr>
              <a:t> a net forward reaction; </a:t>
            </a:r>
          </a:p>
          <a:p>
            <a:pPr marL="1295400" lvl="2" indent="-381000"/>
            <a:r>
              <a:rPr lang="en-US" altLang="en-US" sz="2800" i="1" smtClean="0">
                <a:latin typeface="Times" pitchFamily="18" charset="0"/>
              </a:rPr>
              <a:t>Q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z="2800" b="1" smtClean="0">
                <a:latin typeface="Times" pitchFamily="18" charset="0"/>
              </a:rPr>
              <a:t>&gt;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z="2800" i="1" smtClean="0">
                <a:latin typeface="Times" pitchFamily="18" charset="0"/>
              </a:rPr>
              <a:t>K</a:t>
            </a:r>
            <a:r>
              <a:rPr lang="en-US" altLang="en-US" sz="2800" baseline="-16000" smtClean="0">
                <a:latin typeface="Times" pitchFamily="18" charset="0"/>
              </a:rPr>
              <a:t>c</a:t>
            </a:r>
            <a:r>
              <a:rPr lang="en-US" altLang="en-US" sz="2800" smtClean="0">
                <a:latin typeface="Times" pitchFamily="18" charset="0"/>
              </a:rPr>
              <a:t> </a:t>
            </a:r>
            <a:r>
              <a:rPr lang="en-US" altLang="en-US" smtClean="0">
                <a:latin typeface="Times" pitchFamily="18" charset="0"/>
                <a:sym typeface="Wingdings" pitchFamily="2" charset="2"/>
              </a:rPr>
              <a:t></a:t>
            </a:r>
            <a:r>
              <a:rPr lang="en-US" altLang="en-US" sz="2800" smtClean="0">
                <a:latin typeface="Times" pitchFamily="18" charset="0"/>
                <a:sym typeface="Wingdings" pitchFamily="2" charset="2"/>
              </a:rPr>
              <a:t> a net reverse reaction</a:t>
            </a:r>
            <a:endParaRPr lang="en-US" altLang="en-US" sz="28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332</Words>
  <Application>Microsoft Office PowerPoint</Application>
  <PresentationFormat>Özel</PresentationFormat>
  <Paragraphs>76</Paragraphs>
  <Slides>13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3" baseType="lpstr">
      <vt:lpstr>Calibri</vt:lpstr>
      <vt:lpstr>Arial</vt:lpstr>
      <vt:lpstr>Calibri Light</vt:lpstr>
      <vt:lpstr>Times</vt:lpstr>
      <vt:lpstr>Lucida Sans Unicode</vt:lpstr>
      <vt:lpstr>Times New Roman</vt:lpstr>
      <vt:lpstr>Symbol</vt:lpstr>
      <vt:lpstr>Wingdings</vt:lpstr>
      <vt:lpstr>Office Teması</vt:lpstr>
      <vt:lpstr>Microsoft Equation 3.0</vt:lpstr>
      <vt:lpstr>Expression and Values of Equilibrium Constant Using Partial Pressures</vt:lpstr>
      <vt:lpstr>The Relationship between Kc and Kp</vt:lpstr>
      <vt:lpstr>Relationship between Kc and Kp</vt:lpstr>
      <vt:lpstr>Relationship between Kc and Kp</vt:lpstr>
      <vt:lpstr>Homogeneous &amp; Heterogeneous Equilibria</vt:lpstr>
      <vt:lpstr>Equilibrium Constant Expressions for Heterogeneous System</vt:lpstr>
      <vt:lpstr>Solubility Eqilibrium</vt:lpstr>
      <vt:lpstr>Equilibrium Exercise #1</vt:lpstr>
      <vt:lpstr>Applications of Equilibrium Constant</vt:lpstr>
      <vt:lpstr>Slayt 10</vt:lpstr>
      <vt:lpstr>Why is Equilibrium Constant Important?</vt:lpstr>
      <vt:lpstr>Calculating equilibrium concentrations using initial concentrations and value of Kc </vt:lpstr>
      <vt:lpstr>Using the ICE table to calculate equilibrium concentrations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Burcu Doğan Topal</dc:creator>
  <cp:lastModifiedBy>mpalabiyik</cp:lastModifiedBy>
  <cp:revision>6</cp:revision>
  <dcterms:created xsi:type="dcterms:W3CDTF">2018-04-09T14:35:06Z</dcterms:created>
  <dcterms:modified xsi:type="dcterms:W3CDTF">2018-04-11T12:42:03Z</dcterms:modified>
</cp:coreProperties>
</file>