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8" r:id="rId9"/>
    <p:sldId id="273" r:id="rId10"/>
    <p:sldId id="274" r:id="rId11"/>
    <p:sldId id="276" r:id="rId12"/>
    <p:sldId id="278" r:id="rId13"/>
    <p:sldId id="279" r:id="rId14"/>
  </p:sldIdLst>
  <p:sldSz cx="12192000" cy="6858000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8" autoAdjust="0"/>
    <p:restoredTop sz="94660"/>
  </p:normalViewPr>
  <p:slideViewPr>
    <p:cSldViewPr snapToGrid="0">
      <p:cViewPr varScale="1">
        <p:scale>
          <a:sx n="69" d="100"/>
          <a:sy n="69" d="100"/>
        </p:scale>
        <p:origin x="-492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8454B7B-31AF-445A-AE9C-D4010313706E}" type="datetimeFigureOut">
              <a:rPr lang="tr-TR"/>
              <a:pPr>
                <a:defRPr/>
              </a:pPr>
              <a:t>11.04.2018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r-TR" noProof="0" smtClean="0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noProof="0" smtClean="0"/>
              <a:t>Asıl metin stillerini düzenlemek için tıklatın</a:t>
            </a:r>
          </a:p>
          <a:p>
            <a:pPr lvl="1"/>
            <a:r>
              <a:rPr lang="tr-TR" noProof="0" smtClean="0"/>
              <a:t>İkinci düzey</a:t>
            </a:r>
          </a:p>
          <a:p>
            <a:pPr lvl="2"/>
            <a:r>
              <a:rPr lang="tr-TR" noProof="0" smtClean="0"/>
              <a:t>Üçüncü düzey</a:t>
            </a:r>
          </a:p>
          <a:p>
            <a:pPr lvl="3"/>
            <a:r>
              <a:rPr lang="tr-TR" noProof="0" smtClean="0"/>
              <a:t>Dördüncü düzey</a:t>
            </a:r>
          </a:p>
          <a:p>
            <a:pPr lvl="4"/>
            <a:r>
              <a:rPr lang="tr-TR" noProof="0" smtClean="0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2EC76D1-9A34-4FEA-8972-1C0DA549816D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E3CB4-29B4-4441-BA5A-D5A661AB65DD}" type="datetimeFigureOut">
              <a:rPr lang="tr-TR"/>
              <a:pPr>
                <a:defRPr/>
              </a:pPr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314D85-13E0-4CD9-8BE8-6CCFDA3A6F9B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B86D7-7115-43B1-88E2-F14EA00438C4}" type="datetimeFigureOut">
              <a:rPr lang="tr-TR"/>
              <a:pPr>
                <a:defRPr/>
              </a:pPr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6851B8-B1ED-4577-B943-EABF846997A6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6AFDF-4FE9-4F7E-8419-E07A5623BE6F}" type="datetimeFigureOut">
              <a:rPr lang="tr-TR"/>
              <a:pPr>
                <a:defRPr/>
              </a:pPr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41318-F988-4C4D-AB01-772D1111E1B2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CE2965-607B-41DD-8BF3-632A5C008CF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5C63F-39AF-4FDC-92E2-895E93AABAFE}" type="datetimeFigureOut">
              <a:rPr lang="tr-TR"/>
              <a:pPr>
                <a:defRPr/>
              </a:pPr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F325B5-9CA5-41B8-9ED0-9AE5A5B84AE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C54F1-C37E-4A37-9BC5-B3869F904C49}" type="datetimeFigureOut">
              <a:rPr lang="tr-TR"/>
              <a:pPr>
                <a:defRPr/>
              </a:pPr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D0395C-6A5F-46BA-9B19-965556BA56B8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06885C-ABFD-4205-9C32-493EDF3C7B4E}" type="datetimeFigureOut">
              <a:rPr lang="tr-TR"/>
              <a:pPr>
                <a:defRPr/>
              </a:pPr>
              <a:t>11.04.2018</a:t>
            </a:fld>
            <a:endParaRPr lang="tr-TR"/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0A7614-B30F-4908-9ED7-AE06B78F891B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66AD2-1551-49AE-AA18-FC4FE791AF81}" type="datetimeFigureOut">
              <a:rPr lang="tr-TR"/>
              <a:pPr>
                <a:defRPr/>
              </a:pPr>
              <a:t>11.04.2018</a:t>
            </a:fld>
            <a:endParaRPr lang="tr-TR"/>
          </a:p>
        </p:txBody>
      </p:sp>
      <p:sp>
        <p:nvSpPr>
          <p:cNvPr id="8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5957DE-86DE-47BA-821A-096DCE5C4408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032F9-4D97-41F3-86E8-D603D7C819DA}" type="datetimeFigureOut">
              <a:rPr lang="tr-TR"/>
              <a:pPr>
                <a:defRPr/>
              </a:pPr>
              <a:t>11.04.2018</a:t>
            </a:fld>
            <a:endParaRPr lang="tr-TR"/>
          </a:p>
        </p:txBody>
      </p:sp>
      <p:sp>
        <p:nvSpPr>
          <p:cNvPr id="4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802CE-907C-4D65-BEE2-CC5723C7FA60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ED93ED-A928-40B7-9D7B-882A03AD3FFC}" type="datetimeFigureOut">
              <a:rPr lang="tr-TR"/>
              <a:pPr>
                <a:defRPr/>
              </a:pPr>
              <a:t>11.04.2018</a:t>
            </a:fld>
            <a:endParaRPr lang="tr-TR"/>
          </a:p>
        </p:txBody>
      </p:sp>
      <p:sp>
        <p:nvSpPr>
          <p:cNvPr id="3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615BFF-C721-45ED-B688-220348D19CA0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36C14B-407A-4B26-8ACE-4032B774CE5F}" type="datetimeFigureOut">
              <a:rPr lang="tr-TR"/>
              <a:pPr>
                <a:defRPr/>
              </a:pPr>
              <a:t>11.04.2018</a:t>
            </a:fld>
            <a:endParaRPr lang="tr-TR"/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0898A4-86DF-497C-AE45-4F41149125FD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645D6-2421-4DF0-9344-D497892C6FBF}" type="datetimeFigureOut">
              <a:rPr lang="tr-TR"/>
              <a:pPr>
                <a:defRPr/>
              </a:pPr>
              <a:t>11.04.2018</a:t>
            </a:fld>
            <a:endParaRPr lang="tr-TR"/>
          </a:p>
        </p:txBody>
      </p:sp>
      <p:sp>
        <p:nvSpPr>
          <p:cNvPr id="6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36AEB4-4E38-4A16-A44B-2B9431033BC4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Başlık Yer Tutucusu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7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E1C527B-6198-4313-93D1-6D78D24B49DB}" type="datetimeFigureOut">
              <a:rPr lang="tr-TR"/>
              <a:pPr>
                <a:defRPr/>
              </a:pPr>
              <a:t>11.04.2018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94692B50-73F9-4CEA-BD7F-8CB58B39E9F8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3200" smtClean="0">
                <a:latin typeface="Times" pitchFamily="18" charset="0"/>
              </a:rPr>
              <a:t>Expression and Values of</a:t>
            </a:r>
            <a:br>
              <a:rPr lang="en-US" altLang="en-US" sz="3200" smtClean="0">
                <a:latin typeface="Times" pitchFamily="18" charset="0"/>
              </a:rPr>
            </a:br>
            <a:r>
              <a:rPr lang="en-US" altLang="en-US" sz="3200" smtClean="0">
                <a:latin typeface="Times" pitchFamily="18" charset="0"/>
              </a:rPr>
              <a:t>Equilibrium Constant Using Partial Pressures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>
                <a:latin typeface="Times" pitchFamily="18" charset="0"/>
              </a:rPr>
              <a:t>Consider the following reaction involving gases:</a:t>
            </a:r>
          </a:p>
          <a:p>
            <a:pPr lvl="1">
              <a:buFontTx/>
              <a:buNone/>
            </a:pPr>
            <a:r>
              <a:rPr lang="en-US" altLang="en-US" smtClean="0">
                <a:latin typeface="Times" pitchFamily="18" charset="0"/>
              </a:rPr>
              <a:t>	</a:t>
            </a:r>
            <a:r>
              <a:rPr lang="en-US" altLang="en-US" sz="3200" smtClean="0">
                <a:latin typeface="Times" pitchFamily="18" charset="0"/>
              </a:rPr>
              <a:t>2SO</a:t>
            </a:r>
            <a:r>
              <a:rPr lang="en-US" altLang="en-US" sz="3200" baseline="-12000" smtClean="0">
                <a:latin typeface="Times" pitchFamily="18" charset="0"/>
              </a:rPr>
              <a:t>2</a:t>
            </a:r>
            <a:r>
              <a:rPr lang="en-US" altLang="en-US" sz="2000" smtClean="0">
                <a:latin typeface="Times" pitchFamily="18" charset="0"/>
              </a:rPr>
              <a:t>(</a:t>
            </a:r>
            <a:r>
              <a:rPr lang="en-US" altLang="en-US" sz="2000" i="1" smtClean="0">
                <a:latin typeface="Times" pitchFamily="18" charset="0"/>
              </a:rPr>
              <a:t>g</a:t>
            </a:r>
            <a:r>
              <a:rPr lang="en-US" altLang="en-US" sz="2000" smtClean="0">
                <a:latin typeface="Times" pitchFamily="18" charset="0"/>
              </a:rPr>
              <a:t>)</a:t>
            </a:r>
            <a:r>
              <a:rPr lang="en-US" altLang="en-US" sz="3200" smtClean="0">
                <a:latin typeface="Times" pitchFamily="18" charset="0"/>
              </a:rPr>
              <a:t>  +  O</a:t>
            </a:r>
            <a:r>
              <a:rPr lang="en-US" altLang="en-US" sz="3200" baseline="-12000" smtClean="0">
                <a:latin typeface="Times" pitchFamily="18" charset="0"/>
              </a:rPr>
              <a:t>2</a:t>
            </a:r>
            <a:r>
              <a:rPr lang="en-US" altLang="en-US" sz="2000" smtClean="0">
                <a:latin typeface="Times" pitchFamily="18" charset="0"/>
              </a:rPr>
              <a:t>(</a:t>
            </a:r>
            <a:r>
              <a:rPr lang="en-US" altLang="en-US" sz="2000" i="1" smtClean="0">
                <a:latin typeface="Times" pitchFamily="18" charset="0"/>
              </a:rPr>
              <a:t>g</a:t>
            </a:r>
            <a:r>
              <a:rPr lang="en-US" altLang="en-US" sz="2000" smtClean="0">
                <a:latin typeface="Times" pitchFamily="18" charset="0"/>
              </a:rPr>
              <a:t>)</a:t>
            </a:r>
            <a:r>
              <a:rPr lang="en-US" altLang="en-US" sz="3200" smtClean="0">
                <a:latin typeface="Times" pitchFamily="18" charset="0"/>
              </a:rPr>
              <a:t> </a:t>
            </a:r>
            <a:r>
              <a:rPr lang="en-US" altLang="en-US" sz="34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⇄</a:t>
            </a:r>
            <a:r>
              <a:rPr lang="en-US" altLang="en-US" sz="32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2SO</a:t>
            </a:r>
            <a:r>
              <a:rPr lang="en-US" altLang="en-US" sz="3200" baseline="-12000" smtClean="0">
                <a:latin typeface="Times" pitchFamily="18" charset="0"/>
              </a:rPr>
              <a:t>3</a:t>
            </a:r>
            <a:r>
              <a:rPr lang="en-US" altLang="en-US" sz="2000" smtClean="0">
                <a:latin typeface="Times" pitchFamily="18" charset="0"/>
              </a:rPr>
              <a:t>(</a:t>
            </a:r>
            <a:r>
              <a:rPr lang="en-US" altLang="en-US" sz="2000" i="1" smtClean="0">
                <a:latin typeface="Times" pitchFamily="18" charset="0"/>
              </a:rPr>
              <a:t>g</a:t>
            </a:r>
            <a:r>
              <a:rPr lang="en-US" altLang="en-US" sz="2000" smtClean="0">
                <a:latin typeface="Times" pitchFamily="18" charset="0"/>
              </a:rPr>
              <a:t>)</a:t>
            </a:r>
            <a:endParaRPr lang="en-US" altLang="en-US" sz="2000" smtClean="0">
              <a:latin typeface="Times" pitchFamily="18" charset="0"/>
              <a:ea typeface="Lucida Sans Unicode" pitchFamily="34" charset="0"/>
              <a:cs typeface="Lucida Sans Unicode" pitchFamily="34" charset="0"/>
            </a:endParaRPr>
          </a:p>
          <a:p>
            <a:pPr lvl="1">
              <a:buFontTx/>
              <a:buNone/>
            </a:pPr>
            <a:endParaRPr lang="en-US" altLang="en-US" sz="3200" baseline="-20000" smtClean="0">
              <a:latin typeface="Times" pitchFamily="18" charset="0"/>
              <a:ea typeface="Lucida Sans Unicode" pitchFamily="34" charset="0"/>
              <a:cs typeface="Lucida Sans Unicode" pitchFamily="34" charset="0"/>
            </a:endParaRPr>
          </a:p>
          <a:p>
            <a:pPr lvl="1">
              <a:buFontTx/>
              <a:buNone/>
            </a:pPr>
            <a:r>
              <a:rPr lang="en-US" altLang="en-US" sz="3200" baseline="-20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    	</a:t>
            </a:r>
            <a:r>
              <a:rPr lang="en-US" altLang="en-US" sz="32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K</a:t>
            </a:r>
            <a:r>
              <a:rPr lang="en-US" altLang="en-US" sz="3200" baseline="-16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p</a:t>
            </a:r>
            <a:r>
              <a:rPr lang="en-US" altLang="en-US" sz="32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=</a:t>
            </a:r>
          </a:p>
          <a:p>
            <a:pPr lvl="1">
              <a:buFontTx/>
              <a:buNone/>
            </a:pPr>
            <a:endParaRPr lang="en-US" altLang="en-US" sz="3200" smtClean="0">
              <a:latin typeface="Times" pitchFamily="18" charset="0"/>
              <a:ea typeface="Lucida Sans Unicode" pitchFamily="34" charset="0"/>
              <a:cs typeface="Lucida Sans Unicode" pitchFamily="34" charset="0"/>
            </a:endParaRPr>
          </a:p>
          <a:p>
            <a:pPr lvl="1">
              <a:buFontTx/>
              <a:buNone/>
            </a:pPr>
            <a:endParaRPr lang="en-US" altLang="en-US" sz="3200" smtClean="0">
              <a:latin typeface="Times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4100" name="Rectangle 6"/>
          <p:cNvSpPr>
            <a:spLocks noChangeArrowheads="1"/>
          </p:cNvSpPr>
          <p:nvPr/>
        </p:nvSpPr>
        <p:spPr bwMode="auto">
          <a:xfrm>
            <a:off x="152400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3060700" y="2913063"/>
          <a:ext cx="1905000" cy="1089025"/>
        </p:xfrm>
        <a:graphic>
          <a:graphicData uri="http://schemas.openxmlformats.org/presentationml/2006/ole">
            <p:oleObj spid="_x0000_s4101" name="Equation" r:id="rId3" imgW="8001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For a reaction of known </a:t>
            </a:r>
            <a:r>
              <a:rPr lang="en-US" altLang="en-US" sz="2400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en-US" sz="2400" baseline="-1200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 value, the direction of net reaction can be predicted by calculating the reaction quotient, </a:t>
            </a:r>
            <a:r>
              <a:rPr lang="en-US" altLang="en-US" sz="2400" i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altLang="en-US" sz="2400" baseline="-1200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 where for a reaction such as:</a:t>
            </a:r>
          </a:p>
          <a:p>
            <a:pPr>
              <a:buFont typeface="Arial" charset="0"/>
              <a:buNone/>
            </a:pPr>
            <a:r>
              <a:rPr lang="en-US" altLang="en-US" i="1" smtClean="0">
                <a:latin typeface="Times New Roman" pitchFamily="18" charset="0"/>
                <a:cs typeface="Times New Roman" pitchFamily="18" charset="0"/>
              </a:rPr>
              <a:t>    a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i="1" smtClean="0">
                <a:latin typeface="Times New Roman" pitchFamily="18" charset="0"/>
                <a:cs typeface="Times New Roman" pitchFamily="18" charset="0"/>
              </a:rPr>
              <a:t> + b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en-US" i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smtClean="0"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⇄</a:t>
            </a:r>
            <a:r>
              <a:rPr lang="en-US" altLang="en-US" i="1" smtClean="0">
                <a:latin typeface="Times New Roman" pitchFamily="18" charset="0"/>
                <a:cs typeface="Times New Roman" pitchFamily="18" charset="0"/>
              </a:rPr>
              <a:t>  c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i="1" smtClean="0">
                <a:latin typeface="Times New Roman" pitchFamily="18" charset="0"/>
                <a:cs typeface="Times New Roman" pitchFamily="18" charset="0"/>
              </a:rPr>
              <a:t> + d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D;</a:t>
            </a:r>
          </a:p>
          <a:p>
            <a:endParaRPr lang="en-US" altLang="en-US" sz="20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i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altLang="en-US" baseline="-1200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has the same expression as </a:t>
            </a:r>
            <a:r>
              <a:rPr lang="en-US" altLang="en-US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en-US" baseline="-1000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, but</a:t>
            </a:r>
          </a:p>
          <a:p>
            <a:r>
              <a:rPr lang="en-US" altLang="en-US" sz="2400" i="1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en-US" altLang="en-US" sz="2400" baseline="-1200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 is calculated using concentrations that are not necessarily at equilibrium.</a:t>
            </a:r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152400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6248400" y="3048000"/>
          <a:ext cx="2133600" cy="989013"/>
        </p:xfrm>
        <a:graphic>
          <a:graphicData uri="http://schemas.openxmlformats.org/presentationml/2006/ole">
            <p:oleObj spid="_x0000_s13316" name="Equation" r:id="rId3" imgW="952087" imgH="444307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smtClean="0">
                <a:latin typeface="Times" pitchFamily="18" charset="0"/>
              </a:rPr>
              <a:t>Why is Equilibrium Constant Important?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827213"/>
            <a:ext cx="8229600" cy="4221162"/>
          </a:xfrm>
        </p:spPr>
        <p:txBody>
          <a:bodyPr/>
          <a:lstStyle/>
          <a:p>
            <a:r>
              <a:rPr lang="en-US" altLang="en-US" smtClean="0">
                <a:latin typeface="Times" pitchFamily="18" charset="0"/>
              </a:rPr>
              <a:t>Knowing </a:t>
            </a:r>
            <a:r>
              <a:rPr lang="en-US" altLang="en-US" i="1" smtClean="0">
                <a:latin typeface="Times" pitchFamily="18" charset="0"/>
              </a:rPr>
              <a:t>K</a:t>
            </a:r>
            <a:r>
              <a:rPr lang="en-US" altLang="en-US" baseline="-16000" smtClean="0">
                <a:latin typeface="Times" pitchFamily="18" charset="0"/>
              </a:rPr>
              <a:t>c</a:t>
            </a:r>
            <a:r>
              <a:rPr lang="en-US" altLang="en-US" smtClean="0">
                <a:latin typeface="Times" pitchFamily="18" charset="0"/>
              </a:rPr>
              <a:t> and the initial concentrations, we can determine the concentrations of components at equilibrium.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533400"/>
            <a:ext cx="8229600" cy="1143000"/>
          </a:xfrm>
        </p:spPr>
        <p:txBody>
          <a:bodyPr/>
          <a:lstStyle/>
          <a:p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Calculating equilibrium concentrations using initial concentrations and value of </a:t>
            </a:r>
            <a:r>
              <a:rPr lang="en-US" altLang="en-US" sz="3200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en-US" sz="3200" baseline="-1200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4000" smtClean="0"/>
              <a:t>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2057400"/>
            <a:ext cx="8229600" cy="4343400"/>
          </a:xfrm>
        </p:spPr>
        <p:txBody>
          <a:bodyPr/>
          <a:lstStyle/>
          <a:p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Consider the reaction:</a:t>
            </a:r>
          </a:p>
          <a:p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altLang="en-US" baseline="-12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(g)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+  I</a:t>
            </a:r>
            <a:r>
              <a:rPr lang="en-US" altLang="en-US" baseline="-12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(g)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b="1" smtClean="0"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⇄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2 HI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(g)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,  </a:t>
            </a:r>
          </a:p>
          <a:p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where </a:t>
            </a:r>
            <a:r>
              <a:rPr lang="en-US" altLang="en-US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en-US" baseline="-1200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= 55.6 at 425</a:t>
            </a:r>
            <a:r>
              <a:rPr lang="en-US" altLang="en-US" baseline="4000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C.</a:t>
            </a:r>
          </a:p>
          <a:p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If [H</a:t>
            </a:r>
            <a:r>
              <a:rPr lang="en-US" altLang="en-US" baseline="-12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US" altLang="en-US" baseline="-2500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= [I</a:t>
            </a:r>
            <a:r>
              <a:rPr lang="en-US" altLang="en-US" baseline="-12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en-US" altLang="en-US" baseline="-2500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= 0.</a:t>
            </a:r>
            <a:r>
              <a:rPr lang="tr-TR" altLang="en-US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000 M, and [HI]</a:t>
            </a:r>
            <a:r>
              <a:rPr lang="en-US" altLang="en-US" baseline="-2500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= 0.0 M, what are their concentrations at equilibrium?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smtClean="0">
                <a:latin typeface="Times New Roman" pitchFamily="18" charset="0"/>
                <a:cs typeface="Times New Roman" pitchFamily="18" charset="0"/>
              </a:rPr>
              <a:t>Using the ICE table to calculate equilibrium concentrations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Font typeface="Arial" charset="0"/>
              <a:buNone/>
            </a:pP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Equation:		 H</a:t>
            </a:r>
            <a:r>
              <a:rPr lang="en-US" altLang="en-US" baseline="-12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(g)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+     I</a:t>
            </a:r>
            <a:r>
              <a:rPr lang="en-US" altLang="en-US" baseline="-12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(g)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b="1" smtClean="0"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⇄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  2 HI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(g)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0" indent="0"/>
            <a:r>
              <a:rPr lang="en-US" altLang="en-US" sz="120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</a:t>
            </a:r>
            <a:endParaRPr lang="en-US" altLang="en-US" sz="1200" b="1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charset="0"/>
              <a:buNone/>
            </a:pPr>
            <a:r>
              <a:rPr lang="en-US" altLang="en-US" sz="2400" b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nitial [  ], </a:t>
            </a:r>
            <a:r>
              <a:rPr lang="en-US" altLang="en-US" sz="2400" i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tr-TR" altLang="en-US" sz="240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 0.</a:t>
            </a:r>
            <a:r>
              <a:rPr lang="tr-TR" altLang="en-US" sz="24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000          0.</a:t>
            </a:r>
            <a:r>
              <a:rPr lang="tr-TR" altLang="en-US" sz="24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000	  	0.0000</a:t>
            </a:r>
            <a:endParaRPr lang="en-US" altLang="en-US" sz="2400" b="1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charset="0"/>
              <a:buNone/>
            </a:pPr>
            <a:r>
              <a:rPr lang="en-US" altLang="en-US" sz="2400" b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hange [  ], M 	    -</a:t>
            </a:r>
            <a:r>
              <a:rPr lang="en-US" altLang="en-US" sz="2400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	           -</a:t>
            </a:r>
            <a:r>
              <a:rPr lang="en-US" altLang="en-US" sz="2400" i="1" smtClean="0">
                <a:latin typeface="Times New Roman" pitchFamily="18" charset="0"/>
                <a:cs typeface="Times New Roman" pitchFamily="18" charset="0"/>
              </a:rPr>
              <a:t>x	            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en-US" sz="2400" i="1" smtClean="0">
                <a:latin typeface="Times New Roman" pitchFamily="18" charset="0"/>
                <a:cs typeface="Times New Roman" pitchFamily="18" charset="0"/>
              </a:rPr>
              <a:t>2x</a:t>
            </a:r>
            <a:endParaRPr lang="en-US" altLang="en-US" sz="2400" b="1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charset="0"/>
              <a:buNone/>
            </a:pPr>
            <a:r>
              <a:rPr lang="en-US" altLang="en-US" sz="2400" b="1" smtClean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quilibrium [  ], </a:t>
            </a:r>
            <a:r>
              <a:rPr lang="en-US" altLang="en-US" sz="2400" i="1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  (0.</a:t>
            </a:r>
            <a:r>
              <a:rPr lang="tr-TR" altLang="en-US" sz="24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000 - </a:t>
            </a:r>
            <a:r>
              <a:rPr lang="en-US" altLang="en-US" sz="2400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)   (0.</a:t>
            </a:r>
            <a:r>
              <a:rPr lang="tr-TR" altLang="en-US" sz="24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000 - </a:t>
            </a:r>
            <a:r>
              <a:rPr lang="en-US" altLang="en-US" sz="2400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)         2</a:t>
            </a:r>
            <a:r>
              <a:rPr lang="en-US" altLang="en-US" sz="2400" i="1" smtClean="0">
                <a:latin typeface="Times New Roman" pitchFamily="18" charset="0"/>
                <a:cs typeface="Times New Roman" pitchFamily="18" charset="0"/>
              </a:rPr>
              <a:t>x</a:t>
            </a:r>
            <a:endParaRPr lang="en-US" altLang="en-US" sz="2400" smtClean="0">
              <a:latin typeface="Times New Roman" pitchFamily="18" charset="0"/>
              <a:cs typeface="Times New Roman" pitchFamily="18" charset="0"/>
            </a:endParaRPr>
          </a:p>
          <a:p>
            <a:pPr marL="0" indent="0"/>
            <a:r>
              <a:rPr lang="en-US" altLang="en-US" sz="1200" smtClean="0">
                <a:sym typeface="Symbol" pitchFamily="18" charset="2"/>
              </a:rPr>
              <a:t> </a:t>
            </a:r>
          </a:p>
          <a:p>
            <a:pPr marL="0" indent="0"/>
            <a:endParaRPr lang="en-US" altLang="en-US" sz="1200" smtClean="0">
              <a:sym typeface="Symbol" pitchFamily="18" charset="2"/>
            </a:endParaRPr>
          </a:p>
          <a:p>
            <a:pPr marL="0" indent="0"/>
            <a:endParaRPr lang="en-US" altLang="en-US" sz="2400" smtClean="0">
              <a:sym typeface="Symbol" pitchFamily="18" charset="2"/>
            </a:endParaRPr>
          </a:p>
          <a:p>
            <a:pPr marL="0" indent="0"/>
            <a:endParaRPr lang="en-US" altLang="en-US" sz="2400" smtClean="0">
              <a:sym typeface="Symbol" pitchFamily="18" charset="2"/>
            </a:endParaRPr>
          </a:p>
          <a:p>
            <a:pPr marL="0" indent="0"/>
            <a:endParaRPr lang="en-US" altLang="en-US" sz="2400" smtClean="0">
              <a:sym typeface="Symbol" pitchFamily="18" charset="2"/>
            </a:endParaRPr>
          </a:p>
        </p:txBody>
      </p:sp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152400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  <p:sp>
        <p:nvSpPr>
          <p:cNvPr id="16389" name="Rectangle 7"/>
          <p:cNvSpPr>
            <a:spLocks noChangeArrowheads="1"/>
          </p:cNvSpPr>
          <p:nvPr/>
        </p:nvSpPr>
        <p:spPr bwMode="auto">
          <a:xfrm>
            <a:off x="152400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1020762"/>
          </a:xfrm>
        </p:spPr>
        <p:txBody>
          <a:bodyPr/>
          <a:lstStyle/>
          <a:p>
            <a:r>
              <a:rPr lang="en-US" altLang="en-US" sz="36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The Relationship between </a:t>
            </a:r>
            <a:r>
              <a:rPr lang="en-US" altLang="en-US" sz="36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K</a:t>
            </a:r>
            <a:r>
              <a:rPr lang="en-US" altLang="en-US" sz="3600" baseline="-14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c</a:t>
            </a:r>
            <a:r>
              <a:rPr lang="en-US" altLang="en-US" sz="36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and </a:t>
            </a:r>
            <a:r>
              <a:rPr lang="en-US" altLang="en-US" sz="36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K</a:t>
            </a:r>
            <a:r>
              <a:rPr lang="en-US" altLang="en-US" sz="3600" baseline="-1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p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85813" y="1600200"/>
            <a:ext cx="9272587" cy="4525963"/>
          </a:xfrm>
        </p:spPr>
        <p:txBody>
          <a:bodyPr>
            <a:normAutofit/>
          </a:bodyPr>
          <a:lstStyle/>
          <a:p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Consider the reaction: </a:t>
            </a:r>
            <a:r>
              <a:rPr lang="en-US" altLang="en-US" smtClean="0">
                <a:latin typeface="Times" pitchFamily="18" charset="0"/>
              </a:rPr>
              <a:t>2SO</a:t>
            </a:r>
            <a:r>
              <a:rPr lang="en-US" altLang="en-US" baseline="-12000" smtClean="0">
                <a:latin typeface="Times" pitchFamily="18" charset="0"/>
              </a:rPr>
              <a:t>2</a:t>
            </a:r>
            <a:r>
              <a:rPr lang="en-US" altLang="en-US" sz="2000" smtClean="0">
                <a:latin typeface="Times" pitchFamily="18" charset="0"/>
              </a:rPr>
              <a:t>(g)</a:t>
            </a:r>
            <a:r>
              <a:rPr lang="en-US" altLang="en-US" smtClean="0">
                <a:latin typeface="Times" pitchFamily="18" charset="0"/>
              </a:rPr>
              <a:t> + O</a:t>
            </a:r>
            <a:r>
              <a:rPr lang="en-US" altLang="en-US" baseline="-12000" smtClean="0">
                <a:latin typeface="Times" pitchFamily="18" charset="0"/>
              </a:rPr>
              <a:t>2</a:t>
            </a:r>
            <a:r>
              <a:rPr lang="en-US" altLang="en-US" sz="2000" smtClean="0">
                <a:latin typeface="Times" pitchFamily="18" charset="0"/>
              </a:rPr>
              <a:t>(g)</a:t>
            </a:r>
            <a:r>
              <a:rPr lang="en-US" altLang="en-US" smtClean="0">
                <a:latin typeface="Times" pitchFamily="18" charset="0"/>
              </a:rPr>
              <a:t> 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⇄ 2SO</a:t>
            </a:r>
            <a:r>
              <a:rPr lang="en-US" altLang="en-US" baseline="-12000" smtClean="0">
                <a:latin typeface="Times" pitchFamily="18" charset="0"/>
              </a:rPr>
              <a:t>3</a:t>
            </a:r>
            <a:r>
              <a:rPr lang="en-US" altLang="en-US" sz="2000" smtClean="0">
                <a:latin typeface="Times" pitchFamily="18" charset="0"/>
              </a:rPr>
              <a:t>(g)</a:t>
            </a:r>
            <a:endParaRPr lang="en-US" altLang="en-US" sz="2000" smtClean="0">
              <a:latin typeface="Times" pitchFamily="18" charset="0"/>
              <a:ea typeface="Lucida Sans Unicode" pitchFamily="34" charset="0"/>
              <a:cs typeface="Lucida Sans Unicode" pitchFamily="34" charset="0"/>
            </a:endParaRPr>
          </a:p>
          <a:p>
            <a:pPr>
              <a:buFontTx/>
              <a:buNone/>
            </a:pPr>
            <a:endParaRPr lang="en-US" altLang="en-US" sz="2000" i="1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altLang="en-US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en-US" baseline="-1200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= 			and  </a:t>
            </a:r>
            <a:r>
              <a:rPr lang="en-US" altLang="en-US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en-US" sz="2400" baseline="-1200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 = </a:t>
            </a:r>
          </a:p>
          <a:p>
            <a:endParaRPr lang="en-US" altLang="en-US" sz="240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r-TR" altLang="en-US" sz="2400" smtClean="0">
                <a:latin typeface="Times New Roman" pitchFamily="18" charset="0"/>
                <a:cs typeface="Times New Roman" pitchFamily="18" charset="0"/>
              </a:rPr>
              <a:t>Presuming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 ideal behavior, </a:t>
            </a:r>
          </a:p>
          <a:p>
            <a:pPr>
              <a:buFont typeface="Arial" charset="0"/>
              <a:buNone/>
            </a:pP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where PV = nRT  and  P = (n/V)RT = [M]RT</a:t>
            </a:r>
          </a:p>
          <a:p>
            <a:pPr>
              <a:buFont typeface="Arial" charset="0"/>
              <a:buNone/>
            </a:pPr>
            <a:r>
              <a:rPr lang="es-ES" altLang="en-US" sz="2600" smtClean="0">
                <a:latin typeface="Times New Roman" pitchFamily="18" charset="0"/>
                <a:cs typeface="Times New Roman" pitchFamily="18" charset="0"/>
              </a:rPr>
              <a:t>and  P</a:t>
            </a:r>
            <a:r>
              <a:rPr lang="es-ES" altLang="en-US" sz="2600" baseline="-12000" smtClean="0">
                <a:latin typeface="Times New Roman" pitchFamily="18" charset="0"/>
                <a:cs typeface="Times New Roman" pitchFamily="18" charset="0"/>
              </a:rPr>
              <a:t>SO3</a:t>
            </a:r>
            <a:r>
              <a:rPr lang="es-ES" altLang="en-US" sz="2600" smtClean="0">
                <a:latin typeface="Times New Roman" pitchFamily="18" charset="0"/>
                <a:cs typeface="Times New Roman" pitchFamily="18" charset="0"/>
              </a:rPr>
              <a:t> = [SO</a:t>
            </a:r>
            <a:r>
              <a:rPr lang="es-ES" altLang="en-US" sz="2600" baseline="-12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s-ES" altLang="en-US" sz="2600" smtClean="0">
                <a:latin typeface="Times New Roman" pitchFamily="18" charset="0"/>
                <a:cs typeface="Times New Roman" pitchFamily="18" charset="0"/>
              </a:rPr>
              <a:t>]RT;  P</a:t>
            </a:r>
            <a:r>
              <a:rPr lang="es-ES" altLang="en-US" sz="2600" baseline="-12000" smtClean="0">
                <a:latin typeface="Times New Roman" pitchFamily="18" charset="0"/>
                <a:cs typeface="Times New Roman" pitchFamily="18" charset="0"/>
              </a:rPr>
              <a:t>SO2</a:t>
            </a:r>
            <a:r>
              <a:rPr lang="es-ES" altLang="en-US" sz="2600" smtClean="0">
                <a:latin typeface="Times New Roman" pitchFamily="18" charset="0"/>
                <a:cs typeface="Times New Roman" pitchFamily="18" charset="0"/>
              </a:rPr>
              <a:t> = [SO</a:t>
            </a:r>
            <a:r>
              <a:rPr lang="es-ES" altLang="en-US" sz="2600" baseline="-12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ES" altLang="en-US" sz="2600" smtClean="0">
                <a:latin typeface="Times New Roman" pitchFamily="18" charset="0"/>
                <a:cs typeface="Times New Roman" pitchFamily="18" charset="0"/>
              </a:rPr>
              <a:t>]RT;   P</a:t>
            </a:r>
            <a:r>
              <a:rPr lang="es-ES" altLang="en-US" sz="2600" baseline="-12000" smtClean="0">
                <a:latin typeface="Times New Roman" pitchFamily="18" charset="0"/>
                <a:cs typeface="Times New Roman" pitchFamily="18" charset="0"/>
              </a:rPr>
              <a:t>O2</a:t>
            </a:r>
            <a:r>
              <a:rPr lang="es-ES" altLang="en-US" sz="2600" smtClean="0">
                <a:latin typeface="Times New Roman" pitchFamily="18" charset="0"/>
                <a:cs typeface="Times New Roman" pitchFamily="18" charset="0"/>
              </a:rPr>
              <a:t> = [O</a:t>
            </a:r>
            <a:r>
              <a:rPr lang="es-ES" altLang="en-US" sz="2600" baseline="-12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ES" altLang="en-US" sz="2600" smtClean="0">
                <a:latin typeface="Times New Roman" pitchFamily="18" charset="0"/>
                <a:cs typeface="Times New Roman" pitchFamily="18" charset="0"/>
              </a:rPr>
              <a:t>]RT</a:t>
            </a:r>
          </a:p>
        </p:txBody>
      </p:sp>
      <p:graphicFrame>
        <p:nvGraphicFramePr>
          <p:cNvPr id="5124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981200" y="2243138"/>
          <a:ext cx="1752600" cy="1033462"/>
        </p:xfrm>
        <a:graphic>
          <a:graphicData uri="http://schemas.openxmlformats.org/presentationml/2006/ole">
            <p:oleObj spid="_x0000_s5124" name="Equation" r:id="rId3" imgW="774364" imgH="457002" progId="Equation.3">
              <p:embed/>
            </p:oleObj>
          </a:graphicData>
        </a:graphic>
      </p:graphicFrame>
      <p:graphicFrame>
        <p:nvGraphicFramePr>
          <p:cNvPr id="5125" name="Object 6"/>
          <p:cNvGraphicFramePr>
            <a:graphicFrameLocks noChangeAspect="1"/>
          </p:cNvGraphicFramePr>
          <p:nvPr>
            <p:ph sz="quarter" idx="3"/>
          </p:nvPr>
        </p:nvGraphicFramePr>
        <p:xfrm>
          <a:off x="6019800" y="2232025"/>
          <a:ext cx="1828800" cy="1044575"/>
        </p:xfrm>
        <a:graphic>
          <a:graphicData uri="http://schemas.openxmlformats.org/presentationml/2006/ole">
            <p:oleObj spid="_x0000_s5125" name="Equation" r:id="rId4" imgW="800100" imgH="457200" progId="Equation.3">
              <p:embed/>
            </p:oleObj>
          </a:graphicData>
        </a:graphic>
      </p:graphicFrame>
      <p:sp>
        <p:nvSpPr>
          <p:cNvPr id="5126" name="Rectangle 9"/>
          <p:cNvSpPr>
            <a:spLocks noChangeArrowheads="1"/>
          </p:cNvSpPr>
          <p:nvPr/>
        </p:nvSpPr>
        <p:spPr bwMode="auto">
          <a:xfrm>
            <a:off x="152400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  <p:graphicFrame>
        <p:nvGraphicFramePr>
          <p:cNvPr id="5127" name="Object 8"/>
          <p:cNvGraphicFramePr>
            <a:graphicFrameLocks noChangeAspect="1"/>
          </p:cNvGraphicFramePr>
          <p:nvPr/>
        </p:nvGraphicFramePr>
        <p:xfrm>
          <a:off x="2133600" y="4953000"/>
          <a:ext cx="7772400" cy="942975"/>
        </p:xfrm>
        <a:graphic>
          <a:graphicData uri="http://schemas.openxmlformats.org/presentationml/2006/ole">
            <p:oleObj spid="_x0000_s5127" name="Equation" r:id="rId5" imgW="3771900" imgH="457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Relationship between </a:t>
            </a:r>
            <a:r>
              <a:rPr lang="en-US" altLang="en-US" sz="40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K</a:t>
            </a:r>
            <a:r>
              <a:rPr lang="en-US" altLang="en-US" sz="4000" baseline="-16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c</a:t>
            </a:r>
            <a:r>
              <a:rPr lang="en-US" altLang="en-US" sz="4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and </a:t>
            </a:r>
            <a:r>
              <a:rPr lang="en-US" altLang="en-US" sz="40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K</a:t>
            </a:r>
            <a:r>
              <a:rPr lang="en-US" altLang="en-US" sz="4000" baseline="-1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p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0413" y="1600200"/>
            <a:ext cx="9450387" cy="4800600"/>
          </a:xfrm>
        </p:spPr>
        <p:txBody>
          <a:bodyPr/>
          <a:lstStyle/>
          <a:p>
            <a:r>
              <a:rPr lang="tr-TR" altLang="en-US" smtClean="0">
                <a:latin typeface="Times New Roman" pitchFamily="18" charset="0"/>
                <a:cs typeface="Times New Roman" pitchFamily="18" charset="0"/>
              </a:rPr>
              <a:t>Generally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, for reactions involving gases such that,</a:t>
            </a:r>
          </a:p>
          <a:p>
            <a:pPr>
              <a:buFontTx/>
              <a:buNone/>
            </a:pPr>
            <a:endParaRPr lang="en-US" altLang="en-US" sz="120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en-US" altLang="en-US" sz="3200" i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A +  </a:t>
            </a:r>
            <a:r>
              <a:rPr lang="en-US" altLang="en-US" sz="3200" i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B </a:t>
            </a:r>
            <a:r>
              <a:rPr lang="en-US" altLang="en-US" sz="3200" smtClean="0"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⇄ </a:t>
            </a:r>
            <a:r>
              <a:rPr lang="en-US" altLang="en-US" sz="3200" i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C + </a:t>
            </a:r>
            <a:r>
              <a:rPr lang="en-US" altLang="en-US" sz="3200" i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D</a:t>
            </a:r>
            <a:endParaRPr lang="en-US" altLang="en-US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Tx/>
              <a:buNone/>
            </a:pP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	where A, B, C, and D are all gases, and </a:t>
            </a:r>
            <a:r>
              <a:rPr lang="en-US" altLang="en-US" sz="2800" i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i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800" i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, and </a:t>
            </a:r>
            <a:r>
              <a:rPr lang="en-US" altLang="en-US" sz="2800" i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 are their respective coefficients,</a:t>
            </a:r>
          </a:p>
          <a:p>
            <a:pPr lvl="2"/>
            <a:r>
              <a:rPr lang="en-US" altLang="en-US" sz="3200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en-US" sz="3600" baseline="-1600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3200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en-US" sz="3600" baseline="-1600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(RT)</a:t>
            </a:r>
            <a:r>
              <a:rPr lang="en-US" altLang="en-US" sz="3200" baseline="40000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altLang="en-US" sz="3200" baseline="40000" smtClean="0">
                <a:latin typeface="Times New Roman" pitchFamily="18" charset="0"/>
                <a:cs typeface="Times New Roman" pitchFamily="18" charset="0"/>
              </a:rPr>
              <a:t>n</a:t>
            </a:r>
          </a:p>
          <a:p>
            <a:pPr lvl="2">
              <a:buFontTx/>
              <a:buNone/>
            </a:pP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	and</a:t>
            </a: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smtClean="0">
                <a:latin typeface="Symbol" pitchFamily="18" charset="2"/>
                <a:cs typeface="Times New Roman" pitchFamily="18" charset="0"/>
              </a:rPr>
              <a:t>D</a:t>
            </a: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n = (</a:t>
            </a:r>
            <a:r>
              <a:rPr lang="en-US" altLang="en-US" sz="3200" i="1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altLang="en-US" sz="3200" i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) – (</a:t>
            </a:r>
            <a:r>
              <a:rPr lang="en-US" altLang="en-US" sz="3200" i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altLang="en-US" sz="3200" i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en-US" sz="320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2">
              <a:buFontTx/>
              <a:buNone/>
            </a:pPr>
            <a:r>
              <a:rPr lang="en-US" altLang="en-US" sz="2800" smtClean="0">
                <a:latin typeface="Times New Roman" pitchFamily="18" charset="0"/>
                <a:cs typeface="Times New Roman" pitchFamily="18" charset="0"/>
              </a:rPr>
              <a:t>(In heterogeneous systems, only the coefficients of the gaseous species are counted.)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Relationship between </a:t>
            </a:r>
            <a:r>
              <a:rPr lang="en-US" altLang="en-US" sz="40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K</a:t>
            </a:r>
            <a:r>
              <a:rPr lang="en-US" altLang="en-US" sz="4000" baseline="-16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c</a:t>
            </a:r>
            <a:r>
              <a:rPr lang="en-US" altLang="en-US" sz="4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and </a:t>
            </a:r>
            <a:r>
              <a:rPr lang="en-US" altLang="en-US" sz="40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K</a:t>
            </a:r>
            <a:r>
              <a:rPr lang="en-US" altLang="en-US" sz="4000" baseline="-1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p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For other reactions:</a:t>
            </a:r>
          </a:p>
          <a:p>
            <a:pPr marL="0" indent="0">
              <a:buFont typeface="Arial" charset="0"/>
              <a:buNone/>
            </a:pPr>
            <a:r>
              <a:rPr lang="es-ES" altLang="en-US" sz="24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s-ES" altLang="en-US" smtClean="0">
                <a:latin typeface="Times New Roman" pitchFamily="18" charset="0"/>
                <a:cs typeface="Times New Roman" pitchFamily="18" charset="0"/>
              </a:rPr>
              <a:t>.  2NO</a:t>
            </a:r>
            <a:r>
              <a:rPr lang="es-ES" altLang="en-US" baseline="-16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ES" altLang="en-US" sz="24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" altLang="en-US" sz="2400" i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s-ES" altLang="en-US" sz="240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s-ES" alt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altLang="en-US" sz="3600" smtClean="0"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⇄</a:t>
            </a:r>
            <a:r>
              <a:rPr lang="es-ES" altLang="en-US" smtClean="0">
                <a:latin typeface="Times New Roman" pitchFamily="18" charset="0"/>
                <a:cs typeface="Times New Roman" pitchFamily="18" charset="0"/>
              </a:rPr>
              <a:t> N</a:t>
            </a:r>
            <a:r>
              <a:rPr lang="es-ES" altLang="en-US" baseline="-16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ES" altLang="en-US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s-ES" altLang="en-US" baseline="-1600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s-ES" altLang="en-US" sz="24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" altLang="en-US" sz="2400" i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s-ES" altLang="en-US" sz="240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s-ES" altLang="en-US" smtClean="0">
                <a:latin typeface="Times New Roman" pitchFamily="18" charset="0"/>
                <a:cs typeface="Times New Roman" pitchFamily="18" charset="0"/>
              </a:rPr>
              <a:t>;		</a:t>
            </a:r>
            <a:r>
              <a:rPr lang="es-ES" altLang="en-US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s-ES" altLang="en-US" baseline="-1400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s-ES" altLang="en-US" smtClean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s-ES" altLang="en-US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s-ES" altLang="en-US" baseline="-1400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s-ES" altLang="en-US" smtClean="0">
                <a:latin typeface="Times New Roman" pitchFamily="18" charset="0"/>
                <a:cs typeface="Times New Roman" pitchFamily="18" charset="0"/>
              </a:rPr>
              <a:t>(RT)</a:t>
            </a:r>
            <a:r>
              <a:rPr lang="es-ES" altLang="en-US" baseline="40000" smtClean="0">
                <a:latin typeface="Times New Roman" pitchFamily="18" charset="0"/>
                <a:cs typeface="Times New Roman" pitchFamily="18" charset="0"/>
              </a:rPr>
              <a:t>-1</a:t>
            </a:r>
            <a:endParaRPr lang="en-US" altLang="en-US" baseline="4000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charset="0"/>
              <a:buNone/>
            </a:pP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.  H</a:t>
            </a:r>
            <a:r>
              <a:rPr lang="es-ES" altLang="en-US" baseline="-16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ES" altLang="en-US" sz="24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" altLang="en-US" sz="2400" i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+ I</a:t>
            </a:r>
            <a:r>
              <a:rPr lang="es-ES" altLang="en-US" baseline="-16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ES" altLang="en-US" sz="24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" altLang="en-US" sz="2400" i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s-ES" altLang="en-US" sz="240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altLang="en-US" sz="3600" smtClean="0"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⇄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2 HI</a:t>
            </a:r>
            <a:r>
              <a:rPr lang="es-ES" altLang="en-US" sz="240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s-ES" altLang="en-US" sz="2400" i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;   	</a:t>
            </a:r>
            <a:r>
              <a:rPr lang="en-US" altLang="en-US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s-ES" altLang="en-US" baseline="-1400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=  </a:t>
            </a:r>
            <a:r>
              <a:rPr lang="en-US" altLang="en-US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s-ES" altLang="en-US" baseline="-14000" smtClean="0">
                <a:latin typeface="Times New Roman" pitchFamily="18" charset="0"/>
                <a:cs typeface="Times New Roman" pitchFamily="18" charset="0"/>
              </a:rPr>
              <a:t>c</a:t>
            </a:r>
            <a:endParaRPr lang="en-US" alt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3200" smtClean="0">
                <a:latin typeface="Times" pitchFamily="18" charset="0"/>
              </a:rPr>
              <a:t>Homogeneous &amp; Heterogeneous Equilibria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3600" smtClean="0">
                <a:latin typeface="Times" pitchFamily="18" charset="0"/>
              </a:rPr>
              <a:t>Homogeneous equilibria:</a:t>
            </a:r>
          </a:p>
          <a:p>
            <a:pPr>
              <a:buFontTx/>
              <a:buNone/>
            </a:pPr>
            <a:r>
              <a:rPr lang="en-US" altLang="en-US" sz="3600" smtClean="0">
                <a:latin typeface="Times" pitchFamily="18" charset="0"/>
              </a:rPr>
              <a:t>	</a:t>
            </a:r>
            <a:r>
              <a:rPr lang="en-US" altLang="en-US" smtClean="0">
                <a:latin typeface="Times" pitchFamily="18" charset="0"/>
              </a:rPr>
              <a:t>CH</a:t>
            </a:r>
            <a:r>
              <a:rPr lang="en-US" altLang="en-US" baseline="-20000" smtClean="0">
                <a:latin typeface="Times" pitchFamily="18" charset="0"/>
              </a:rPr>
              <a:t>4</a:t>
            </a:r>
            <a:r>
              <a:rPr lang="en-US" altLang="en-US" sz="2400" smtClean="0">
                <a:latin typeface="Times" pitchFamily="18" charset="0"/>
              </a:rPr>
              <a:t>(</a:t>
            </a:r>
            <a:r>
              <a:rPr lang="en-US" altLang="en-US" sz="2400" i="1" smtClean="0">
                <a:latin typeface="Times" pitchFamily="18" charset="0"/>
              </a:rPr>
              <a:t>g</a:t>
            </a:r>
            <a:r>
              <a:rPr lang="en-US" altLang="en-US" sz="2400" smtClean="0">
                <a:latin typeface="Times" pitchFamily="18" charset="0"/>
              </a:rPr>
              <a:t>)</a:t>
            </a:r>
            <a:r>
              <a:rPr lang="en-US" altLang="en-US" smtClean="0">
                <a:latin typeface="Times" pitchFamily="18" charset="0"/>
              </a:rPr>
              <a:t> 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+</a:t>
            </a:r>
            <a:r>
              <a:rPr lang="en-US" altLang="en-US" smtClean="0">
                <a:latin typeface="Times" pitchFamily="18" charset="0"/>
              </a:rPr>
              <a:t> H</a:t>
            </a:r>
            <a:r>
              <a:rPr lang="en-US" altLang="en-US" baseline="-20000" smtClean="0">
                <a:latin typeface="Times" pitchFamily="18" charset="0"/>
              </a:rPr>
              <a:t>2</a:t>
            </a:r>
            <a:r>
              <a:rPr lang="en-US" altLang="en-US" smtClean="0">
                <a:latin typeface="Times" pitchFamily="18" charset="0"/>
              </a:rPr>
              <a:t>O</a:t>
            </a:r>
            <a:r>
              <a:rPr lang="en-US" altLang="en-US" sz="2400" smtClean="0">
                <a:latin typeface="Times" pitchFamily="18" charset="0"/>
              </a:rPr>
              <a:t>(</a:t>
            </a:r>
            <a:r>
              <a:rPr lang="en-US" altLang="en-US" sz="2400" i="1" smtClean="0">
                <a:latin typeface="Times" pitchFamily="18" charset="0"/>
              </a:rPr>
              <a:t>g</a:t>
            </a:r>
            <a:r>
              <a:rPr lang="en-US" altLang="en-US" sz="2400" smtClean="0">
                <a:latin typeface="Times" pitchFamily="18" charset="0"/>
              </a:rPr>
              <a:t>)</a:t>
            </a:r>
            <a:r>
              <a:rPr lang="en-US" altLang="en-US" smtClean="0">
                <a:latin typeface="Times" pitchFamily="18" charset="0"/>
              </a:rPr>
              <a:t> 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⇄ CO</a:t>
            </a:r>
            <a:r>
              <a:rPr lang="en-US" altLang="en-US" sz="2400" smtClean="0">
                <a:latin typeface="Times" pitchFamily="18" charset="0"/>
              </a:rPr>
              <a:t>(</a:t>
            </a:r>
            <a:r>
              <a:rPr lang="en-US" altLang="en-US" sz="2400" i="1" smtClean="0">
                <a:latin typeface="Times" pitchFamily="18" charset="0"/>
              </a:rPr>
              <a:t>g</a:t>
            </a:r>
            <a:r>
              <a:rPr lang="en-US" altLang="en-US" sz="2400" smtClean="0">
                <a:latin typeface="Times" pitchFamily="18" charset="0"/>
              </a:rPr>
              <a:t>)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+ 3H</a:t>
            </a:r>
            <a:r>
              <a:rPr lang="en-US" altLang="en-US" baseline="-20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2</a:t>
            </a:r>
            <a:r>
              <a:rPr lang="en-US" altLang="en-US" sz="2400" smtClean="0">
                <a:latin typeface="Times" pitchFamily="18" charset="0"/>
              </a:rPr>
              <a:t>(</a:t>
            </a:r>
            <a:r>
              <a:rPr lang="en-US" altLang="en-US" sz="2400" i="1" smtClean="0">
                <a:latin typeface="Times" pitchFamily="18" charset="0"/>
              </a:rPr>
              <a:t>g</a:t>
            </a:r>
            <a:r>
              <a:rPr lang="en-US" altLang="en-US" sz="2400" smtClean="0">
                <a:latin typeface="Times" pitchFamily="18" charset="0"/>
              </a:rPr>
              <a:t>)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;</a:t>
            </a:r>
          </a:p>
          <a:p>
            <a:pPr>
              <a:buFontTx/>
              <a:buNone/>
            </a:pP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	</a:t>
            </a:r>
            <a:endParaRPr lang="en-US" altLang="en-US" sz="1600" smtClean="0">
              <a:latin typeface="Times" pitchFamily="18" charset="0"/>
              <a:ea typeface="Lucida Sans Unicode" pitchFamily="34" charset="0"/>
              <a:cs typeface="Lucida Sans Unicode" pitchFamily="34" charset="0"/>
            </a:endParaRPr>
          </a:p>
          <a:p>
            <a:pPr>
              <a:buFontTx/>
              <a:buNone/>
            </a:pPr>
            <a:r>
              <a:rPr lang="en-US" altLang="en-US" sz="36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Heterogeneous equilibria:</a:t>
            </a:r>
          </a:p>
          <a:p>
            <a:pPr>
              <a:buFontTx/>
              <a:buNone/>
            </a:pP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	CaCO</a:t>
            </a:r>
            <a:r>
              <a:rPr lang="en-US" altLang="en-US" baseline="-20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3</a:t>
            </a:r>
            <a:r>
              <a:rPr lang="en-US" altLang="en-US" sz="24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(</a:t>
            </a:r>
            <a:r>
              <a:rPr lang="en-US" altLang="en-US" sz="24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s</a:t>
            </a:r>
            <a:r>
              <a:rPr lang="en-US" altLang="en-US" sz="24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)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⇄  CaO</a:t>
            </a:r>
            <a:r>
              <a:rPr lang="en-US" altLang="en-US" sz="24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(</a:t>
            </a:r>
            <a:r>
              <a:rPr lang="en-US" altLang="en-US" sz="24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s</a:t>
            </a:r>
            <a:r>
              <a:rPr lang="en-US" altLang="en-US" sz="24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)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 +  CO</a:t>
            </a:r>
            <a:r>
              <a:rPr lang="en-US" altLang="en-US" baseline="-20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2</a:t>
            </a:r>
            <a:r>
              <a:rPr lang="en-US" altLang="en-US" sz="24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(</a:t>
            </a:r>
            <a:r>
              <a:rPr lang="en-US" altLang="en-US" sz="24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g</a:t>
            </a:r>
            <a:r>
              <a:rPr lang="en-US" altLang="en-US" sz="24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)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;</a:t>
            </a:r>
          </a:p>
          <a:p>
            <a:pPr>
              <a:buFontTx/>
              <a:buNone/>
            </a:pP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	HF</a:t>
            </a:r>
            <a:r>
              <a:rPr lang="en-US" altLang="en-US" sz="24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(</a:t>
            </a:r>
            <a:r>
              <a:rPr lang="en-US" altLang="en-US" sz="24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aq</a:t>
            </a:r>
            <a:r>
              <a:rPr lang="en-US" altLang="en-US" sz="24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)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+ H</a:t>
            </a:r>
            <a:r>
              <a:rPr lang="en-US" altLang="en-US" baseline="-20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2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O</a:t>
            </a:r>
            <a:r>
              <a:rPr lang="en-US" altLang="en-US" sz="24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(</a:t>
            </a:r>
            <a:r>
              <a:rPr lang="en-US" altLang="en-US" sz="24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l</a:t>
            </a:r>
            <a:r>
              <a:rPr lang="en-US" altLang="en-US" sz="24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)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⇄ H</a:t>
            </a:r>
            <a:r>
              <a:rPr lang="en-US" altLang="en-US" baseline="-20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3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O</a:t>
            </a:r>
            <a:r>
              <a:rPr lang="en-US" altLang="en-US" baseline="30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+</a:t>
            </a:r>
            <a:r>
              <a:rPr lang="en-US" altLang="en-US" sz="24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(</a:t>
            </a:r>
            <a:r>
              <a:rPr lang="en-US" altLang="en-US" sz="24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aq</a:t>
            </a:r>
            <a:r>
              <a:rPr lang="en-US" altLang="en-US" sz="24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)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+ F</a:t>
            </a:r>
            <a:r>
              <a:rPr lang="en-US" altLang="en-US" baseline="30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-</a:t>
            </a:r>
            <a:r>
              <a:rPr lang="en-US" altLang="en-US" sz="24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(</a:t>
            </a:r>
            <a:r>
              <a:rPr lang="en-US" altLang="en-US" sz="24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aq</a:t>
            </a:r>
            <a:r>
              <a:rPr lang="en-US" altLang="en-US" sz="24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)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;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2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Equilibrium Constant Expressions for</a:t>
            </a:r>
            <a:r>
              <a:rPr lang="en-US" altLang="en-US" sz="36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Heterogeneous System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600200"/>
            <a:ext cx="8229600" cy="4800600"/>
          </a:xfrm>
        </p:spPr>
        <p:txBody>
          <a:bodyPr/>
          <a:lstStyle/>
          <a:p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Examples:</a:t>
            </a:r>
          </a:p>
          <a:p>
            <a:pPr>
              <a:buFontTx/>
              <a:buNone/>
            </a:pP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		CaCO</a:t>
            </a:r>
            <a:r>
              <a:rPr lang="en-US" altLang="en-US" baseline="-20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3</a:t>
            </a:r>
            <a:r>
              <a:rPr lang="en-US" altLang="en-US" sz="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(</a:t>
            </a:r>
            <a:r>
              <a:rPr lang="en-US" altLang="en-US" sz="20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s</a:t>
            </a:r>
            <a:r>
              <a:rPr lang="en-US" altLang="en-US" sz="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)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⇄  CaO</a:t>
            </a:r>
            <a:r>
              <a:rPr lang="en-US" altLang="en-US" sz="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(</a:t>
            </a:r>
            <a:r>
              <a:rPr lang="en-US" altLang="en-US" sz="20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s</a:t>
            </a:r>
            <a:r>
              <a:rPr lang="en-US" altLang="en-US" sz="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)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 +  CO</a:t>
            </a:r>
            <a:r>
              <a:rPr lang="en-US" altLang="en-US" baseline="-20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2</a:t>
            </a:r>
            <a:r>
              <a:rPr lang="en-US" altLang="en-US" sz="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(</a:t>
            </a:r>
            <a:r>
              <a:rPr lang="en-US" altLang="en-US" sz="20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g</a:t>
            </a:r>
            <a:r>
              <a:rPr lang="en-US" altLang="en-US" sz="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)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;</a:t>
            </a:r>
          </a:p>
          <a:p>
            <a:pPr lvl="1">
              <a:buFontTx/>
              <a:buNone/>
            </a:pPr>
            <a:r>
              <a:rPr lang="en-US" altLang="en-US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	K</a:t>
            </a:r>
            <a:r>
              <a:rPr lang="en-US" altLang="en-US" baseline="-1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c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= [CO</a:t>
            </a:r>
            <a:r>
              <a:rPr lang="en-US" altLang="en-US" baseline="-14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2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]	    </a:t>
            </a:r>
            <a:r>
              <a:rPr lang="en-US" altLang="en-US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K</a:t>
            </a:r>
            <a:r>
              <a:rPr lang="en-US" altLang="en-US" baseline="-1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p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= P</a:t>
            </a:r>
            <a:r>
              <a:rPr lang="en-US" altLang="en-US" baseline="-16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CO2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;    </a:t>
            </a:r>
            <a:r>
              <a:rPr lang="en-US" altLang="en-US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K</a:t>
            </a:r>
            <a:r>
              <a:rPr lang="en-US" altLang="en-US" baseline="-1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p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= </a:t>
            </a:r>
            <a:r>
              <a:rPr lang="en-US" altLang="en-US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K</a:t>
            </a:r>
            <a:r>
              <a:rPr lang="en-US" altLang="en-US" baseline="-1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c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(RT)</a:t>
            </a:r>
          </a:p>
          <a:p>
            <a:pPr lvl="1"/>
            <a:endParaRPr lang="en-US" altLang="en-US" smtClean="0">
              <a:latin typeface="Times" pitchFamily="18" charset="0"/>
              <a:ea typeface="Lucida Sans Unicode" pitchFamily="34" charset="0"/>
              <a:cs typeface="Lucida Sans Unicode" pitchFamily="34" charset="0"/>
            </a:endParaRPr>
          </a:p>
          <a:p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HF</a:t>
            </a:r>
            <a:r>
              <a:rPr lang="en-US" altLang="en-US" sz="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(</a:t>
            </a:r>
            <a:r>
              <a:rPr lang="en-US" altLang="en-US" sz="20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aq</a:t>
            </a:r>
            <a:r>
              <a:rPr lang="en-US" altLang="en-US" sz="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)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+ H</a:t>
            </a:r>
            <a:r>
              <a:rPr lang="en-US" altLang="en-US" baseline="-14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2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O</a:t>
            </a:r>
            <a:r>
              <a:rPr lang="en-US" altLang="en-US" sz="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(</a:t>
            </a:r>
            <a:r>
              <a:rPr lang="en-US" altLang="en-US" sz="20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l</a:t>
            </a:r>
            <a:r>
              <a:rPr lang="en-US" altLang="en-US" sz="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)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⇄ H</a:t>
            </a:r>
            <a:r>
              <a:rPr lang="en-US" altLang="en-US" baseline="-14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3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O</a:t>
            </a:r>
            <a:r>
              <a:rPr lang="en-US" altLang="en-US" baseline="40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+</a:t>
            </a:r>
            <a:r>
              <a:rPr lang="en-US" altLang="en-US" sz="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(</a:t>
            </a:r>
            <a:r>
              <a:rPr lang="en-US" altLang="en-US" sz="20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aq</a:t>
            </a:r>
            <a:r>
              <a:rPr lang="en-US" altLang="en-US" sz="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)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 + F</a:t>
            </a:r>
            <a:r>
              <a:rPr lang="en-US" altLang="en-US" baseline="40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-</a:t>
            </a:r>
            <a:r>
              <a:rPr lang="en-US" altLang="en-US" sz="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(</a:t>
            </a:r>
            <a:r>
              <a:rPr lang="en-US" altLang="en-US" sz="20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aq</a:t>
            </a:r>
            <a:r>
              <a:rPr lang="en-US" altLang="en-US" sz="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)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;</a:t>
            </a:r>
            <a:endParaRPr lang="en-US" altLang="en-US" sz="2400" smtClean="0">
              <a:latin typeface="Times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1524000" y="-184150"/>
            <a:ext cx="1841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1" hangingPunct="1"/>
            <a:endParaRPr lang="en-US" altLang="en-US">
              <a:latin typeface="Arial" charset="0"/>
            </a:endParaRPr>
          </a:p>
        </p:txBody>
      </p:sp>
      <p:graphicFrame>
        <p:nvGraphicFramePr>
          <p:cNvPr id="9221" name="Object 4"/>
          <p:cNvGraphicFramePr>
            <a:graphicFrameLocks noChangeAspect="1"/>
          </p:cNvGraphicFramePr>
          <p:nvPr/>
        </p:nvGraphicFramePr>
        <p:xfrm>
          <a:off x="3276600" y="4495800"/>
          <a:ext cx="2590800" cy="1049338"/>
        </p:xfrm>
        <a:graphic>
          <a:graphicData uri="http://schemas.openxmlformats.org/presentationml/2006/ole">
            <p:oleObj spid="_x0000_s9221" name="Equation" r:id="rId3" imgW="1091726" imgH="444307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Solubility Eqilibrium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 smtClean="0">
              <a:latin typeface="Times" pitchFamily="18" charset="0"/>
              <a:ea typeface="Lucida Sans Unicode" pitchFamily="34" charset="0"/>
              <a:cs typeface="Lucida Sans Unicode" pitchFamily="34" charset="0"/>
            </a:endParaRPr>
          </a:p>
          <a:p>
            <a:pPr algn="ctr">
              <a:buFontTx/>
              <a:buNone/>
            </a:pP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PbCl</a:t>
            </a:r>
            <a:r>
              <a:rPr lang="en-US" altLang="en-US" baseline="-1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2</a:t>
            </a:r>
            <a:r>
              <a:rPr lang="en-US" altLang="en-US" sz="24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(</a:t>
            </a:r>
            <a:r>
              <a:rPr lang="en-US" altLang="en-US" sz="24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s</a:t>
            </a:r>
            <a:r>
              <a:rPr lang="en-US" altLang="en-US" sz="24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)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⇄  Pb</a:t>
            </a:r>
            <a:r>
              <a:rPr lang="en-US" altLang="en-US" baseline="40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2+</a:t>
            </a:r>
            <a:r>
              <a:rPr lang="en-US" altLang="en-US" sz="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(</a:t>
            </a:r>
            <a:r>
              <a:rPr lang="en-US" altLang="en-US" sz="24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aq</a:t>
            </a:r>
            <a:r>
              <a:rPr lang="en-US" altLang="en-US" sz="24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)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 +  2Cl</a:t>
            </a:r>
            <a:r>
              <a:rPr lang="en-US" altLang="en-US" sz="3600" baseline="40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-</a:t>
            </a:r>
            <a:r>
              <a:rPr lang="en-US" altLang="en-US" sz="24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(</a:t>
            </a:r>
            <a:r>
              <a:rPr lang="en-US" altLang="en-US" sz="2400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aq</a:t>
            </a:r>
            <a:r>
              <a:rPr lang="en-US" altLang="en-US" sz="24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)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;  </a:t>
            </a:r>
          </a:p>
          <a:p>
            <a:pPr algn="ctr">
              <a:buFontTx/>
              <a:buNone/>
            </a:pPr>
            <a:r>
              <a:rPr lang="en-US" altLang="en-US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K</a:t>
            </a:r>
            <a:r>
              <a:rPr lang="en-US" altLang="en-US" i="1" baseline="-12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sp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= [Pb</a:t>
            </a:r>
            <a:r>
              <a:rPr lang="en-US" altLang="en-US" baseline="40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2+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][Cl</a:t>
            </a:r>
            <a:r>
              <a:rPr lang="en-US" altLang="en-US" baseline="40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-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]</a:t>
            </a:r>
            <a:r>
              <a:rPr lang="en-US" altLang="en-US" baseline="40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2</a:t>
            </a:r>
          </a:p>
          <a:p>
            <a:pPr>
              <a:buFontTx/>
              <a:buNone/>
            </a:pPr>
            <a:endParaRPr lang="en-US" altLang="en-US" baseline="40000" smtClean="0">
              <a:latin typeface="Times" pitchFamily="18" charset="0"/>
              <a:ea typeface="Lucida Sans Unicode" pitchFamily="34" charset="0"/>
              <a:cs typeface="Lucida Sans Unicode" pitchFamily="34" charset="0"/>
            </a:endParaRPr>
          </a:p>
          <a:p>
            <a:pPr algn="ctr">
              <a:buFontTx/>
              <a:buNone/>
            </a:pP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(</a:t>
            </a:r>
            <a:r>
              <a:rPr lang="en-US" altLang="en-US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K</a:t>
            </a:r>
            <a:r>
              <a:rPr lang="en-US" altLang="en-US" i="1" baseline="-14000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sp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 is called </a:t>
            </a:r>
            <a:r>
              <a:rPr lang="en-US" altLang="en-US" i="1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solubility product</a:t>
            </a:r>
            <a:r>
              <a:rPr lang="en-US" altLang="en-US" smtClean="0">
                <a:latin typeface="Times" pitchFamily="18" charset="0"/>
                <a:ea typeface="Lucida Sans Unicode" pitchFamily="34" charset="0"/>
                <a:cs typeface="Lucida Sans Unicode" pitchFamily="34" charset="0"/>
              </a:rPr>
              <a:t>)</a:t>
            </a:r>
            <a:endParaRPr lang="en-US" altLang="en-US" baseline="40000" smtClean="0">
              <a:latin typeface="Times" pitchFamily="18" charset="0"/>
              <a:ea typeface="Lucida Sans Unicode" pitchFamily="34" charset="0"/>
              <a:cs typeface="Lucida Sans Unicode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944562"/>
          </a:xfrm>
        </p:spPr>
        <p:txBody>
          <a:bodyPr/>
          <a:lstStyle/>
          <a:p>
            <a:r>
              <a:rPr lang="en-US" altLang="en-US" sz="3600" smtClean="0">
                <a:latin typeface="Times New Roman" pitchFamily="18" charset="0"/>
                <a:cs typeface="Times New Roman" pitchFamily="18" charset="0"/>
              </a:rPr>
              <a:t>Equilibrium Exercise #1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371600"/>
            <a:ext cx="8229600" cy="5029200"/>
          </a:xfrm>
        </p:spPr>
        <p:txBody>
          <a:bodyPr/>
          <a:lstStyle/>
          <a:p>
            <a:pPr marL="609600" indent="-609600">
              <a:buFont typeface="Arial" charset="0"/>
              <a:buNone/>
            </a:pP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A flask is charged with 2.</a:t>
            </a:r>
            <a:r>
              <a:rPr lang="tr-TR" altLang="en-US" sz="240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0 atm of nitrogen dioxide and 1.</a:t>
            </a:r>
            <a:r>
              <a:rPr lang="tr-TR" altLang="en-US" sz="240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0 atm of dinitrogen tetroxide at 25 </a:t>
            </a:r>
            <a:r>
              <a:rPr lang="en-US" altLang="en-US" sz="2400" baseline="3600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C and allowed to reach equilibrium.  When equilibrium is established, the partial pressure of NO</a:t>
            </a:r>
            <a:r>
              <a:rPr lang="en-US" altLang="en-US" sz="2400" baseline="-12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 has decreased by 1.24 atm. (a) What are the partial pressures of NO</a:t>
            </a:r>
            <a:r>
              <a:rPr lang="en-US" altLang="en-US" sz="2400" baseline="-12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 and N</a:t>
            </a:r>
            <a:r>
              <a:rPr lang="en-US" altLang="en-US" sz="2400" baseline="-12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en-US" sz="2400" baseline="-1200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 at equilibrium? </a:t>
            </a:r>
          </a:p>
          <a:p>
            <a:pPr marL="609600" indent="-609600">
              <a:buFont typeface="Arial" charset="0"/>
              <a:buNone/>
            </a:pP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	(b) Calculate </a:t>
            </a:r>
            <a:r>
              <a:rPr lang="en-US" altLang="en-US" sz="2400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en-US" sz="2400" baseline="-1200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altLang="en-US" sz="2400" i="1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en-US" altLang="en-US" sz="2400" baseline="-1200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 for following reaction at 25 </a:t>
            </a:r>
            <a:r>
              <a:rPr lang="en-US" altLang="en-US" sz="2400" baseline="3600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en-US" sz="2400" smtClean="0">
                <a:latin typeface="Times New Roman" pitchFamily="18" charset="0"/>
                <a:cs typeface="Times New Roman" pitchFamily="18" charset="0"/>
              </a:rPr>
              <a:t>C. </a:t>
            </a:r>
          </a:p>
          <a:p>
            <a:pPr marL="609600" indent="-609600">
              <a:buFont typeface="Arial" charset="0"/>
              <a:buNone/>
            </a:pPr>
            <a:r>
              <a:rPr lang="en-US" altLang="en-US" sz="360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2 NO</a:t>
            </a:r>
            <a:r>
              <a:rPr lang="en-US" altLang="en-US" baseline="-12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000" smtClean="0">
                <a:latin typeface="Times New Roman" pitchFamily="18" charset="0"/>
                <a:cs typeface="Times New Roman" pitchFamily="18" charset="0"/>
              </a:rPr>
              <a:t>(g)</a:t>
            </a:r>
            <a:r>
              <a:rPr lang="es-ES" alt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mtClean="0"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⇄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  N</a:t>
            </a:r>
            <a:r>
              <a:rPr lang="en-US" altLang="en-US" baseline="-12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en-US" baseline="-1200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en-US" sz="2000" smtClean="0">
                <a:latin typeface="Times New Roman" pitchFamily="18" charset="0"/>
                <a:cs typeface="Times New Roman" pitchFamily="18" charset="0"/>
              </a:rPr>
              <a:t>(g)</a:t>
            </a:r>
            <a:endParaRPr lang="es-ES" altLang="en-US" sz="2000" smtClean="0">
              <a:latin typeface="Times New Roman" pitchFamily="18" charset="0"/>
              <a:cs typeface="Times New Roman" pitchFamily="18" charset="0"/>
            </a:endParaRPr>
          </a:p>
          <a:p>
            <a:pPr marL="609600" indent="-609600">
              <a:buFont typeface="Arial" charset="0"/>
              <a:buNone/>
            </a:pPr>
            <a:endParaRPr lang="es-ES" altLang="en-US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3200" smtClean="0">
                <a:latin typeface="Times" pitchFamily="18" charset="0"/>
              </a:rPr>
              <a:t>Applications of Equilibrium Constant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 typeface="Arial" charset="0"/>
              <a:buNone/>
            </a:pPr>
            <a:r>
              <a:rPr lang="en-US" altLang="en-US" smtClean="0">
                <a:latin typeface="Times" pitchFamily="18" charset="0"/>
              </a:rPr>
              <a:t>For any system or reaction:</a:t>
            </a:r>
            <a:endParaRPr lang="tr-TR" altLang="en-US" smtClean="0">
              <a:latin typeface="Times" pitchFamily="18" charset="0"/>
            </a:endParaRPr>
          </a:p>
          <a:p>
            <a:pPr marL="533400" indent="-533400">
              <a:buFont typeface="Arial" charset="0"/>
              <a:buNone/>
            </a:pPr>
            <a:r>
              <a:rPr lang="en-US" altLang="en-US" smtClean="0">
                <a:latin typeface="Times" pitchFamily="18" charset="0"/>
              </a:rPr>
              <a:t>Knowing the equilibrium constant, we can predict whether or not a reaction mixture is at equilibrium, and we can predict the direction of net reaction.</a:t>
            </a:r>
          </a:p>
          <a:p>
            <a:pPr marL="1295400" lvl="2" indent="-381000"/>
            <a:r>
              <a:rPr lang="en-US" altLang="en-US" sz="2800" i="1" smtClean="0">
                <a:latin typeface="Times" pitchFamily="18" charset="0"/>
              </a:rPr>
              <a:t>Q</a:t>
            </a:r>
            <a:r>
              <a:rPr lang="en-US" altLang="en-US" sz="2800" baseline="-16000" smtClean="0">
                <a:latin typeface="Times" pitchFamily="18" charset="0"/>
              </a:rPr>
              <a:t>c</a:t>
            </a:r>
            <a:r>
              <a:rPr lang="en-US" altLang="en-US" sz="2800" smtClean="0">
                <a:latin typeface="Times" pitchFamily="18" charset="0"/>
              </a:rPr>
              <a:t> = </a:t>
            </a:r>
            <a:r>
              <a:rPr lang="en-US" altLang="en-US" sz="2800" i="1" smtClean="0">
                <a:latin typeface="Times" pitchFamily="18" charset="0"/>
              </a:rPr>
              <a:t>K</a:t>
            </a:r>
            <a:r>
              <a:rPr lang="en-US" altLang="en-US" sz="2800" baseline="-16000" smtClean="0">
                <a:latin typeface="Times" pitchFamily="18" charset="0"/>
              </a:rPr>
              <a:t>c</a:t>
            </a:r>
            <a:r>
              <a:rPr lang="en-US" altLang="en-US" sz="2800" smtClean="0">
                <a:latin typeface="Times" pitchFamily="18" charset="0"/>
              </a:rPr>
              <a:t> </a:t>
            </a:r>
            <a:r>
              <a:rPr lang="en-US" altLang="en-US" smtClean="0">
                <a:latin typeface="Times" pitchFamily="18" charset="0"/>
                <a:sym typeface="Wingdings" pitchFamily="2" charset="2"/>
              </a:rPr>
              <a:t></a:t>
            </a:r>
            <a:r>
              <a:rPr lang="en-US" altLang="en-US" sz="2800" smtClean="0">
                <a:latin typeface="Times" pitchFamily="18" charset="0"/>
                <a:sym typeface="Wingdings" pitchFamily="2" charset="2"/>
              </a:rPr>
              <a:t> equilibrium (no net reaction)</a:t>
            </a:r>
            <a:endParaRPr lang="en-US" altLang="en-US" smtClean="0">
              <a:latin typeface="Times" pitchFamily="18" charset="0"/>
            </a:endParaRPr>
          </a:p>
          <a:p>
            <a:pPr marL="1295400" lvl="2" indent="-381000"/>
            <a:r>
              <a:rPr lang="en-US" altLang="en-US" sz="2800" i="1" smtClean="0">
                <a:latin typeface="Times" pitchFamily="18" charset="0"/>
              </a:rPr>
              <a:t>Q</a:t>
            </a:r>
            <a:r>
              <a:rPr lang="en-US" altLang="en-US" sz="2800" baseline="-16000" smtClean="0">
                <a:latin typeface="Times" pitchFamily="18" charset="0"/>
              </a:rPr>
              <a:t>c</a:t>
            </a:r>
            <a:r>
              <a:rPr lang="en-US" altLang="en-US" sz="2800" smtClean="0">
                <a:latin typeface="Times" pitchFamily="18" charset="0"/>
              </a:rPr>
              <a:t> </a:t>
            </a:r>
            <a:r>
              <a:rPr lang="en-US" altLang="en-US" sz="2800" b="1" smtClean="0">
                <a:latin typeface="Times" pitchFamily="18" charset="0"/>
              </a:rPr>
              <a:t>&lt;</a:t>
            </a:r>
            <a:r>
              <a:rPr lang="en-US" altLang="en-US" sz="2800" smtClean="0">
                <a:latin typeface="Times" pitchFamily="18" charset="0"/>
              </a:rPr>
              <a:t> </a:t>
            </a:r>
            <a:r>
              <a:rPr lang="en-US" altLang="en-US" sz="2800" i="1" smtClean="0">
                <a:latin typeface="Times" pitchFamily="18" charset="0"/>
              </a:rPr>
              <a:t>K</a:t>
            </a:r>
            <a:r>
              <a:rPr lang="en-US" altLang="en-US" sz="2800" baseline="-16000" smtClean="0">
                <a:latin typeface="Times" pitchFamily="18" charset="0"/>
              </a:rPr>
              <a:t>c</a:t>
            </a:r>
            <a:r>
              <a:rPr lang="en-US" altLang="en-US" sz="2800" smtClean="0">
                <a:latin typeface="Times" pitchFamily="18" charset="0"/>
              </a:rPr>
              <a:t> </a:t>
            </a:r>
            <a:r>
              <a:rPr lang="en-US" altLang="en-US" smtClean="0">
                <a:latin typeface="Times" pitchFamily="18" charset="0"/>
                <a:sym typeface="Wingdings" pitchFamily="2" charset="2"/>
              </a:rPr>
              <a:t></a:t>
            </a:r>
            <a:r>
              <a:rPr lang="en-US" altLang="en-US" sz="2800" smtClean="0">
                <a:latin typeface="Times" pitchFamily="18" charset="0"/>
                <a:sym typeface="Wingdings" pitchFamily="2" charset="2"/>
              </a:rPr>
              <a:t> a net forward reaction; </a:t>
            </a:r>
          </a:p>
          <a:p>
            <a:pPr marL="1295400" lvl="2" indent="-381000"/>
            <a:r>
              <a:rPr lang="en-US" altLang="en-US" sz="2800" i="1" smtClean="0">
                <a:latin typeface="Times" pitchFamily="18" charset="0"/>
              </a:rPr>
              <a:t>Q</a:t>
            </a:r>
            <a:r>
              <a:rPr lang="en-US" altLang="en-US" sz="2800" baseline="-16000" smtClean="0">
                <a:latin typeface="Times" pitchFamily="18" charset="0"/>
              </a:rPr>
              <a:t>c</a:t>
            </a:r>
            <a:r>
              <a:rPr lang="en-US" altLang="en-US" sz="2800" smtClean="0">
                <a:latin typeface="Times" pitchFamily="18" charset="0"/>
              </a:rPr>
              <a:t> </a:t>
            </a:r>
            <a:r>
              <a:rPr lang="en-US" altLang="en-US" sz="2800" b="1" smtClean="0">
                <a:latin typeface="Times" pitchFamily="18" charset="0"/>
              </a:rPr>
              <a:t>&gt;</a:t>
            </a:r>
            <a:r>
              <a:rPr lang="en-US" altLang="en-US" sz="2800" smtClean="0">
                <a:latin typeface="Times" pitchFamily="18" charset="0"/>
              </a:rPr>
              <a:t> </a:t>
            </a:r>
            <a:r>
              <a:rPr lang="en-US" altLang="en-US" sz="2800" i="1" smtClean="0">
                <a:latin typeface="Times" pitchFamily="18" charset="0"/>
              </a:rPr>
              <a:t>K</a:t>
            </a:r>
            <a:r>
              <a:rPr lang="en-US" altLang="en-US" sz="2800" baseline="-16000" smtClean="0">
                <a:latin typeface="Times" pitchFamily="18" charset="0"/>
              </a:rPr>
              <a:t>c</a:t>
            </a:r>
            <a:r>
              <a:rPr lang="en-US" altLang="en-US" sz="2800" smtClean="0">
                <a:latin typeface="Times" pitchFamily="18" charset="0"/>
              </a:rPr>
              <a:t> </a:t>
            </a:r>
            <a:r>
              <a:rPr lang="en-US" altLang="en-US" smtClean="0">
                <a:latin typeface="Times" pitchFamily="18" charset="0"/>
                <a:sym typeface="Wingdings" pitchFamily="2" charset="2"/>
              </a:rPr>
              <a:t></a:t>
            </a:r>
            <a:r>
              <a:rPr lang="en-US" altLang="en-US" sz="2800" smtClean="0">
                <a:latin typeface="Times" pitchFamily="18" charset="0"/>
                <a:sym typeface="Wingdings" pitchFamily="2" charset="2"/>
              </a:rPr>
              <a:t> a net reverse reaction</a:t>
            </a:r>
            <a:endParaRPr lang="en-US" altLang="en-US" sz="2800" smtClean="0">
              <a:latin typeface="Times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332</Words>
  <Application>Microsoft Office PowerPoint</Application>
  <PresentationFormat>Özel</PresentationFormat>
  <Paragraphs>76</Paragraphs>
  <Slides>13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23" baseType="lpstr">
      <vt:lpstr>Calibri</vt:lpstr>
      <vt:lpstr>Arial</vt:lpstr>
      <vt:lpstr>Calibri Light</vt:lpstr>
      <vt:lpstr>Times</vt:lpstr>
      <vt:lpstr>Lucida Sans Unicode</vt:lpstr>
      <vt:lpstr>Times New Roman</vt:lpstr>
      <vt:lpstr>Symbol</vt:lpstr>
      <vt:lpstr>Wingdings</vt:lpstr>
      <vt:lpstr>Office Teması</vt:lpstr>
      <vt:lpstr>Microsoft Equation 3.0</vt:lpstr>
      <vt:lpstr>Expression and Values of Equilibrium Constant Using Partial Pressures</vt:lpstr>
      <vt:lpstr>The Relationship between Kc and Kp</vt:lpstr>
      <vt:lpstr>Relationship between Kc and Kp</vt:lpstr>
      <vt:lpstr>Relationship between Kc and Kp</vt:lpstr>
      <vt:lpstr>Homogeneous &amp; Heterogeneous Equilibria</vt:lpstr>
      <vt:lpstr>Equilibrium Constant Expressions for Heterogeneous System</vt:lpstr>
      <vt:lpstr>Solubility Eqilibrium</vt:lpstr>
      <vt:lpstr>Equilibrium Exercise #1</vt:lpstr>
      <vt:lpstr>Applications of Equilibrium Constant</vt:lpstr>
      <vt:lpstr>Slayt 10</vt:lpstr>
      <vt:lpstr>Why is Equilibrium Constant Important?</vt:lpstr>
      <vt:lpstr>Calculating equilibrium concentrations using initial concentrations and value of Kc </vt:lpstr>
      <vt:lpstr>Using the ICE table to calculate equilibrium concentrations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Burcu Doğan Topal</dc:creator>
  <cp:lastModifiedBy>mpalabiyik</cp:lastModifiedBy>
  <cp:revision>6</cp:revision>
  <dcterms:created xsi:type="dcterms:W3CDTF">2018-04-09T14:35:06Z</dcterms:created>
  <dcterms:modified xsi:type="dcterms:W3CDTF">2018-04-11T12:42:03Z</dcterms:modified>
</cp:coreProperties>
</file>