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6AFB4F-CE6F-4F64-9451-265771AB0B9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2CE60BE-5BD0-453E-A4F6-067D43DEA9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F590724-DDB8-457E-9E38-8D185B990C10}"/>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5" name="Alt Bilgi Yer Tutucusu 4">
            <a:extLst>
              <a:ext uri="{FF2B5EF4-FFF2-40B4-BE49-F238E27FC236}">
                <a16:creationId xmlns:a16="http://schemas.microsoft.com/office/drawing/2014/main" id="{2AEA3F99-2D7C-487E-A63E-47CC5E8ADD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6742716-90DA-44EC-89BB-D30B71580269}"/>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3068413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90A74A-2AD0-46FF-988C-8AFC3E977E3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01A6250-773C-4533-8D2A-6635A2272EA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1AFD204-D933-4114-AE7B-C17B2166FF8A}"/>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5" name="Alt Bilgi Yer Tutucusu 4">
            <a:extLst>
              <a:ext uri="{FF2B5EF4-FFF2-40B4-BE49-F238E27FC236}">
                <a16:creationId xmlns:a16="http://schemas.microsoft.com/office/drawing/2014/main" id="{49CCD99A-3A40-4B26-BDC6-3F778F9047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2D05851-35D8-4CEA-9A0B-D5D4BFECAADD}"/>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3708887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0E09F73-98C4-41C8-9942-8EC0D8E0BE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C036CAC-BFCD-4562-9BED-6DEC8D4EA5E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552E243-FC1B-405A-8EA1-C331433CA1D2}"/>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5" name="Alt Bilgi Yer Tutucusu 4">
            <a:extLst>
              <a:ext uri="{FF2B5EF4-FFF2-40B4-BE49-F238E27FC236}">
                <a16:creationId xmlns:a16="http://schemas.microsoft.com/office/drawing/2014/main" id="{E35391FF-9DC3-4FBF-AAB9-07B485FC76E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AC722A3-EF11-408A-8E06-A9E24EBE8A1E}"/>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1459795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DBA022-217E-474C-AEDD-101DD3EB86A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07EB6C3-8F0A-4406-B30D-0CE7E29DFCA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61F3E7-18A5-4BA9-B709-87614C0038E2}"/>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5" name="Alt Bilgi Yer Tutucusu 4">
            <a:extLst>
              <a:ext uri="{FF2B5EF4-FFF2-40B4-BE49-F238E27FC236}">
                <a16:creationId xmlns:a16="http://schemas.microsoft.com/office/drawing/2014/main" id="{BA1047D6-FA1B-4C02-ACC4-DA980193DE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AEFEC02-D1B3-453F-A0DF-BCB278B539A8}"/>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151893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499EFF-2864-43E2-A4A4-84DD9BDD20D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0DCAC63-BE7F-40DF-B54E-05849D88F7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A8A931D-D29E-4ECB-A5A9-DF4987A8EC2F}"/>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5" name="Alt Bilgi Yer Tutucusu 4">
            <a:extLst>
              <a:ext uri="{FF2B5EF4-FFF2-40B4-BE49-F238E27FC236}">
                <a16:creationId xmlns:a16="http://schemas.microsoft.com/office/drawing/2014/main" id="{CE1BB414-B302-4A6A-97CF-BA4DEA1D4EE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8F1F434-D999-4E40-910F-F314F0F91365}"/>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4258744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0615A2-53B8-4564-B1C3-EBBB0B91287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747434B-53D0-4C41-9674-959F27FE240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96720B1-44C5-44D0-9652-CB4E65F471D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A1432C7-72CD-4D86-B57B-37A9AF3687BA}"/>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6" name="Alt Bilgi Yer Tutucusu 5">
            <a:extLst>
              <a:ext uri="{FF2B5EF4-FFF2-40B4-BE49-F238E27FC236}">
                <a16:creationId xmlns:a16="http://schemas.microsoft.com/office/drawing/2014/main" id="{9DCAD062-62DF-481E-B108-7721FF77E4E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1C75B9B-8D90-4D47-A2AA-A08725501516}"/>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2224176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E620DE-3985-4BB9-A7EF-4FFA74DF31E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22F73E1-9052-4202-8677-10C8D825D9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3842374-F2BA-437D-ADCA-C551B1B7393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5B41D8B-9977-4DFB-8C06-42B17A55C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978F565-C5DE-4CFD-9E71-4DCE23CF1BA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D92F7EF-CCD1-49A5-8664-8695FFE7990B}"/>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8" name="Alt Bilgi Yer Tutucusu 7">
            <a:extLst>
              <a:ext uri="{FF2B5EF4-FFF2-40B4-BE49-F238E27FC236}">
                <a16:creationId xmlns:a16="http://schemas.microsoft.com/office/drawing/2014/main" id="{A6A664DF-BE2A-4BA4-B516-2AE6A995843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F2FC5FC-ED11-4F46-9FEE-488C51AD22ED}"/>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276767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93F5A6-54DE-4F55-BC44-56A7018A43E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E6CA001-F845-491D-B481-F41ED5D06D20}"/>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4" name="Alt Bilgi Yer Tutucusu 3">
            <a:extLst>
              <a:ext uri="{FF2B5EF4-FFF2-40B4-BE49-F238E27FC236}">
                <a16:creationId xmlns:a16="http://schemas.microsoft.com/office/drawing/2014/main" id="{02A25000-A46E-400F-B270-9ABC70ECF8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6EB07A3-B2F2-439E-B90B-274E78B48E92}"/>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53937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300A295-486A-4A38-AEB2-BB0B907EE5C7}"/>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3" name="Alt Bilgi Yer Tutucusu 2">
            <a:extLst>
              <a:ext uri="{FF2B5EF4-FFF2-40B4-BE49-F238E27FC236}">
                <a16:creationId xmlns:a16="http://schemas.microsoft.com/office/drawing/2014/main" id="{F1574C14-9AD3-4545-AD95-5C78B210653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C5EE247-B2BD-4208-B8C9-C6B17880AF86}"/>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2641240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BAEF65-7309-4759-8BF4-FDF0A170A2F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1BA0600-B7D2-4436-8212-0D5358DFED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94E43B8-D83F-4BE2-9E66-62C7262C0D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C40FC49-9084-46E6-809F-B3DAA0C5E412}"/>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6" name="Alt Bilgi Yer Tutucusu 5">
            <a:extLst>
              <a:ext uri="{FF2B5EF4-FFF2-40B4-BE49-F238E27FC236}">
                <a16:creationId xmlns:a16="http://schemas.microsoft.com/office/drawing/2014/main" id="{E5F566B9-8C1C-4170-9287-17F91B5DF2C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8259E58-CA1F-4F06-8F19-11C10B363362}"/>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748604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D2D6F0-8827-4053-B009-FDB50ED9BDA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DEB66B1-BC9D-44C7-A4BB-A125C1E82A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4BF6331-FA6D-4084-805B-FA530F234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FCB1DFA-C78B-44DB-ACCD-7759ABC6B924}"/>
              </a:ext>
            </a:extLst>
          </p:cNvPr>
          <p:cNvSpPr>
            <a:spLocks noGrp="1"/>
          </p:cNvSpPr>
          <p:nvPr>
            <p:ph type="dt" sz="half" idx="10"/>
          </p:nvPr>
        </p:nvSpPr>
        <p:spPr/>
        <p:txBody>
          <a:bodyPr/>
          <a:lstStyle/>
          <a:p>
            <a:fld id="{D215FC76-E6F9-40C1-AA5E-97826B5F6D23}" type="datetimeFigureOut">
              <a:rPr lang="tr-TR" smtClean="0"/>
              <a:t>17.04.2020</a:t>
            </a:fld>
            <a:endParaRPr lang="tr-TR"/>
          </a:p>
        </p:txBody>
      </p:sp>
      <p:sp>
        <p:nvSpPr>
          <p:cNvPr id="6" name="Alt Bilgi Yer Tutucusu 5">
            <a:extLst>
              <a:ext uri="{FF2B5EF4-FFF2-40B4-BE49-F238E27FC236}">
                <a16:creationId xmlns:a16="http://schemas.microsoft.com/office/drawing/2014/main" id="{A3FF0608-22B1-451B-AF20-C78D6C5DB31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1EA427C-A994-4527-8AD7-E5BEB9E5796F}"/>
              </a:ext>
            </a:extLst>
          </p:cNvPr>
          <p:cNvSpPr>
            <a:spLocks noGrp="1"/>
          </p:cNvSpPr>
          <p:nvPr>
            <p:ph type="sldNum" sz="quarter" idx="12"/>
          </p:nvPr>
        </p:nvSpPr>
        <p:spPr/>
        <p:txBody>
          <a:bodyPr/>
          <a:lstStyle/>
          <a:p>
            <a:fld id="{34D287DB-4364-4AA8-ABE4-1E7E92F4E421}" type="slidenum">
              <a:rPr lang="tr-TR" smtClean="0"/>
              <a:t>‹#›</a:t>
            </a:fld>
            <a:endParaRPr lang="tr-TR"/>
          </a:p>
        </p:txBody>
      </p:sp>
    </p:spTree>
    <p:extLst>
      <p:ext uri="{BB962C8B-B14F-4D97-AF65-F5344CB8AC3E}">
        <p14:creationId xmlns:p14="http://schemas.microsoft.com/office/powerpoint/2010/main" val="2990477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0BA1E1A-9D74-4E59-8652-E35D0F5262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08C6CCE-1DE6-4112-938A-40F85132C7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706C480-322D-45E6-B5DE-2AE37A17E5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15FC76-E6F9-40C1-AA5E-97826B5F6D23}" type="datetimeFigureOut">
              <a:rPr lang="tr-TR" smtClean="0"/>
              <a:t>17.04.2020</a:t>
            </a:fld>
            <a:endParaRPr lang="tr-TR"/>
          </a:p>
        </p:txBody>
      </p:sp>
      <p:sp>
        <p:nvSpPr>
          <p:cNvPr id="5" name="Alt Bilgi Yer Tutucusu 4">
            <a:extLst>
              <a:ext uri="{FF2B5EF4-FFF2-40B4-BE49-F238E27FC236}">
                <a16:creationId xmlns:a16="http://schemas.microsoft.com/office/drawing/2014/main" id="{8B7B96FB-73E8-4B51-841A-093E8D58F2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B23E506-0938-4CC8-90E6-C17D9192CC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D287DB-4364-4AA8-ABE4-1E7E92F4E421}" type="slidenum">
              <a:rPr lang="tr-TR" smtClean="0"/>
              <a:t>‹#›</a:t>
            </a:fld>
            <a:endParaRPr lang="tr-TR"/>
          </a:p>
        </p:txBody>
      </p:sp>
    </p:spTree>
    <p:extLst>
      <p:ext uri="{BB962C8B-B14F-4D97-AF65-F5344CB8AC3E}">
        <p14:creationId xmlns:p14="http://schemas.microsoft.com/office/powerpoint/2010/main" val="4059318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7E5077-E2CC-4A93-9DF5-68562C4B2080}"/>
              </a:ext>
            </a:extLst>
          </p:cNvPr>
          <p:cNvSpPr>
            <a:spLocks noGrp="1"/>
          </p:cNvSpPr>
          <p:nvPr>
            <p:ph type="ctrTitle"/>
          </p:nvPr>
        </p:nvSpPr>
        <p:spPr/>
        <p:txBody>
          <a:bodyPr/>
          <a:lstStyle/>
          <a:p>
            <a:r>
              <a:rPr lang="tr-TR" dirty="0"/>
              <a:t>Taşra İradesi</a:t>
            </a:r>
          </a:p>
        </p:txBody>
      </p:sp>
      <p:sp>
        <p:nvSpPr>
          <p:cNvPr id="3" name="Alt Başlık 2">
            <a:extLst>
              <a:ext uri="{FF2B5EF4-FFF2-40B4-BE49-F238E27FC236}">
                <a16:creationId xmlns:a16="http://schemas.microsoft.com/office/drawing/2014/main" id="{6D3BEDB6-813D-44B6-A0A6-82F85932CA54}"/>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726401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82B23-EA21-4DA5-A4E6-9625B0594E9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E4084B5-916A-4848-9098-32F4CE35B321}"/>
              </a:ext>
            </a:extLst>
          </p:cNvPr>
          <p:cNvSpPr>
            <a:spLocks noGrp="1"/>
          </p:cNvSpPr>
          <p:nvPr>
            <p:ph idx="1"/>
          </p:nvPr>
        </p:nvSpPr>
        <p:spPr/>
        <p:txBody>
          <a:bodyPr>
            <a:normAutofit fontScale="85000" lnSpcReduction="10000"/>
          </a:bodyPr>
          <a:lstStyle/>
          <a:p>
            <a:r>
              <a:rPr lang="tr-TR" dirty="0" err="1"/>
              <a:t>Hulefâ-yi</a:t>
            </a:r>
            <a:r>
              <a:rPr lang="tr-TR" dirty="0"/>
              <a:t> </a:t>
            </a:r>
            <a:r>
              <a:rPr lang="tr-TR" dirty="0" err="1"/>
              <a:t>Râşidîn</a:t>
            </a:r>
            <a:r>
              <a:rPr lang="tr-TR" dirty="0"/>
              <a:t> döneminde adlî işlere gelince, Hz. </a:t>
            </a:r>
            <a:r>
              <a:rPr lang="tr-TR" dirty="0" err="1"/>
              <a:t>Ebû</a:t>
            </a:r>
            <a:r>
              <a:rPr lang="tr-TR" dirty="0"/>
              <a:t> Bekir döneminde Medine'de yargı hizmetini Hz. Ömer üzerine almıştır. O, halifeliği döneminde başta Medine olmak üzere Mısır, Suriye ve Irak’taki şehirlere kadılar tayin etmiştir. Hz. Osman zamanında ise Medine'de bu işe </a:t>
            </a:r>
            <a:r>
              <a:rPr lang="tr-TR" dirty="0" err="1"/>
              <a:t>Muğîre</a:t>
            </a:r>
            <a:r>
              <a:rPr lang="tr-TR" dirty="0"/>
              <a:t> b. </a:t>
            </a:r>
            <a:r>
              <a:rPr lang="tr-TR" dirty="0" err="1"/>
              <a:t>Nevfel</a:t>
            </a:r>
            <a:r>
              <a:rPr lang="tr-TR" dirty="0"/>
              <a:t> b. </a:t>
            </a:r>
            <a:r>
              <a:rPr lang="tr-TR" dirty="0" err="1"/>
              <a:t>Hâris</a:t>
            </a:r>
            <a:r>
              <a:rPr lang="tr-TR" dirty="0"/>
              <a:t> bakıyordu. </a:t>
            </a:r>
            <a:r>
              <a:rPr lang="tr-TR" dirty="0" err="1"/>
              <a:t>Kûfe</a:t>
            </a:r>
            <a:r>
              <a:rPr lang="tr-TR" dirty="0"/>
              <a:t> kadısı Abdullah b. </a:t>
            </a:r>
            <a:r>
              <a:rPr lang="tr-TR" dirty="0" err="1"/>
              <a:t>Mes'ud</a:t>
            </a:r>
            <a:r>
              <a:rPr lang="tr-TR" dirty="0"/>
              <a:t> aynı zamanda </a:t>
            </a:r>
            <a:r>
              <a:rPr lang="tr-TR" dirty="0" err="1"/>
              <a:t>beytülmâl</a:t>
            </a:r>
            <a:r>
              <a:rPr lang="tr-TR" dirty="0"/>
              <a:t> görevlisi idi. Daha sonra bu şehre Kadı </a:t>
            </a:r>
            <a:r>
              <a:rPr lang="tr-TR" dirty="0" err="1"/>
              <a:t>Şüreyh</a:t>
            </a:r>
            <a:r>
              <a:rPr lang="tr-TR" dirty="0"/>
              <a:t> tayin edildi. Basra valisi olan </a:t>
            </a:r>
            <a:r>
              <a:rPr lang="tr-TR" dirty="0" err="1"/>
              <a:t>Ebû</a:t>
            </a:r>
            <a:r>
              <a:rPr lang="tr-TR" dirty="0"/>
              <a:t> Mûsâ el-</a:t>
            </a:r>
            <a:r>
              <a:rPr lang="tr-TR" dirty="0" err="1"/>
              <a:t>Eş'arî</a:t>
            </a:r>
            <a:r>
              <a:rPr lang="tr-TR" dirty="0"/>
              <a:t> aynı zamanda kadılık görevi yapıyordu. Osman b. </a:t>
            </a:r>
            <a:r>
              <a:rPr lang="tr-TR" dirty="0" err="1"/>
              <a:t>Kays</a:t>
            </a:r>
            <a:r>
              <a:rPr lang="tr-TR" dirty="0"/>
              <a:t> Mısır kadısı idi. </a:t>
            </a:r>
          </a:p>
          <a:p>
            <a:r>
              <a:rPr lang="tr-TR" dirty="0"/>
              <a:t>Adil halife olarak tanınan Hz. Ömer kadılık görevine tayin ettiği kimselere yargılama usulü ile ilgili yazılı talimatlar vermiştir; yargılama usulü ile ilgili </a:t>
            </a:r>
            <a:r>
              <a:rPr lang="tr-TR" dirty="0" err="1"/>
              <a:t>bellibaşlı</a:t>
            </a:r>
            <a:r>
              <a:rPr lang="tr-TR" dirty="0"/>
              <a:t> esaslar koymuştur. Bunlar şu şekilde özetlenebilir: ‘Kadı’nın tarafsız olması, tarafların delil getirmekle yükümlü olmaları, barışma, hakimin yanlış kararından dönmesi, Kitap ve Sünnette bulunmayan hususlarda kıyasa başvurulması, yalancılığı anlaşılıncaya kadar her </a:t>
            </a:r>
            <a:r>
              <a:rPr lang="tr-TR" dirty="0" err="1"/>
              <a:t>müslümanın</a:t>
            </a:r>
            <a:r>
              <a:rPr lang="tr-TR" dirty="0"/>
              <a:t> şahit kabul edilmesi, delillerin bulunmadığı hallerde yemine başvurulması vs.</a:t>
            </a:r>
          </a:p>
          <a:p>
            <a:endParaRPr lang="tr-TR" dirty="0"/>
          </a:p>
        </p:txBody>
      </p:sp>
    </p:spTree>
    <p:extLst>
      <p:ext uri="{BB962C8B-B14F-4D97-AF65-F5344CB8AC3E}">
        <p14:creationId xmlns:p14="http://schemas.microsoft.com/office/powerpoint/2010/main" val="3323412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A471A8-C636-4802-A7AA-66438CD4EC7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EF2E9F0-7CC6-477F-921F-401130406D7A}"/>
              </a:ext>
            </a:extLst>
          </p:cNvPr>
          <p:cNvSpPr>
            <a:spLocks noGrp="1"/>
          </p:cNvSpPr>
          <p:nvPr>
            <p:ph idx="1"/>
          </p:nvPr>
        </p:nvSpPr>
        <p:spPr/>
        <p:txBody>
          <a:bodyPr>
            <a:normAutofit fontScale="62500" lnSpcReduction="20000"/>
          </a:bodyPr>
          <a:lstStyle/>
          <a:p>
            <a:r>
              <a:rPr lang="tr-TR" b="1" dirty="0"/>
              <a:t>Valilik ve Vilayetlerin İdaresi</a:t>
            </a:r>
          </a:p>
          <a:p>
            <a:r>
              <a:rPr lang="tr-TR" b="1" dirty="0"/>
              <a:t>Hz. Peygamber Dönemi</a:t>
            </a:r>
            <a:endParaRPr lang="tr-TR" dirty="0"/>
          </a:p>
          <a:p>
            <a:r>
              <a:rPr lang="tr-TR" dirty="0"/>
              <a:t>İslamiyet Medine dışına yayılmaya başlayınca Hz. Peygamber, Arap yarımadasının çeşitli bölgelerine, şehirlere ve bazı kabilelere valiler tayin etmiştir. Kaynaklarda bunlara "</a:t>
            </a:r>
            <a:r>
              <a:rPr lang="tr-TR" dirty="0" err="1"/>
              <a:t>emîr</a:t>
            </a:r>
            <a:r>
              <a:rPr lang="tr-TR" dirty="0"/>
              <a:t>" ve "</a:t>
            </a:r>
            <a:r>
              <a:rPr lang="tr-TR" dirty="0" err="1"/>
              <a:t>âmil</a:t>
            </a:r>
            <a:r>
              <a:rPr lang="tr-TR" dirty="0"/>
              <a:t>" de denilmektedir. Ayrıca valilerin dışında zekat tahsildarları da görevlendirmiştir. Bunlara </a:t>
            </a:r>
            <a:r>
              <a:rPr lang="tr-TR" dirty="0" err="1"/>
              <a:t>âmil</a:t>
            </a:r>
            <a:r>
              <a:rPr lang="tr-TR" dirty="0"/>
              <a:t> denilmektedir. Amiller zekat tahsil ettikleri gibi ganimet ve cizye gibi devlet gelirlerinin tahsili ile de ilgilenirlerdi. Hz. Peygamber herhangi bir sebeple Medine dışına çıktığı zaman yerine vekil bırakırdı. Ordunun veya küçük askerî birliklerin başında kendisi sefere çıkamadığı zaman </a:t>
            </a:r>
            <a:r>
              <a:rPr lang="tr-TR" dirty="0" err="1"/>
              <a:t>sahâbîlerden</a:t>
            </a:r>
            <a:r>
              <a:rPr lang="tr-TR" dirty="0"/>
              <a:t> birini komutan tayin ederdi.</a:t>
            </a:r>
          </a:p>
          <a:p>
            <a:r>
              <a:rPr lang="tr-TR" dirty="0"/>
              <a:t>Hz. Peygamber memurlarını tayin ederken atandıkları göreve ehil kimseler olmalarına önem verirdi. Eski idareciler </a:t>
            </a:r>
            <a:r>
              <a:rPr lang="tr-TR" dirty="0" err="1"/>
              <a:t>müslüman</a:t>
            </a:r>
            <a:r>
              <a:rPr lang="tr-TR" dirty="0"/>
              <a:t> olduklarında, onları   kendi valisi olarak genellikle görevinde bırakırdı. Fakat yeni valiler de tayin ederdi.  Kabilelere genellikle kendileri arasından zekat memuru tayin ederdi. Hz. Peygamber'in vali tayin ettiği bölge ve </a:t>
            </a:r>
            <a:r>
              <a:rPr lang="tr-TR" dirty="0" err="1"/>
              <a:t>şehirlerler</a:t>
            </a:r>
            <a:r>
              <a:rPr lang="tr-TR" dirty="0"/>
              <a:t> şunlardır: Yemen, Bahreyn, Umman, Mekke, </a:t>
            </a:r>
            <a:r>
              <a:rPr lang="tr-TR" dirty="0" err="1"/>
              <a:t>Taif</a:t>
            </a:r>
            <a:r>
              <a:rPr lang="tr-TR" dirty="0"/>
              <a:t> ve </a:t>
            </a:r>
            <a:r>
              <a:rPr lang="tr-TR" dirty="0" err="1"/>
              <a:t>Necran</a:t>
            </a:r>
            <a:r>
              <a:rPr lang="tr-TR" dirty="0"/>
              <a:t>.</a:t>
            </a:r>
          </a:p>
          <a:p>
            <a:r>
              <a:rPr lang="tr-TR" dirty="0"/>
              <a:t>Valilerin görevleri; 1. </a:t>
            </a:r>
            <a:r>
              <a:rPr lang="tr-TR" dirty="0" err="1"/>
              <a:t>bulunukları</a:t>
            </a:r>
            <a:r>
              <a:rPr lang="tr-TR" dirty="0"/>
              <a:t> yerde Hz. Peygamber'i temsil etmek, 2. idarî işlere bakmak, 2. davalara bakmak, 3. adaleti uygulamak, 4. emniyet ve asayişi sağlamak, 5. namaz kıldırmak, 6. İslam'ın yayılmasına çalışmak, 7. bazen de zekat toplamak gibi hususlardı. Nitekim merkezden vergi </a:t>
            </a:r>
            <a:r>
              <a:rPr lang="tr-TR" dirty="0" err="1"/>
              <a:t>tahsidarı</a:t>
            </a:r>
            <a:r>
              <a:rPr lang="tr-TR" dirty="0"/>
              <a:t> gönderilmediği durumlarda vali vergileri toplar, bu maksatla memurlar tayin ederdi. </a:t>
            </a:r>
          </a:p>
          <a:p>
            <a:endParaRPr lang="tr-TR" dirty="0"/>
          </a:p>
        </p:txBody>
      </p:sp>
    </p:spTree>
    <p:extLst>
      <p:ext uri="{BB962C8B-B14F-4D97-AF65-F5344CB8AC3E}">
        <p14:creationId xmlns:p14="http://schemas.microsoft.com/office/powerpoint/2010/main" val="2329994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5436C3-2C60-4C9A-B20E-2BF00AD1338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5829431-4C4E-456E-BD8A-F2961FF5B791}"/>
              </a:ext>
            </a:extLst>
          </p:cNvPr>
          <p:cNvSpPr>
            <a:spLocks noGrp="1"/>
          </p:cNvSpPr>
          <p:nvPr>
            <p:ph idx="1"/>
          </p:nvPr>
        </p:nvSpPr>
        <p:spPr/>
        <p:txBody>
          <a:bodyPr>
            <a:normAutofit fontScale="77500" lnSpcReduction="20000"/>
          </a:bodyPr>
          <a:lstStyle/>
          <a:p>
            <a:r>
              <a:rPr lang="tr-TR" b="1" dirty="0"/>
              <a:t>Dört Halife Dönemi </a:t>
            </a:r>
            <a:endParaRPr lang="tr-TR" dirty="0"/>
          </a:p>
          <a:p>
            <a:r>
              <a:rPr lang="tr-TR" dirty="0"/>
              <a:t>Hz. Peygamber döneminin sonlarına doğru olduğu gibi, </a:t>
            </a:r>
            <a:r>
              <a:rPr lang="tr-TR" dirty="0" err="1"/>
              <a:t>Hulefâ</a:t>
            </a:r>
            <a:r>
              <a:rPr lang="tr-TR" dirty="0"/>
              <a:t>-i </a:t>
            </a:r>
            <a:r>
              <a:rPr lang="tr-TR" dirty="0" err="1"/>
              <a:t>Râşidîn</a:t>
            </a:r>
            <a:r>
              <a:rPr lang="tr-TR" dirty="0"/>
              <a:t> döneminde de İslam devletinin vilayetlerinin her birinde birer vali görev yapıyordu. Valiler vilayetlerde halifenin otoritesini temsil ediyorlardı. Genel olarak görevleri Hz. Peygamber dönemi valilerininki ile aynı idi. Bu görevler de 1. namazlarda imamlık yapmak, 2. savaş sırasında orduyu düzenlemek, 3. savaşı idare etmek, 4. fetihlerden sonra ele geçen yerlerin halkı ili antlaşma yapmak, 5. vergileri toplamak, 6. devlet görevlilerinin maaşlarını dağıtmak, 7. ganimetleri taksim etmek ve hazinenin payını Medine'ye göndermek, 8. esirlerin durumunu karara bağlamak, 9. emniyet ve asayişi sağlamak, 10 halka İslam esaslarını öğretmek şeklinde özetlenebilir.</a:t>
            </a:r>
          </a:p>
          <a:p>
            <a:r>
              <a:rPr lang="tr-TR" dirty="0"/>
              <a:t>Hz. </a:t>
            </a:r>
            <a:r>
              <a:rPr lang="tr-TR" dirty="0" err="1"/>
              <a:t>Ebû</a:t>
            </a:r>
            <a:r>
              <a:rPr lang="tr-TR" dirty="0"/>
              <a:t> Bekir prensip olarak Hz. Peygamber tarafından tayin edilen valileri değiştirmemiştir. Ancak gerekli gördüğünde bu valilerin görüşlerini de almak suretiyle daha iyi hizmet vereceğini tahmin ettiği göreve atamıştır. Mesela </a:t>
            </a:r>
            <a:r>
              <a:rPr lang="tr-TR" dirty="0" err="1"/>
              <a:t>Amr</a:t>
            </a:r>
            <a:r>
              <a:rPr lang="tr-TR" dirty="0"/>
              <a:t> b. </a:t>
            </a:r>
            <a:r>
              <a:rPr lang="tr-TR" dirty="0" err="1"/>
              <a:t>As'ı</a:t>
            </a:r>
            <a:r>
              <a:rPr lang="tr-TR" dirty="0"/>
              <a:t>, daha faydalı olacağını düşündüğü bir başka göreve atamak üzere Uman valiliğinden almak istediğini kendisine yazmış; bu suretle kendisinin </a:t>
            </a:r>
            <a:r>
              <a:rPr lang="tr-TR" dirty="0" err="1"/>
              <a:t>muvafakatını</a:t>
            </a:r>
            <a:r>
              <a:rPr lang="tr-TR" dirty="0"/>
              <a:t> alarak onu Suriye'ye gönderdiği ordulardan birisine komutan tayin etmiştir. </a:t>
            </a:r>
          </a:p>
          <a:p>
            <a:endParaRPr lang="tr-TR" dirty="0"/>
          </a:p>
        </p:txBody>
      </p:sp>
    </p:spTree>
    <p:extLst>
      <p:ext uri="{BB962C8B-B14F-4D97-AF65-F5344CB8AC3E}">
        <p14:creationId xmlns:p14="http://schemas.microsoft.com/office/powerpoint/2010/main" val="2003856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B95495-C8D8-4483-9B5F-69B8918B65F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6F022A8-149C-4C87-93FE-401DC234FA4F}"/>
              </a:ext>
            </a:extLst>
          </p:cNvPr>
          <p:cNvSpPr>
            <a:spLocks noGrp="1"/>
          </p:cNvSpPr>
          <p:nvPr>
            <p:ph idx="1"/>
          </p:nvPr>
        </p:nvSpPr>
        <p:spPr/>
        <p:txBody>
          <a:bodyPr>
            <a:normAutofit fontScale="92500" lnSpcReduction="20000"/>
          </a:bodyPr>
          <a:lstStyle/>
          <a:p>
            <a:r>
              <a:rPr lang="tr-TR" dirty="0"/>
              <a:t>Hz. Ömer döneminde, fetihlerle birlikte İslam devleti genişlemiştir. Bu gelişme de doğal olarak devletin idaresini kolaylaştırmak maksadıyla yeni düzenlemelerin yapılmasını gerekli kılmıştır. Hz. Ömer bu amaçla devleti büyük vilayetlere ayırmıştır. Bu vilayetler şunlardır: </a:t>
            </a:r>
            <a:r>
              <a:rPr lang="tr-TR" dirty="0" err="1"/>
              <a:t>Ahvâz</a:t>
            </a:r>
            <a:r>
              <a:rPr lang="tr-TR" dirty="0"/>
              <a:t> ve Bahreyn; </a:t>
            </a:r>
            <a:r>
              <a:rPr lang="tr-TR" dirty="0" err="1"/>
              <a:t>Sicistan</a:t>
            </a:r>
            <a:r>
              <a:rPr lang="tr-TR" dirty="0"/>
              <a:t>, </a:t>
            </a:r>
            <a:r>
              <a:rPr lang="tr-TR" dirty="0" err="1"/>
              <a:t>Mekrân</a:t>
            </a:r>
            <a:r>
              <a:rPr lang="tr-TR" dirty="0"/>
              <a:t> ve </a:t>
            </a:r>
            <a:r>
              <a:rPr lang="tr-TR" dirty="0" err="1"/>
              <a:t>Kirmân</a:t>
            </a:r>
            <a:r>
              <a:rPr lang="tr-TR" dirty="0"/>
              <a:t>; </a:t>
            </a:r>
            <a:r>
              <a:rPr lang="tr-TR" dirty="0" err="1"/>
              <a:t>Taberistan</a:t>
            </a:r>
            <a:r>
              <a:rPr lang="tr-TR" dirty="0"/>
              <a:t>; Horasan; </a:t>
            </a:r>
            <a:r>
              <a:rPr lang="tr-TR" dirty="0" err="1"/>
              <a:t>Kûfe</a:t>
            </a:r>
            <a:r>
              <a:rPr lang="tr-TR" dirty="0"/>
              <a:t>; Basra; </a:t>
            </a:r>
            <a:r>
              <a:rPr lang="tr-TR" dirty="0" err="1"/>
              <a:t>Fâris</a:t>
            </a:r>
            <a:r>
              <a:rPr lang="tr-TR" dirty="0"/>
              <a:t>; Musul; </a:t>
            </a:r>
            <a:r>
              <a:rPr lang="tr-TR" dirty="0" err="1"/>
              <a:t>Dımaşk</a:t>
            </a:r>
            <a:r>
              <a:rPr lang="tr-TR" dirty="0"/>
              <a:t>(</a:t>
            </a:r>
            <a:r>
              <a:rPr lang="tr-TR" dirty="0" err="1"/>
              <a:t>şam</a:t>
            </a:r>
            <a:r>
              <a:rPr lang="tr-TR" dirty="0"/>
              <a:t>); </a:t>
            </a:r>
            <a:r>
              <a:rPr lang="tr-TR" dirty="0" err="1"/>
              <a:t>Hıms</a:t>
            </a:r>
            <a:r>
              <a:rPr lang="tr-TR" dirty="0"/>
              <a:t>; Filistin; Mısır; Yemen ve el-</a:t>
            </a:r>
            <a:r>
              <a:rPr lang="tr-TR" dirty="0" err="1"/>
              <a:t>Cezîre</a:t>
            </a:r>
            <a:r>
              <a:rPr lang="tr-TR" dirty="0"/>
              <a:t>.</a:t>
            </a:r>
          </a:p>
          <a:p>
            <a:r>
              <a:rPr lang="tr-TR" dirty="0"/>
              <a:t>Hz. Ömer döneminde vali veya amil, "</a:t>
            </a:r>
            <a:r>
              <a:rPr lang="tr-TR" dirty="0" err="1"/>
              <a:t>emîr</a:t>
            </a:r>
            <a:r>
              <a:rPr lang="tr-TR" dirty="0"/>
              <a:t>" diye isimlendirilmiştir."</a:t>
            </a:r>
            <a:r>
              <a:rPr lang="tr-TR" dirty="0" err="1"/>
              <a:t>emîr</a:t>
            </a:r>
            <a:r>
              <a:rPr lang="tr-TR" dirty="0"/>
              <a:t>" diye isimlendirilen ilk vali </a:t>
            </a:r>
            <a:r>
              <a:rPr lang="tr-TR" dirty="0" err="1"/>
              <a:t>Muğîre</a:t>
            </a:r>
            <a:r>
              <a:rPr lang="tr-TR" dirty="0"/>
              <a:t> b. </a:t>
            </a:r>
            <a:r>
              <a:rPr lang="tr-TR" dirty="0" err="1"/>
              <a:t>şu'be'dir</a:t>
            </a:r>
            <a:r>
              <a:rPr lang="tr-TR" dirty="0"/>
              <a:t>. Daha sonra bu unvan diğer vali ve komutanlar için de söylenmeye başlanmıştır. </a:t>
            </a:r>
            <a:r>
              <a:rPr lang="tr-TR" dirty="0" err="1"/>
              <a:t>Emîr</a:t>
            </a:r>
            <a:r>
              <a:rPr lang="tr-TR" dirty="0"/>
              <a:t> veya vali her şeyden evvel görevli bulunduğu vilayette halifenin otoritesini temsil ediyordu. Hz. Ömer </a:t>
            </a:r>
            <a:r>
              <a:rPr lang="tr-TR" dirty="0" err="1"/>
              <a:t>kazâî</a:t>
            </a:r>
            <a:r>
              <a:rPr lang="tr-TR" dirty="0"/>
              <a:t> ve </a:t>
            </a:r>
            <a:r>
              <a:rPr lang="tr-TR" dirty="0" err="1"/>
              <a:t>mâlî</a:t>
            </a:r>
            <a:r>
              <a:rPr lang="tr-TR" dirty="0"/>
              <a:t> işleri genel idareden ayırdı; </a:t>
            </a:r>
            <a:r>
              <a:rPr lang="tr-TR" dirty="0" err="1"/>
              <a:t>kazâî</a:t>
            </a:r>
            <a:r>
              <a:rPr lang="tr-TR" dirty="0"/>
              <a:t> işler için kadılar, </a:t>
            </a:r>
            <a:r>
              <a:rPr lang="tr-TR" dirty="0" err="1"/>
              <a:t>harac</a:t>
            </a:r>
            <a:r>
              <a:rPr lang="tr-TR" dirty="0"/>
              <a:t> ve zekat işleri için ayrıca memurlar tayin etti. Kadılar ve </a:t>
            </a:r>
            <a:r>
              <a:rPr lang="tr-TR" dirty="0" err="1"/>
              <a:t>harac</a:t>
            </a:r>
            <a:r>
              <a:rPr lang="tr-TR" dirty="0"/>
              <a:t> amilleri halife tarafından tayin ve azledilirdi. Bu sistem bu şekilde </a:t>
            </a:r>
            <a:r>
              <a:rPr lang="tr-TR" dirty="0" err="1"/>
              <a:t>Hulefâ</a:t>
            </a:r>
            <a:r>
              <a:rPr lang="tr-TR" dirty="0"/>
              <a:t>-i </a:t>
            </a:r>
            <a:r>
              <a:rPr lang="tr-TR" dirty="0" err="1"/>
              <a:t>Râşidîn</a:t>
            </a:r>
            <a:r>
              <a:rPr lang="tr-TR" dirty="0"/>
              <a:t> dönemi sonuna kadar devam etmiştir.</a:t>
            </a:r>
          </a:p>
          <a:p>
            <a:endParaRPr lang="tr-TR" dirty="0"/>
          </a:p>
        </p:txBody>
      </p:sp>
    </p:spTree>
    <p:extLst>
      <p:ext uri="{BB962C8B-B14F-4D97-AF65-F5344CB8AC3E}">
        <p14:creationId xmlns:p14="http://schemas.microsoft.com/office/powerpoint/2010/main" val="4261671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5A02C7-73A5-43F5-9C11-A87441D5F33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F6D4BFA-1997-449E-B958-7E6AC85A1D00}"/>
              </a:ext>
            </a:extLst>
          </p:cNvPr>
          <p:cNvSpPr>
            <a:spLocks noGrp="1"/>
          </p:cNvSpPr>
          <p:nvPr>
            <p:ph idx="1"/>
          </p:nvPr>
        </p:nvSpPr>
        <p:spPr/>
        <p:txBody>
          <a:bodyPr>
            <a:normAutofit fontScale="92500" lnSpcReduction="10000"/>
          </a:bodyPr>
          <a:lstStyle/>
          <a:p>
            <a:r>
              <a:rPr lang="tr-TR" dirty="0"/>
              <a:t>Hz. Osman, üç vilayetten meydana gelen Şam (Suriye)'ı bir genel valinin, Muaviye b. </a:t>
            </a:r>
            <a:r>
              <a:rPr lang="tr-TR" dirty="0" err="1"/>
              <a:t>Ebû</a:t>
            </a:r>
            <a:r>
              <a:rPr lang="tr-TR" dirty="0"/>
              <a:t> </a:t>
            </a:r>
            <a:r>
              <a:rPr lang="tr-TR" dirty="0" err="1"/>
              <a:t>Süfyan'ın</a:t>
            </a:r>
            <a:r>
              <a:rPr lang="tr-TR" dirty="0"/>
              <a:t> idaresine verdi. Eskiden burası </a:t>
            </a:r>
            <a:r>
              <a:rPr lang="tr-TR" dirty="0" err="1"/>
              <a:t>Dımeşk</a:t>
            </a:r>
            <a:r>
              <a:rPr lang="tr-TR" dirty="0"/>
              <a:t>, Ürdün ve Filistin vilayetlerinden oluşuyordu. Hz. Osman döneminde Trablus, Kıbrıs, Ermenistan </a:t>
            </a:r>
            <a:r>
              <a:rPr lang="tr-TR" dirty="0" err="1"/>
              <a:t>veTaberistan</a:t>
            </a:r>
            <a:r>
              <a:rPr lang="tr-TR" dirty="0"/>
              <a:t> ayrı vilayetler şeklinde idare ediliyordu. Devletin </a:t>
            </a:r>
            <a:r>
              <a:rPr lang="tr-TR" dirty="0" err="1"/>
              <a:t>sâir</a:t>
            </a:r>
            <a:r>
              <a:rPr lang="tr-TR" dirty="0"/>
              <a:t> taksimatı eski hali üzerine bırakıldı. </a:t>
            </a:r>
          </a:p>
          <a:p>
            <a:r>
              <a:rPr lang="tr-TR" dirty="0"/>
              <a:t>Hz. Ali halife olur olmaz, çoğu Benî </a:t>
            </a:r>
            <a:r>
              <a:rPr lang="tr-TR" dirty="0" err="1"/>
              <a:t>Ümeyye'den</a:t>
            </a:r>
            <a:r>
              <a:rPr lang="tr-TR" dirty="0"/>
              <a:t> ve bir kısmı da onların yakınlarından oluşan Hz. Osman'ın valilerini azletmekle işe başlamıştır. </a:t>
            </a:r>
            <a:r>
              <a:rPr lang="tr-TR" dirty="0" err="1"/>
              <a:t>Muğîre</a:t>
            </a:r>
            <a:r>
              <a:rPr lang="tr-TR" dirty="0"/>
              <a:t> b. </a:t>
            </a:r>
            <a:r>
              <a:rPr lang="tr-TR" dirty="0" err="1"/>
              <a:t>şu'be</a:t>
            </a:r>
            <a:r>
              <a:rPr lang="tr-TR" dirty="0"/>
              <a:t> Abdullah b. Abbas gibi bazı </a:t>
            </a:r>
            <a:r>
              <a:rPr lang="tr-TR" dirty="0" err="1"/>
              <a:t>sahâbîler</a:t>
            </a:r>
            <a:r>
              <a:rPr lang="tr-TR" dirty="0"/>
              <a:t>, durum sakinleşip idaresinin güç kazanmasına kadar eski valileri görevde bırakmasını tavsiye ettiler. Ancak Hz. Ali bunu kabul etmedi. </a:t>
            </a:r>
            <a:r>
              <a:rPr lang="tr-TR" dirty="0" err="1"/>
              <a:t>Ensardan</a:t>
            </a:r>
            <a:r>
              <a:rPr lang="tr-TR" dirty="0"/>
              <a:t> </a:t>
            </a:r>
            <a:r>
              <a:rPr lang="tr-TR" dirty="0" err="1"/>
              <a:t>Sehl</a:t>
            </a:r>
            <a:r>
              <a:rPr lang="tr-TR" dirty="0"/>
              <a:t> b. </a:t>
            </a:r>
            <a:r>
              <a:rPr lang="tr-TR" dirty="0" err="1"/>
              <a:t>Huneyf'i</a:t>
            </a:r>
            <a:r>
              <a:rPr lang="tr-TR" dirty="0"/>
              <a:t> Muaviye'nin yerine </a:t>
            </a:r>
            <a:r>
              <a:rPr lang="tr-TR" dirty="0" err="1"/>
              <a:t>şam</a:t>
            </a:r>
            <a:r>
              <a:rPr lang="tr-TR" dirty="0"/>
              <a:t> valiliğine tayin etti. Ancak </a:t>
            </a:r>
            <a:r>
              <a:rPr lang="tr-TR" dirty="0" err="1"/>
              <a:t>Sehl</a:t>
            </a:r>
            <a:r>
              <a:rPr lang="tr-TR" dirty="0"/>
              <a:t> b. </a:t>
            </a:r>
            <a:r>
              <a:rPr lang="tr-TR" dirty="0" err="1"/>
              <a:t>Huneyf</a:t>
            </a:r>
            <a:r>
              <a:rPr lang="tr-TR" dirty="0"/>
              <a:t> </a:t>
            </a:r>
            <a:r>
              <a:rPr lang="tr-TR" dirty="0" err="1"/>
              <a:t>Tebûk'e</a:t>
            </a:r>
            <a:r>
              <a:rPr lang="tr-TR" dirty="0"/>
              <a:t> varınca Muaviye'nin adamları tarafından geri çevrildi. </a:t>
            </a:r>
          </a:p>
          <a:p>
            <a:endParaRPr lang="tr-TR" dirty="0"/>
          </a:p>
        </p:txBody>
      </p:sp>
    </p:spTree>
    <p:extLst>
      <p:ext uri="{BB962C8B-B14F-4D97-AF65-F5344CB8AC3E}">
        <p14:creationId xmlns:p14="http://schemas.microsoft.com/office/powerpoint/2010/main" val="544794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5F595D-16EC-40C6-98A3-28E97EEE2B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57CEF8A-71C5-4997-86AE-B2BCE85C56DB}"/>
              </a:ext>
            </a:extLst>
          </p:cNvPr>
          <p:cNvSpPr>
            <a:spLocks noGrp="1"/>
          </p:cNvSpPr>
          <p:nvPr>
            <p:ph idx="1"/>
          </p:nvPr>
        </p:nvSpPr>
        <p:spPr/>
        <p:txBody>
          <a:bodyPr>
            <a:normAutofit fontScale="62500" lnSpcReduction="20000"/>
          </a:bodyPr>
          <a:lstStyle/>
          <a:p>
            <a:r>
              <a:rPr lang="tr-TR" b="1" dirty="0" err="1"/>
              <a:t>Emevîler</a:t>
            </a:r>
            <a:r>
              <a:rPr lang="tr-TR" b="1" dirty="0"/>
              <a:t> Dönemi </a:t>
            </a:r>
            <a:endParaRPr lang="tr-TR" dirty="0"/>
          </a:p>
          <a:p>
            <a:r>
              <a:rPr lang="tr-TR" dirty="0" err="1"/>
              <a:t>Emevî</a:t>
            </a:r>
            <a:r>
              <a:rPr lang="tr-TR" dirty="0"/>
              <a:t> devletinin hakimiyeti altındaki bölgeler de halifelerin tayin ettiği aliler tarafından yönetiliyordu. Bu dönemde şehir valilerine </a:t>
            </a:r>
            <a:r>
              <a:rPr lang="tr-TR" dirty="0" err="1"/>
              <a:t>âmil</a:t>
            </a:r>
            <a:r>
              <a:rPr lang="tr-TR" dirty="0"/>
              <a:t> unvanı verilirdi. Eyalet yöneticileri ise hanedana mensup idarecilere verilen </a:t>
            </a:r>
            <a:r>
              <a:rPr lang="tr-TR" dirty="0" err="1"/>
              <a:t>emîr</a:t>
            </a:r>
            <a:r>
              <a:rPr lang="tr-TR" dirty="0"/>
              <a:t> unvanıyla da anılırdı. Bu dönemde devlet şu eyaletlerden meydana geliyordu: Hicaz, Irak, el-</a:t>
            </a:r>
            <a:r>
              <a:rPr lang="tr-TR" dirty="0" err="1"/>
              <a:t>Cezîre</a:t>
            </a:r>
            <a:r>
              <a:rPr lang="tr-TR" dirty="0"/>
              <a:t>, Mısır, Suriye ve </a:t>
            </a:r>
            <a:r>
              <a:rPr lang="tr-TR" dirty="0" err="1"/>
              <a:t>İfrîkıyye</a:t>
            </a:r>
            <a:r>
              <a:rPr lang="tr-TR" dirty="0"/>
              <a:t>. </a:t>
            </a:r>
          </a:p>
          <a:p>
            <a:r>
              <a:rPr lang="tr-TR" dirty="0"/>
              <a:t>Hicaz: Mekke, Medine ve </a:t>
            </a:r>
            <a:r>
              <a:rPr lang="tr-TR" dirty="0" err="1"/>
              <a:t>Taif</a:t>
            </a:r>
            <a:r>
              <a:rPr lang="tr-TR" dirty="0"/>
              <a:t> çevresini içine alan bu eyaletin valisi Medine'de otururdu. Yemen ise bazen bu eyaletin idaresine verilir, bazen de müstakil bir eyalet haline getirilirdi. </a:t>
            </a:r>
          </a:p>
          <a:p>
            <a:r>
              <a:rPr lang="tr-TR" dirty="0"/>
              <a:t>Irak:</a:t>
            </a:r>
            <a:r>
              <a:rPr lang="tr-TR" b="1" dirty="0"/>
              <a:t> </a:t>
            </a:r>
            <a:r>
              <a:rPr lang="tr-TR" dirty="0"/>
              <a:t>Bu eyalete Irak-ı </a:t>
            </a:r>
            <a:r>
              <a:rPr lang="tr-TR" dirty="0" err="1"/>
              <a:t>Arab</a:t>
            </a:r>
            <a:r>
              <a:rPr lang="tr-TR" dirty="0"/>
              <a:t> ve Irak-ı Acem, Umman, Bahreyn, Kirman, </a:t>
            </a:r>
            <a:r>
              <a:rPr lang="tr-TR" dirty="0" err="1"/>
              <a:t>Sicistan</a:t>
            </a:r>
            <a:r>
              <a:rPr lang="tr-TR" dirty="0"/>
              <a:t>, Horasan, </a:t>
            </a:r>
            <a:r>
              <a:rPr lang="tr-TR" dirty="0" err="1"/>
              <a:t>Maveraünnehir</a:t>
            </a:r>
            <a:r>
              <a:rPr lang="tr-TR" dirty="0"/>
              <a:t> ve </a:t>
            </a:r>
            <a:r>
              <a:rPr lang="tr-TR" dirty="0" err="1"/>
              <a:t>Sind</a:t>
            </a:r>
            <a:r>
              <a:rPr lang="tr-TR" dirty="0"/>
              <a:t> ve </a:t>
            </a:r>
            <a:r>
              <a:rPr lang="tr-TR" dirty="0" err="1"/>
              <a:t>Pencap</a:t>
            </a:r>
            <a:r>
              <a:rPr lang="tr-TR" dirty="0"/>
              <a:t> bölgeleri dahildi. Bütün bu bölgeler </a:t>
            </a:r>
            <a:r>
              <a:rPr lang="tr-TR" dirty="0" err="1"/>
              <a:t>Kûfe'de</a:t>
            </a:r>
            <a:r>
              <a:rPr lang="tr-TR" dirty="0"/>
              <a:t> oturan genel valiye bağlı üç birim halinde yönetilir, </a:t>
            </a:r>
            <a:r>
              <a:rPr lang="tr-TR" dirty="0" err="1"/>
              <a:t>herbirinin</a:t>
            </a:r>
            <a:r>
              <a:rPr lang="tr-TR" dirty="0"/>
              <a:t> yöneticisine de yine vali denirdi. Horasan ve </a:t>
            </a:r>
            <a:r>
              <a:rPr lang="tr-TR" dirty="0" err="1"/>
              <a:t>Mâverâünnehir</a:t>
            </a:r>
            <a:r>
              <a:rPr lang="tr-TR" dirty="0"/>
              <a:t> bölgesinin merkezi </a:t>
            </a:r>
            <a:r>
              <a:rPr lang="tr-TR" dirty="0" err="1"/>
              <a:t>Merv</a:t>
            </a:r>
            <a:r>
              <a:rPr lang="tr-TR" dirty="0"/>
              <a:t> idi. Bahreyn ve Umman bölgesinin idaresi de Irak valisi tarafından tayin edilen Basra valisine aitti. </a:t>
            </a:r>
            <a:r>
              <a:rPr lang="tr-TR" dirty="0" err="1"/>
              <a:t>Sind</a:t>
            </a:r>
            <a:r>
              <a:rPr lang="tr-TR" dirty="0"/>
              <a:t> ve </a:t>
            </a:r>
            <a:r>
              <a:rPr lang="tr-TR" dirty="0" err="1"/>
              <a:t>Pencap</a:t>
            </a:r>
            <a:r>
              <a:rPr lang="tr-TR" dirty="0"/>
              <a:t> bölgesinin valisi de </a:t>
            </a:r>
            <a:r>
              <a:rPr lang="tr-TR" dirty="0" err="1"/>
              <a:t>Kûfe</a:t>
            </a:r>
            <a:r>
              <a:rPr lang="tr-TR" dirty="0"/>
              <a:t> valisi tarafından tayin edilirdi. </a:t>
            </a:r>
          </a:p>
          <a:p>
            <a:r>
              <a:rPr lang="tr-TR" dirty="0"/>
              <a:t>el-</a:t>
            </a:r>
            <a:r>
              <a:rPr lang="tr-TR" dirty="0" err="1"/>
              <a:t>Cezîre</a:t>
            </a:r>
            <a:r>
              <a:rPr lang="tr-TR" dirty="0"/>
              <a:t>: </a:t>
            </a:r>
            <a:r>
              <a:rPr lang="tr-TR" dirty="0" err="1"/>
              <a:t>Ermeniyye</a:t>
            </a:r>
            <a:r>
              <a:rPr lang="tr-TR" dirty="0"/>
              <a:t>, Azerbaycan ve Anadolu'nun bazı kesimleri bu valiye bağlı idi. </a:t>
            </a:r>
          </a:p>
          <a:p>
            <a:r>
              <a:rPr lang="tr-TR" dirty="0"/>
              <a:t>Mısır: Aşağı ve yukarı Mısır bölgeleri ile birlikte Mısır valiliği müstakil bir vilayet idi. </a:t>
            </a:r>
          </a:p>
          <a:p>
            <a:r>
              <a:rPr lang="tr-TR" dirty="0" err="1"/>
              <a:t>İfrîkıyye</a:t>
            </a:r>
            <a:r>
              <a:rPr lang="tr-TR" dirty="0"/>
              <a:t>:</a:t>
            </a:r>
            <a:r>
              <a:rPr lang="tr-TR" b="1" dirty="0"/>
              <a:t> </a:t>
            </a:r>
            <a:r>
              <a:rPr lang="tr-TR" dirty="0"/>
              <a:t>Kuzey Afrika, Sicilya ve Sardunya'yı içine alıyordu. Endülüs de buraya bağlı idi. Eyaletin merkezi </a:t>
            </a:r>
            <a:r>
              <a:rPr lang="tr-TR" dirty="0" err="1"/>
              <a:t>Kayravan</a:t>
            </a:r>
            <a:r>
              <a:rPr lang="tr-TR" dirty="0"/>
              <a:t> şehriydi. Buranın valisi de Akdeniz'deki adalar, Tanca ve Endülüs'ü yönetecek valileri tayin etme yetkisine sahipti. Dolayısıyla </a:t>
            </a:r>
            <a:r>
              <a:rPr lang="tr-TR" dirty="0" err="1"/>
              <a:t>Emevîler</a:t>
            </a:r>
            <a:r>
              <a:rPr lang="tr-TR" dirty="0"/>
              <a:t> döneminde eyalet valileri kendilerine bağlı şehirlerin valilerini bizzat tayin etme hakkına sahip bulunuyorlardı.</a:t>
            </a:r>
          </a:p>
          <a:p>
            <a:endParaRPr lang="tr-TR" dirty="0"/>
          </a:p>
        </p:txBody>
      </p:sp>
    </p:spTree>
    <p:extLst>
      <p:ext uri="{BB962C8B-B14F-4D97-AF65-F5344CB8AC3E}">
        <p14:creationId xmlns:p14="http://schemas.microsoft.com/office/powerpoint/2010/main" val="3479211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93E7A6-39AA-40A0-B204-4F47C30E54B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82B8C4-CC18-4DCB-86FF-F2D070A186AD}"/>
              </a:ext>
            </a:extLst>
          </p:cNvPr>
          <p:cNvSpPr>
            <a:spLocks noGrp="1"/>
          </p:cNvSpPr>
          <p:nvPr>
            <p:ph idx="1"/>
          </p:nvPr>
        </p:nvSpPr>
        <p:spPr/>
        <p:txBody>
          <a:bodyPr>
            <a:normAutofit fontScale="70000" lnSpcReduction="20000"/>
          </a:bodyPr>
          <a:lstStyle/>
          <a:p>
            <a:r>
              <a:rPr lang="tr-TR" b="1" dirty="0" err="1"/>
              <a:t>Abbâsîler</a:t>
            </a:r>
            <a:r>
              <a:rPr lang="tr-TR" b="1" dirty="0"/>
              <a:t> Dönemi </a:t>
            </a:r>
            <a:endParaRPr lang="tr-TR" dirty="0"/>
          </a:p>
          <a:p>
            <a:r>
              <a:rPr lang="tr-TR" dirty="0" err="1"/>
              <a:t>Abbâsîlerde</a:t>
            </a:r>
            <a:r>
              <a:rPr lang="tr-TR" dirty="0"/>
              <a:t> de idare merkeziyetçi bir karaktere sahipti. Eyaletler yine vali ve </a:t>
            </a:r>
            <a:r>
              <a:rPr lang="tr-TR" dirty="0" err="1"/>
              <a:t>emîr</a:t>
            </a:r>
            <a:r>
              <a:rPr lang="tr-TR" dirty="0"/>
              <a:t> tarafından idare edilirdi. Hilafet merkezinden uzak eyaletlere hanedana mensup kişiler veya son derece güvenilir kumandanlar tayin edilirdi. Ancak bu göreve tayin edilen kumandanlar zamanla Bağdat veya </a:t>
            </a:r>
            <a:r>
              <a:rPr lang="tr-TR" dirty="0" err="1"/>
              <a:t>Sâmerrâ'da</a:t>
            </a:r>
            <a:r>
              <a:rPr lang="tr-TR" dirty="0"/>
              <a:t> oturmayı tercih ederek yerlerine vekiller göndermeye başladılar. Merkezî otoritenin zayıflaması üzerine  bu valiler veya vekilleri bağımsızlıklarını ilan ettiler. </a:t>
            </a:r>
            <a:r>
              <a:rPr lang="tr-TR" dirty="0" err="1"/>
              <a:t>İfrîkıyye'de</a:t>
            </a:r>
            <a:r>
              <a:rPr lang="tr-TR" dirty="0"/>
              <a:t> </a:t>
            </a:r>
            <a:r>
              <a:rPr lang="tr-TR" dirty="0" err="1"/>
              <a:t>Ağlebîler</a:t>
            </a:r>
            <a:r>
              <a:rPr lang="tr-TR" dirty="0"/>
              <a:t>, Mısır'da </a:t>
            </a:r>
            <a:r>
              <a:rPr lang="tr-TR" dirty="0" err="1"/>
              <a:t>Tolunoğulları</a:t>
            </a:r>
            <a:r>
              <a:rPr lang="tr-TR" dirty="0"/>
              <a:t> ve </a:t>
            </a:r>
            <a:r>
              <a:rPr lang="tr-TR" dirty="0" err="1"/>
              <a:t>İhşidîler</a:t>
            </a:r>
            <a:r>
              <a:rPr lang="tr-TR" dirty="0"/>
              <a:t>, Azerbaycan'da </a:t>
            </a:r>
            <a:r>
              <a:rPr lang="tr-TR" dirty="0" err="1"/>
              <a:t>Sâcoğulları</a:t>
            </a:r>
            <a:r>
              <a:rPr lang="tr-TR" dirty="0"/>
              <a:t>, Horasan'da </a:t>
            </a:r>
            <a:r>
              <a:rPr lang="tr-TR" dirty="0" err="1"/>
              <a:t>Tâhirîler</a:t>
            </a:r>
            <a:r>
              <a:rPr lang="tr-TR" dirty="0"/>
              <a:t> ve </a:t>
            </a:r>
            <a:r>
              <a:rPr lang="tr-TR" dirty="0" err="1"/>
              <a:t>Mâverâünnehir'de</a:t>
            </a:r>
            <a:r>
              <a:rPr lang="tr-TR" dirty="0"/>
              <a:t> </a:t>
            </a:r>
            <a:r>
              <a:rPr lang="tr-TR" dirty="0" err="1"/>
              <a:t>Sâmânîler</a:t>
            </a:r>
            <a:r>
              <a:rPr lang="tr-TR" dirty="0"/>
              <a:t> bu şekilde kurulmuşlardır. </a:t>
            </a:r>
          </a:p>
          <a:p>
            <a:r>
              <a:rPr lang="tr-TR" dirty="0" err="1"/>
              <a:t>Abbâsîler</a:t>
            </a:r>
            <a:r>
              <a:rPr lang="tr-TR" dirty="0"/>
              <a:t> döneminde nazarî olarak iki çeşit valilik vardı: </a:t>
            </a:r>
            <a:r>
              <a:rPr lang="tr-TR" dirty="0" err="1"/>
              <a:t>İmâret</a:t>
            </a:r>
            <a:r>
              <a:rPr lang="tr-TR" dirty="0"/>
              <a:t>-i </a:t>
            </a:r>
            <a:r>
              <a:rPr lang="tr-TR" dirty="0" err="1"/>
              <a:t>âmme</a:t>
            </a:r>
            <a:r>
              <a:rPr lang="tr-TR" dirty="0"/>
              <a:t> (genel valilik) ve</a:t>
            </a:r>
            <a:r>
              <a:rPr lang="tr-TR" b="1" dirty="0"/>
              <a:t> </a:t>
            </a:r>
            <a:r>
              <a:rPr lang="tr-TR" dirty="0" err="1"/>
              <a:t>İmâret</a:t>
            </a:r>
            <a:r>
              <a:rPr lang="tr-TR" dirty="0"/>
              <a:t>-i </a:t>
            </a:r>
            <a:r>
              <a:rPr lang="tr-TR" dirty="0" err="1"/>
              <a:t>hâssa</a:t>
            </a:r>
            <a:r>
              <a:rPr lang="tr-TR" dirty="0"/>
              <a:t> (özel valilik). Valiler vezirlerin tavsiyesi ile tayin edildiği için  kendilerini halifeye arz ve takdim eden vezir görevden alınınca genellikle valiler de görevden alınırdı. </a:t>
            </a:r>
          </a:p>
          <a:p>
            <a:r>
              <a:rPr lang="tr-TR" dirty="0" err="1"/>
              <a:t>Abbâsîler</a:t>
            </a:r>
            <a:r>
              <a:rPr lang="tr-TR" dirty="0"/>
              <a:t> döneminde başlıca eyaletler şunlardır: </a:t>
            </a:r>
            <a:r>
              <a:rPr lang="tr-TR" dirty="0" err="1"/>
              <a:t>İfrîkıyye</a:t>
            </a:r>
            <a:r>
              <a:rPr lang="tr-TR" dirty="0"/>
              <a:t>, Mısır, Suriye ve Filistin, Hicaz ve Yemâme, Basra, Irak, el-</a:t>
            </a:r>
            <a:r>
              <a:rPr lang="tr-TR" dirty="0" err="1"/>
              <a:t>Cezîre</a:t>
            </a:r>
            <a:r>
              <a:rPr lang="tr-TR" dirty="0"/>
              <a:t>, Azerbaycan, </a:t>
            </a:r>
            <a:r>
              <a:rPr lang="tr-TR" dirty="0" err="1"/>
              <a:t>Cibâl</a:t>
            </a:r>
            <a:r>
              <a:rPr lang="tr-TR" dirty="0"/>
              <a:t>, </a:t>
            </a:r>
            <a:r>
              <a:rPr lang="tr-TR" dirty="0" err="1"/>
              <a:t>Hûzistan</a:t>
            </a:r>
            <a:r>
              <a:rPr lang="tr-TR" dirty="0"/>
              <a:t>, Fars, Kirman, </a:t>
            </a:r>
            <a:r>
              <a:rPr lang="tr-TR" dirty="0" err="1"/>
              <a:t>Mukran</a:t>
            </a:r>
            <a:r>
              <a:rPr lang="tr-TR" dirty="0"/>
              <a:t>, </a:t>
            </a:r>
            <a:r>
              <a:rPr lang="tr-TR" dirty="0" err="1"/>
              <a:t>Sicistan</a:t>
            </a:r>
            <a:r>
              <a:rPr lang="tr-TR" dirty="0"/>
              <a:t>, </a:t>
            </a:r>
            <a:r>
              <a:rPr lang="tr-TR" dirty="0" err="1"/>
              <a:t>Kumis</a:t>
            </a:r>
            <a:r>
              <a:rPr lang="tr-TR" dirty="0"/>
              <a:t>, </a:t>
            </a:r>
            <a:r>
              <a:rPr lang="tr-TR" dirty="0" err="1"/>
              <a:t>Kûhistan</a:t>
            </a:r>
            <a:r>
              <a:rPr lang="tr-TR" dirty="0"/>
              <a:t>, </a:t>
            </a:r>
            <a:r>
              <a:rPr lang="tr-TR" dirty="0" err="1"/>
              <a:t>Taberistan</a:t>
            </a:r>
            <a:r>
              <a:rPr lang="tr-TR" dirty="0"/>
              <a:t>, </a:t>
            </a:r>
            <a:r>
              <a:rPr lang="tr-TR" dirty="0" err="1"/>
              <a:t>Cürcân</a:t>
            </a:r>
            <a:r>
              <a:rPr lang="tr-TR" dirty="0"/>
              <a:t>, Horasan, </a:t>
            </a:r>
            <a:r>
              <a:rPr lang="tr-TR" dirty="0" err="1"/>
              <a:t>Hârizm</a:t>
            </a:r>
            <a:r>
              <a:rPr lang="tr-TR" dirty="0"/>
              <a:t>, </a:t>
            </a:r>
            <a:r>
              <a:rPr lang="tr-TR" dirty="0" err="1"/>
              <a:t>Fergana</a:t>
            </a:r>
            <a:r>
              <a:rPr lang="tr-TR" dirty="0"/>
              <a:t>, </a:t>
            </a:r>
            <a:r>
              <a:rPr lang="tr-TR" dirty="0" err="1"/>
              <a:t>Şâş</a:t>
            </a:r>
            <a:r>
              <a:rPr lang="tr-TR" dirty="0"/>
              <a:t> (Taşkent), </a:t>
            </a:r>
            <a:r>
              <a:rPr lang="tr-TR" dirty="0" err="1"/>
              <a:t>Suğd</a:t>
            </a:r>
            <a:r>
              <a:rPr lang="tr-TR" dirty="0"/>
              <a:t> (</a:t>
            </a:r>
            <a:r>
              <a:rPr lang="tr-TR" dirty="0" err="1"/>
              <a:t>Buhârâ</a:t>
            </a:r>
            <a:r>
              <a:rPr lang="tr-TR" dirty="0"/>
              <a:t>, Semerkant).</a:t>
            </a:r>
          </a:p>
          <a:p>
            <a:r>
              <a:rPr lang="tr-TR" b="1" dirty="0"/>
              <a:t> </a:t>
            </a:r>
          </a:p>
          <a:p>
            <a:endParaRPr lang="tr-TR" dirty="0"/>
          </a:p>
        </p:txBody>
      </p:sp>
    </p:spTree>
    <p:extLst>
      <p:ext uri="{BB962C8B-B14F-4D97-AF65-F5344CB8AC3E}">
        <p14:creationId xmlns:p14="http://schemas.microsoft.com/office/powerpoint/2010/main" val="563062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658925-E935-43D9-9231-0D3FF5F8C02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9FC2ACB-6033-4FDD-A3C2-6F2889542EC3}"/>
              </a:ext>
            </a:extLst>
          </p:cNvPr>
          <p:cNvSpPr>
            <a:spLocks noGrp="1"/>
          </p:cNvSpPr>
          <p:nvPr>
            <p:ph idx="1"/>
          </p:nvPr>
        </p:nvSpPr>
        <p:spPr/>
        <p:txBody>
          <a:bodyPr>
            <a:normAutofit fontScale="70000" lnSpcReduction="20000"/>
          </a:bodyPr>
          <a:lstStyle/>
          <a:p>
            <a:r>
              <a:rPr lang="tr-TR" b="1" dirty="0"/>
              <a:t>Adlî Teşkilat</a:t>
            </a:r>
          </a:p>
          <a:p>
            <a:r>
              <a:rPr lang="tr-TR" dirty="0"/>
              <a:t>Kur’an’da adalete sık sık vurgu yapılmış, Hz. Peygamber’in de yargı işleriyle görevlendirildiği bildirilmiştir. Buna paralel olarak, adaletin ikamesi ve toplumun huzur içinde yaşamasının sağlanması için İslam medeniyeti tarihinde Hz. Peygamber döneminden itibaren adalete önem verilmiş ve bununla ilgili kurumlar gelişmiştir. İslam toplumlarının siyaset geleneğinde yargı bir kamu hizmeti olarak telakki edilmiş, hilafete dahil görevlerden biri kabul edilmiştir. </a:t>
            </a:r>
          </a:p>
          <a:p>
            <a:r>
              <a:rPr lang="tr-TR" dirty="0"/>
              <a:t>İlk dönem İslam tarihinde devlet başkanları / halifeler hukuki anlaşmazlıkları çözmek ve karara bağlamakla bizzat kendileri ilgilenmişlerdir. Ancak </a:t>
            </a:r>
            <a:r>
              <a:rPr lang="tr-TR" dirty="0" err="1"/>
              <a:t>târihî</a:t>
            </a:r>
            <a:r>
              <a:rPr lang="tr-TR" dirty="0"/>
              <a:t> süreçte devletin sınırlarının genişlemesi ve duyulan ihtiyaç üzerine bu görev için kadılar / hakimler tayin edilmiştir. Kadı tayin yetkisi de siyasi otoriteyi temsil eden devlet başkanına ait kabul edilmiş ve kadı onun vekili sayılmıştır. Yine </a:t>
            </a:r>
            <a:r>
              <a:rPr lang="tr-TR" dirty="0" err="1"/>
              <a:t>târihî</a:t>
            </a:r>
            <a:r>
              <a:rPr lang="tr-TR" dirty="0"/>
              <a:t> süreç içinde kadılarda aranan nitelikler, tayin ve azilleri, görev ve yetkileri, sorumlulukları ve denetimi ile ilgili esaslar belirginleşmiştir. Sözgelişi kadının / hakimin sorumluluğu konusunda, yargının bağımsız olması, hiçbir makam veya kişinin yargıya </a:t>
            </a:r>
            <a:r>
              <a:rPr lang="tr-TR" dirty="0" err="1"/>
              <a:t>müdahele</a:t>
            </a:r>
            <a:r>
              <a:rPr lang="tr-TR" dirty="0"/>
              <a:t> etmemesi, kadıların da bağlı bulundukları </a:t>
            </a:r>
            <a:r>
              <a:rPr lang="tr-TR" dirty="0" err="1"/>
              <a:t>hukûkî</a:t>
            </a:r>
            <a:r>
              <a:rPr lang="tr-TR" dirty="0"/>
              <a:t> prensiplere ve </a:t>
            </a:r>
            <a:r>
              <a:rPr lang="tr-TR" dirty="0" err="1"/>
              <a:t>vicdânî</a:t>
            </a:r>
            <a:r>
              <a:rPr lang="tr-TR" dirty="0"/>
              <a:t> kanaatlere göre karar vermesi temel esas kabul edilmiştir. Öte yandan neticede bir insan olan </a:t>
            </a:r>
            <a:r>
              <a:rPr lang="tr-TR" dirty="0" err="1"/>
              <a:t>olan</a:t>
            </a:r>
            <a:r>
              <a:rPr lang="tr-TR" dirty="0"/>
              <a:t> kadının / hakimin de yanılması, görevi ihmali, </a:t>
            </a:r>
            <a:r>
              <a:rPr lang="tr-TR" dirty="0" err="1"/>
              <a:t>süistimalde</a:t>
            </a:r>
            <a:r>
              <a:rPr lang="tr-TR" dirty="0"/>
              <a:t> bulunması ihtimal dahilinde bulunduğundan, denetlenmeleri üzerinde de durulmuştur.</a:t>
            </a:r>
          </a:p>
          <a:p>
            <a:endParaRPr lang="tr-TR" dirty="0"/>
          </a:p>
        </p:txBody>
      </p:sp>
    </p:spTree>
    <p:extLst>
      <p:ext uri="{BB962C8B-B14F-4D97-AF65-F5344CB8AC3E}">
        <p14:creationId xmlns:p14="http://schemas.microsoft.com/office/powerpoint/2010/main" val="1355205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955D5D-EDDD-4470-92B9-4A9FC2665D9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C3D6D74-6C66-43E4-94FF-02376A596E08}"/>
              </a:ext>
            </a:extLst>
          </p:cNvPr>
          <p:cNvSpPr>
            <a:spLocks noGrp="1"/>
          </p:cNvSpPr>
          <p:nvPr>
            <p:ph idx="1"/>
          </p:nvPr>
        </p:nvSpPr>
        <p:spPr/>
        <p:txBody>
          <a:bodyPr>
            <a:normAutofit fontScale="92500" lnSpcReduction="10000"/>
          </a:bodyPr>
          <a:lstStyle/>
          <a:p>
            <a:r>
              <a:rPr lang="tr-TR" dirty="0"/>
              <a:t>İslam adliye teşkilatı Hz. Peygamber döneminde oluşmaya başlamıştır. Hz. Peygamber döneminde her türlü dava ve ihtilaflar, ceza ve hukuk davaları, onun tarafından çözüme kavuşturuluyordu. O, bu davaları Kur'an hükümleri çerçevesinde çözüyor, Kur'an'da bulunmayan hususlar için de  ilkeler koyuyordu. Hz. Peygamber'e gelen sözgelişi hırsızlık, zina, sarhoşluk, adam öldürme, yaralama vb. olaylarda suçlulara cezalar uygulanıyordu. Ona gelen hukuk davaları arasında miras ihtilafları, toprak meseleleri, su kuyusu mülkiyeti davaları, su hakkı ihtilafları, </a:t>
            </a:r>
            <a:r>
              <a:rPr lang="tr-TR" dirty="0" err="1"/>
              <a:t>neseb</a:t>
            </a:r>
            <a:r>
              <a:rPr lang="tr-TR" dirty="0"/>
              <a:t>, borç vs. gibi davalar bulunuyordu. Bu arada davaları karara bağlarken, gelecek yüzyıllarda uygulanacak yargı usulü hakkında prensipler ortaya konmuş oluyordu. Hz. Peygamber, Medine ve çevresinin yargı işlerini yürütmekle beraber, Arap yarımadasının her tarafından kendisine davalar getiriliyordu.</a:t>
            </a:r>
          </a:p>
          <a:p>
            <a:endParaRPr lang="tr-TR" dirty="0"/>
          </a:p>
        </p:txBody>
      </p:sp>
    </p:spTree>
    <p:extLst>
      <p:ext uri="{BB962C8B-B14F-4D97-AF65-F5344CB8AC3E}">
        <p14:creationId xmlns:p14="http://schemas.microsoft.com/office/powerpoint/2010/main" val="32816973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1713</Words>
  <Application>Microsoft Office PowerPoint</Application>
  <PresentationFormat>Geniş ekran</PresentationFormat>
  <Paragraphs>31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Taşra İradesi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Taşra İradesi</dc:title>
  <dc:creator>canan verep</dc:creator>
  <cp:lastModifiedBy>canan verep</cp:lastModifiedBy>
  <cp:revision>1</cp:revision>
  <dcterms:created xsi:type="dcterms:W3CDTF">2020-04-17T18:21:29Z</dcterms:created>
  <dcterms:modified xsi:type="dcterms:W3CDTF">2020-04-17T18:25:36Z</dcterms:modified>
</cp:coreProperties>
</file>