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5" r:id="rId5"/>
    <p:sldId id="267" r:id="rId6"/>
    <p:sldId id="259" r:id="rId7"/>
    <p:sldId id="266" r:id="rId8"/>
    <p:sldId id="260" r:id="rId9"/>
    <p:sldId id="261" r:id="rId10"/>
    <p:sldId id="268" r:id="rId11"/>
    <p:sldId id="269" r:id="rId12"/>
    <p:sldId id="262" r:id="rId13"/>
    <p:sldId id="263" r:id="rId14"/>
    <p:sldId id="333" r:id="rId15"/>
    <p:sldId id="327" r:id="rId16"/>
    <p:sldId id="329" r:id="rId17"/>
    <p:sldId id="334" r:id="rId18"/>
    <p:sldId id="341" r:id="rId19"/>
    <p:sldId id="328" r:id="rId20"/>
    <p:sldId id="330" r:id="rId21"/>
    <p:sldId id="271" r:id="rId22"/>
    <p:sldId id="335" r:id="rId23"/>
    <p:sldId id="272" r:id="rId24"/>
    <p:sldId id="275" r:id="rId25"/>
    <p:sldId id="276" r:id="rId26"/>
    <p:sldId id="277" r:id="rId27"/>
    <p:sldId id="278" r:id="rId28"/>
    <p:sldId id="342" r:id="rId29"/>
    <p:sldId id="280" r:id="rId30"/>
    <p:sldId id="281" r:id="rId31"/>
    <p:sldId id="343" r:id="rId32"/>
    <p:sldId id="282" r:id="rId33"/>
    <p:sldId id="336" r:id="rId34"/>
    <p:sldId id="285" r:id="rId35"/>
    <p:sldId id="284" r:id="rId36"/>
    <p:sldId id="337" r:id="rId37"/>
    <p:sldId id="286" r:id="rId38"/>
    <p:sldId id="287" r:id="rId39"/>
    <p:sldId id="289" r:id="rId40"/>
    <p:sldId id="290" r:id="rId41"/>
    <p:sldId id="291" r:id="rId42"/>
    <p:sldId id="292" r:id="rId43"/>
    <p:sldId id="293" r:id="rId44"/>
    <p:sldId id="294" r:id="rId45"/>
    <p:sldId id="295" r:id="rId46"/>
    <p:sldId id="298" r:id="rId47"/>
    <p:sldId id="299" r:id="rId48"/>
    <p:sldId id="297" r:id="rId49"/>
    <p:sldId id="303" r:id="rId50"/>
    <p:sldId id="305" r:id="rId51"/>
    <p:sldId id="306" r:id="rId52"/>
    <p:sldId id="309" r:id="rId53"/>
    <p:sldId id="310" r:id="rId54"/>
    <p:sldId id="311" r:id="rId55"/>
    <p:sldId id="312" r:id="rId56"/>
    <p:sldId id="307" r:id="rId57"/>
    <p:sldId id="308" r:id="rId58"/>
    <p:sldId id="304" r:id="rId59"/>
    <p:sldId id="313" r:id="rId60"/>
    <p:sldId id="314" r:id="rId61"/>
    <p:sldId id="315" r:id="rId62"/>
    <p:sldId id="317" r:id="rId63"/>
    <p:sldId id="319" r:id="rId64"/>
    <p:sldId id="339" r:id="rId65"/>
    <p:sldId id="318" r:id="rId66"/>
    <p:sldId id="320" r:id="rId67"/>
    <p:sldId id="321" r:id="rId68"/>
    <p:sldId id="340" r:id="rId69"/>
    <p:sldId id="324" r:id="rId70"/>
    <p:sldId id="325"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0B40C-8F8C-4ED1-89CC-6844E0DE46F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E3618181-E7CB-4CC6-AE22-6212C858E1CE}">
      <dgm:prSet phldrT="[Metin]"/>
      <dgm:spPr/>
      <dgm:t>
        <a:bodyPr/>
        <a:lstStyle/>
        <a:p>
          <a:r>
            <a:rPr lang="tr-TR" dirty="0" smtClean="0"/>
            <a:t>İlk Çağ </a:t>
          </a:r>
          <a:endParaRPr lang="tr-TR" dirty="0"/>
        </a:p>
      </dgm:t>
    </dgm:pt>
    <dgm:pt modelId="{81398DEC-3CA4-4E41-A7C6-A77DC2640875}" type="parTrans" cxnId="{9882BB5B-7D9E-4610-8D03-B31B0C9B5D10}">
      <dgm:prSet/>
      <dgm:spPr/>
      <dgm:t>
        <a:bodyPr/>
        <a:lstStyle/>
        <a:p>
          <a:endParaRPr lang="tr-TR"/>
        </a:p>
      </dgm:t>
    </dgm:pt>
    <dgm:pt modelId="{7C7CDC41-AB06-42FF-A16F-4DC6C4BB9CBB}" type="sibTrans" cxnId="{9882BB5B-7D9E-4610-8D03-B31B0C9B5D10}">
      <dgm:prSet/>
      <dgm:spPr/>
      <dgm:t>
        <a:bodyPr/>
        <a:lstStyle/>
        <a:p>
          <a:endParaRPr lang="tr-TR"/>
        </a:p>
      </dgm:t>
    </dgm:pt>
    <dgm:pt modelId="{29EEE065-5E40-42D7-83B2-ACBD3F29C275}">
      <dgm:prSet phldrT="[Metin]"/>
      <dgm:spPr/>
      <dgm:t>
        <a:bodyPr/>
        <a:lstStyle/>
        <a:p>
          <a:r>
            <a:rPr lang="tr-TR" dirty="0" smtClean="0"/>
            <a:t>Büyük imparatorluklar</a:t>
          </a:r>
          <a:endParaRPr lang="tr-TR" dirty="0"/>
        </a:p>
      </dgm:t>
    </dgm:pt>
    <dgm:pt modelId="{FE5FB72C-FB18-427F-965D-7AD318BA76C7}" type="parTrans" cxnId="{9FA2680A-D964-4D11-9BCD-E0B605411D35}">
      <dgm:prSet/>
      <dgm:spPr/>
      <dgm:t>
        <a:bodyPr/>
        <a:lstStyle/>
        <a:p>
          <a:endParaRPr lang="tr-TR"/>
        </a:p>
      </dgm:t>
    </dgm:pt>
    <dgm:pt modelId="{699C4006-5CD3-4E33-8051-12420AD19DEB}" type="sibTrans" cxnId="{9FA2680A-D964-4D11-9BCD-E0B605411D35}">
      <dgm:prSet/>
      <dgm:spPr/>
      <dgm:t>
        <a:bodyPr/>
        <a:lstStyle/>
        <a:p>
          <a:endParaRPr lang="tr-TR"/>
        </a:p>
      </dgm:t>
    </dgm:pt>
    <dgm:pt modelId="{B59D0EC3-87EE-4612-BCC5-A971D42CC16E}">
      <dgm:prSet/>
      <dgm:spPr/>
      <dgm:t>
        <a:bodyPr/>
        <a:lstStyle/>
        <a:p>
          <a:r>
            <a:rPr lang="tr-TR" dirty="0" smtClean="0"/>
            <a:t>Tanrı krallar</a:t>
          </a:r>
          <a:endParaRPr lang="tr-TR" dirty="0"/>
        </a:p>
      </dgm:t>
    </dgm:pt>
    <dgm:pt modelId="{94FBDBC1-DF2A-4C42-8BC0-C4B5471E2569}" type="parTrans" cxnId="{E5AE7DDF-F877-432A-80A8-4D904567B2B3}">
      <dgm:prSet/>
      <dgm:spPr/>
      <dgm:t>
        <a:bodyPr/>
        <a:lstStyle/>
        <a:p>
          <a:endParaRPr lang="tr-TR"/>
        </a:p>
      </dgm:t>
    </dgm:pt>
    <dgm:pt modelId="{958E6A6D-6187-4DB0-B615-6A1968889202}" type="sibTrans" cxnId="{E5AE7DDF-F877-432A-80A8-4D904567B2B3}">
      <dgm:prSet/>
      <dgm:spPr/>
      <dgm:t>
        <a:bodyPr/>
        <a:lstStyle/>
        <a:p>
          <a:endParaRPr lang="tr-TR"/>
        </a:p>
      </dgm:t>
    </dgm:pt>
    <dgm:pt modelId="{264F61FA-AC38-4CA4-B641-1E64366B1343}">
      <dgm:prSet/>
      <dgm:spPr/>
      <dgm:t>
        <a:bodyPr/>
        <a:lstStyle/>
        <a:p>
          <a:r>
            <a:rPr lang="tr-TR" smtClean="0"/>
            <a:t>Orta Çağ </a:t>
          </a:r>
          <a:endParaRPr lang="tr-TR" dirty="0"/>
        </a:p>
      </dgm:t>
    </dgm:pt>
    <dgm:pt modelId="{82A9ED74-5BD7-44F3-B972-1EE76462256C}" type="parTrans" cxnId="{B410F20E-FAA8-481B-8B5D-D089BC59E0BB}">
      <dgm:prSet/>
      <dgm:spPr/>
      <dgm:t>
        <a:bodyPr/>
        <a:lstStyle/>
        <a:p>
          <a:endParaRPr lang="tr-TR"/>
        </a:p>
      </dgm:t>
    </dgm:pt>
    <dgm:pt modelId="{2BD16465-EB7B-438E-B634-36EE78ED9504}" type="sibTrans" cxnId="{B410F20E-FAA8-481B-8B5D-D089BC59E0BB}">
      <dgm:prSet/>
      <dgm:spPr/>
      <dgm:t>
        <a:bodyPr/>
        <a:lstStyle/>
        <a:p>
          <a:endParaRPr lang="tr-TR"/>
        </a:p>
      </dgm:t>
    </dgm:pt>
    <dgm:pt modelId="{818BA71B-41C8-411C-AFE5-EADD410B2C42}">
      <dgm:prSet/>
      <dgm:spPr/>
      <dgm:t>
        <a:bodyPr/>
        <a:lstStyle/>
        <a:p>
          <a:r>
            <a:rPr lang="tr-TR" smtClean="0"/>
            <a:t>Feodalite </a:t>
          </a:r>
          <a:endParaRPr lang="tr-TR"/>
        </a:p>
      </dgm:t>
    </dgm:pt>
    <dgm:pt modelId="{C6C736D5-7670-4A4B-B106-49109EDF61DB}" type="parTrans" cxnId="{5B084B27-1852-4912-923B-8EAB72454EF4}">
      <dgm:prSet/>
      <dgm:spPr/>
      <dgm:t>
        <a:bodyPr/>
        <a:lstStyle/>
        <a:p>
          <a:endParaRPr lang="tr-TR"/>
        </a:p>
      </dgm:t>
    </dgm:pt>
    <dgm:pt modelId="{E8ADAD0A-3D5E-4BBB-A749-2DE367F2DCF6}" type="sibTrans" cxnId="{5B084B27-1852-4912-923B-8EAB72454EF4}">
      <dgm:prSet/>
      <dgm:spPr/>
      <dgm:t>
        <a:bodyPr/>
        <a:lstStyle/>
        <a:p>
          <a:endParaRPr lang="tr-TR"/>
        </a:p>
      </dgm:t>
    </dgm:pt>
    <dgm:pt modelId="{FD56EDC9-DA34-4CF6-B169-32219FBCC930}">
      <dgm:prSet/>
      <dgm:spPr/>
      <dgm:t>
        <a:bodyPr/>
        <a:lstStyle/>
        <a:p>
          <a:r>
            <a:rPr lang="tr-TR" dirty="0" smtClean="0"/>
            <a:t>Tek Tanrı, kilise</a:t>
          </a:r>
          <a:endParaRPr lang="tr-TR" dirty="0"/>
        </a:p>
      </dgm:t>
    </dgm:pt>
    <dgm:pt modelId="{BCC082D5-D614-440E-A986-58990E2B53BB}" type="parTrans" cxnId="{574BF478-32DE-402C-AC39-3FDF0E30B81D}">
      <dgm:prSet/>
      <dgm:spPr/>
      <dgm:t>
        <a:bodyPr/>
        <a:lstStyle/>
        <a:p>
          <a:endParaRPr lang="tr-TR"/>
        </a:p>
      </dgm:t>
    </dgm:pt>
    <dgm:pt modelId="{ECA82E87-8457-4FA0-AA73-8862DF5D0CBB}" type="sibTrans" cxnId="{574BF478-32DE-402C-AC39-3FDF0E30B81D}">
      <dgm:prSet/>
      <dgm:spPr/>
      <dgm:t>
        <a:bodyPr/>
        <a:lstStyle/>
        <a:p>
          <a:endParaRPr lang="tr-TR"/>
        </a:p>
      </dgm:t>
    </dgm:pt>
    <dgm:pt modelId="{CA39A2A6-B54C-4114-A5F9-F06B0E704CAB}">
      <dgm:prSet/>
      <dgm:spPr/>
      <dgm:t>
        <a:bodyPr/>
        <a:lstStyle/>
        <a:p>
          <a:r>
            <a:rPr lang="tr-TR" dirty="0" smtClean="0"/>
            <a:t>Kral ve ailesi)asiller), din</a:t>
          </a:r>
          <a:r>
            <a:rPr lang="tr-TR" baseline="0" dirty="0" smtClean="0"/>
            <a:t> adamları, memurlar-sanatçılar-askerler, köleler</a:t>
          </a:r>
          <a:endParaRPr lang="tr-TR" dirty="0"/>
        </a:p>
      </dgm:t>
    </dgm:pt>
    <dgm:pt modelId="{234FDFDA-32CA-41AC-9E3D-9E9E229C8926}" type="parTrans" cxnId="{80FBA90D-4BFD-4D69-B90E-D9D876166F0A}">
      <dgm:prSet/>
      <dgm:spPr/>
      <dgm:t>
        <a:bodyPr/>
        <a:lstStyle/>
        <a:p>
          <a:endParaRPr lang="tr-TR"/>
        </a:p>
      </dgm:t>
    </dgm:pt>
    <dgm:pt modelId="{5A8E01CA-3CEB-423F-B36E-2676E08E9985}" type="sibTrans" cxnId="{80FBA90D-4BFD-4D69-B90E-D9D876166F0A}">
      <dgm:prSet/>
      <dgm:spPr/>
      <dgm:t>
        <a:bodyPr/>
        <a:lstStyle/>
        <a:p>
          <a:endParaRPr lang="tr-TR"/>
        </a:p>
      </dgm:t>
    </dgm:pt>
    <dgm:pt modelId="{8E79F811-06F0-4EA0-8940-0351F2794710}">
      <dgm:prSet/>
      <dgm:spPr/>
      <dgm:t>
        <a:bodyPr/>
        <a:lstStyle/>
        <a:p>
          <a:endParaRPr lang="tr-TR" dirty="0"/>
        </a:p>
      </dgm:t>
    </dgm:pt>
    <dgm:pt modelId="{2546BBB9-70B0-4F32-AD30-8987A2A65216}" type="parTrans" cxnId="{E6EFF427-7385-462B-9337-1486C0CB5C06}">
      <dgm:prSet/>
      <dgm:spPr/>
      <dgm:t>
        <a:bodyPr/>
        <a:lstStyle/>
        <a:p>
          <a:endParaRPr lang="tr-TR"/>
        </a:p>
      </dgm:t>
    </dgm:pt>
    <dgm:pt modelId="{8303680E-3643-4358-90B5-817E022A6FCB}" type="sibTrans" cxnId="{E6EFF427-7385-462B-9337-1486C0CB5C06}">
      <dgm:prSet/>
      <dgm:spPr/>
      <dgm:t>
        <a:bodyPr/>
        <a:lstStyle/>
        <a:p>
          <a:endParaRPr lang="tr-TR"/>
        </a:p>
      </dgm:t>
    </dgm:pt>
    <dgm:pt modelId="{6D5CF67A-0058-4B60-870A-7ECB7AB32438}">
      <dgm:prSet/>
      <dgm:spPr/>
      <dgm:t>
        <a:bodyPr/>
        <a:lstStyle/>
        <a:p>
          <a:r>
            <a:rPr lang="tr-TR" dirty="0" smtClean="0"/>
            <a:t>Tarım, ticaret</a:t>
          </a:r>
          <a:endParaRPr lang="tr-TR" dirty="0"/>
        </a:p>
      </dgm:t>
    </dgm:pt>
    <dgm:pt modelId="{0049C7EB-BADE-4C21-9E61-2000DD2F2F84}" type="parTrans" cxnId="{DF2A02AA-8721-4ABA-B1FF-76FB9FA3940A}">
      <dgm:prSet/>
      <dgm:spPr/>
      <dgm:t>
        <a:bodyPr/>
        <a:lstStyle/>
        <a:p>
          <a:endParaRPr lang="tr-TR"/>
        </a:p>
      </dgm:t>
    </dgm:pt>
    <dgm:pt modelId="{B542A309-B24E-486D-902D-8A82D8D8F6F1}" type="sibTrans" cxnId="{DF2A02AA-8721-4ABA-B1FF-76FB9FA3940A}">
      <dgm:prSet/>
      <dgm:spPr/>
      <dgm:t>
        <a:bodyPr/>
        <a:lstStyle/>
        <a:p>
          <a:endParaRPr lang="tr-TR"/>
        </a:p>
      </dgm:t>
    </dgm:pt>
    <dgm:pt modelId="{CA44316F-23FA-4C02-8860-5450B1A8B5C9}">
      <dgm:prSet/>
      <dgm:spPr/>
      <dgm:t>
        <a:bodyPr/>
        <a:lstStyle/>
        <a:p>
          <a:r>
            <a:rPr lang="tr-TR" dirty="0" smtClean="0"/>
            <a:t>Büyü ayinleri, bitki tedavisi, bilim </a:t>
          </a:r>
          <a:r>
            <a:rPr lang="tr-TR" baseline="0" dirty="0" smtClean="0"/>
            <a:t> din adamlarının elinde.</a:t>
          </a:r>
          <a:endParaRPr lang="tr-TR" dirty="0"/>
        </a:p>
      </dgm:t>
    </dgm:pt>
    <dgm:pt modelId="{0276C6DD-626F-4B43-9ED3-C99D5F6EB764}" type="parTrans" cxnId="{9058A94C-59CC-4780-8984-A3962A847F92}">
      <dgm:prSet/>
      <dgm:spPr/>
      <dgm:t>
        <a:bodyPr/>
        <a:lstStyle/>
        <a:p>
          <a:endParaRPr lang="tr-TR"/>
        </a:p>
      </dgm:t>
    </dgm:pt>
    <dgm:pt modelId="{D2543065-C1C4-44F3-91F6-12A457540A82}" type="sibTrans" cxnId="{9058A94C-59CC-4780-8984-A3962A847F92}">
      <dgm:prSet/>
      <dgm:spPr/>
      <dgm:t>
        <a:bodyPr/>
        <a:lstStyle/>
        <a:p>
          <a:endParaRPr lang="tr-TR"/>
        </a:p>
      </dgm:t>
    </dgm:pt>
    <dgm:pt modelId="{D7392986-347C-4AA2-AE72-BA315E0846B0}">
      <dgm:prSet/>
      <dgm:spPr/>
      <dgm:t>
        <a:bodyPr/>
        <a:lstStyle/>
        <a:p>
          <a:r>
            <a:rPr lang="tr-TR" dirty="0" smtClean="0"/>
            <a:t>Kadınlar hayır işleriyle uğraşmış,</a:t>
          </a:r>
          <a:r>
            <a:rPr lang="tr-TR" baseline="0" dirty="0" smtClean="0"/>
            <a:t> tapınaklara sığınanlara bakım veren kadınlar, doğum yaptıran kadınlar</a:t>
          </a:r>
          <a:endParaRPr lang="tr-TR" dirty="0"/>
        </a:p>
      </dgm:t>
    </dgm:pt>
    <dgm:pt modelId="{6E6932DB-D19D-4F9C-A28C-34F887F57DFD}" type="parTrans" cxnId="{F5387E54-13B1-419C-A529-FBDE02F4DFB6}">
      <dgm:prSet/>
      <dgm:spPr/>
      <dgm:t>
        <a:bodyPr/>
        <a:lstStyle/>
        <a:p>
          <a:endParaRPr lang="tr-TR"/>
        </a:p>
      </dgm:t>
    </dgm:pt>
    <dgm:pt modelId="{34076C58-7DE9-4740-B4E9-8195A55213A3}" type="sibTrans" cxnId="{F5387E54-13B1-419C-A529-FBDE02F4DFB6}">
      <dgm:prSet/>
      <dgm:spPr/>
      <dgm:t>
        <a:bodyPr/>
        <a:lstStyle/>
        <a:p>
          <a:endParaRPr lang="tr-TR"/>
        </a:p>
      </dgm:t>
    </dgm:pt>
    <dgm:pt modelId="{A9C5088C-66DC-460E-A9E8-49B1CCF6CCB3}">
      <dgm:prSet/>
      <dgm:spPr/>
      <dgm:t>
        <a:bodyPr/>
        <a:lstStyle/>
        <a:p>
          <a:r>
            <a:rPr lang="tr-TR" dirty="0" smtClean="0"/>
            <a:t>Asiller, rahipler, burjuvalar, köylüler (özgür ve self)</a:t>
          </a:r>
          <a:endParaRPr lang="tr-TR" dirty="0"/>
        </a:p>
      </dgm:t>
    </dgm:pt>
    <dgm:pt modelId="{4D4FD309-5DB3-4060-AC63-9FECD63D0C04}" type="parTrans" cxnId="{77988E14-0422-4691-92AC-1A2ABE760C71}">
      <dgm:prSet/>
      <dgm:spPr/>
      <dgm:t>
        <a:bodyPr/>
        <a:lstStyle/>
        <a:p>
          <a:endParaRPr lang="tr-TR"/>
        </a:p>
      </dgm:t>
    </dgm:pt>
    <dgm:pt modelId="{BEFACA2A-BC98-4938-B300-4EEC4C33E729}" type="sibTrans" cxnId="{77988E14-0422-4691-92AC-1A2ABE760C71}">
      <dgm:prSet/>
      <dgm:spPr/>
      <dgm:t>
        <a:bodyPr/>
        <a:lstStyle/>
        <a:p>
          <a:endParaRPr lang="tr-TR"/>
        </a:p>
      </dgm:t>
    </dgm:pt>
    <dgm:pt modelId="{33B87516-82F4-40EF-8BE4-2418523CC944}">
      <dgm:prSet/>
      <dgm:spPr/>
      <dgm:t>
        <a:bodyPr/>
        <a:lstStyle/>
        <a:p>
          <a:r>
            <a:rPr lang="tr-TR" dirty="0" smtClean="0"/>
            <a:t>Tarım</a:t>
          </a:r>
          <a:endParaRPr lang="tr-TR" dirty="0"/>
        </a:p>
      </dgm:t>
    </dgm:pt>
    <dgm:pt modelId="{CE7AE8C1-DAF1-4510-8698-98D2E2A67BDE}" type="parTrans" cxnId="{23D9736D-1E89-451D-A34E-F0C3F96D4809}">
      <dgm:prSet/>
      <dgm:spPr/>
      <dgm:t>
        <a:bodyPr/>
        <a:lstStyle/>
        <a:p>
          <a:endParaRPr lang="tr-TR"/>
        </a:p>
      </dgm:t>
    </dgm:pt>
    <dgm:pt modelId="{7467D29A-26DC-4530-B647-63D2B9E8C4D3}" type="sibTrans" cxnId="{23D9736D-1E89-451D-A34E-F0C3F96D4809}">
      <dgm:prSet/>
      <dgm:spPr/>
      <dgm:t>
        <a:bodyPr/>
        <a:lstStyle/>
        <a:p>
          <a:endParaRPr lang="tr-TR"/>
        </a:p>
      </dgm:t>
    </dgm:pt>
    <dgm:pt modelId="{AF96D38C-A015-4020-969E-7AFA2383B016}">
      <dgm:prSet/>
      <dgm:spPr/>
      <dgm:t>
        <a:bodyPr/>
        <a:lstStyle/>
        <a:p>
          <a:r>
            <a:rPr lang="tr-TR" dirty="0" smtClean="0"/>
            <a:t>Kıtlık, salgın hastalıklar, karantina,</a:t>
          </a:r>
          <a:endParaRPr lang="tr-TR" dirty="0"/>
        </a:p>
      </dgm:t>
    </dgm:pt>
    <dgm:pt modelId="{84AEDB9E-0DF1-4778-A30B-0C6BDCEBEC79}" type="parTrans" cxnId="{E369F108-ABEE-466A-BF13-2A3ABBA7EABF}">
      <dgm:prSet/>
      <dgm:spPr/>
      <dgm:t>
        <a:bodyPr/>
        <a:lstStyle/>
        <a:p>
          <a:endParaRPr lang="tr-TR"/>
        </a:p>
      </dgm:t>
    </dgm:pt>
    <dgm:pt modelId="{82D2DB17-78FC-4D3B-B57D-92170930E10B}" type="sibTrans" cxnId="{E369F108-ABEE-466A-BF13-2A3ABBA7EABF}">
      <dgm:prSet/>
      <dgm:spPr/>
      <dgm:t>
        <a:bodyPr/>
        <a:lstStyle/>
        <a:p>
          <a:endParaRPr lang="tr-TR"/>
        </a:p>
      </dgm:t>
    </dgm:pt>
    <dgm:pt modelId="{92D61927-FEA7-4816-A418-ABDBF8D04F13}">
      <dgm:prSet/>
      <dgm:spPr/>
      <dgm:t>
        <a:bodyPr/>
        <a:lstStyle/>
        <a:p>
          <a:r>
            <a:rPr lang="tr-TR" dirty="0" smtClean="0"/>
            <a:t>Sağlık papazların, rahiplerin</a:t>
          </a:r>
          <a:r>
            <a:rPr lang="tr-TR" baseline="0" dirty="0" smtClean="0"/>
            <a:t> ve rahibelerin elinde, hayır işi,  büyü-telkin- cadıcılık, el değdirme tedavisi, şehir hastaneleri, manastır tıbbı.</a:t>
          </a:r>
        </a:p>
      </dgm:t>
    </dgm:pt>
    <dgm:pt modelId="{ABF1A7B5-12A3-4A2F-BA40-931FC2C037E3}" type="parTrans" cxnId="{074BBEA7-381D-40EC-9D85-A1C56F964C94}">
      <dgm:prSet/>
      <dgm:spPr/>
      <dgm:t>
        <a:bodyPr/>
        <a:lstStyle/>
        <a:p>
          <a:endParaRPr lang="tr-TR"/>
        </a:p>
      </dgm:t>
    </dgm:pt>
    <dgm:pt modelId="{062C6F0F-8175-4D1B-99FB-652EF01CBA62}" type="sibTrans" cxnId="{074BBEA7-381D-40EC-9D85-A1C56F964C94}">
      <dgm:prSet/>
      <dgm:spPr/>
      <dgm:t>
        <a:bodyPr/>
        <a:lstStyle/>
        <a:p>
          <a:endParaRPr lang="tr-TR"/>
        </a:p>
      </dgm:t>
    </dgm:pt>
    <dgm:pt modelId="{8778467A-E805-4E92-9708-408097C4EB15}">
      <dgm:prSet/>
      <dgm:spPr/>
      <dgm:t>
        <a:bodyPr/>
        <a:lstStyle/>
        <a:p>
          <a:pPr rtl="0"/>
          <a:r>
            <a:rPr lang="tr-TR" dirty="0" err="1" smtClean="0"/>
            <a:t>Dekon</a:t>
          </a:r>
          <a:r>
            <a:rPr lang="tr-TR" dirty="0" smtClean="0"/>
            <a:t> ve </a:t>
          </a:r>
          <a:r>
            <a:rPr lang="tr-TR" dirty="0" err="1" smtClean="0"/>
            <a:t>dekonesler</a:t>
          </a:r>
          <a:r>
            <a:rPr lang="tr-TR" dirty="0" smtClean="0"/>
            <a:t>.</a:t>
          </a:r>
          <a:r>
            <a:rPr lang="tr-TR" baseline="0" dirty="0" smtClean="0"/>
            <a:t> Asker rahipler. K</a:t>
          </a:r>
          <a:r>
            <a:rPr lang="tr-TR" dirty="0" smtClean="0">
              <a:solidFill>
                <a:schemeClr val="accent5">
                  <a:lumMod val="10000"/>
                </a:schemeClr>
              </a:solidFill>
              <a:latin typeface="+mn-lt"/>
              <a:cs typeface="Tahoma" pitchFamily="34" charset="0"/>
            </a:rPr>
            <a:t>adınlar hayır işleri ve yoksullara bakımla görevli. </a:t>
          </a:r>
          <a:r>
            <a:rPr lang="tr-TR" dirty="0" smtClean="0">
              <a:solidFill>
                <a:schemeClr val="tx1"/>
              </a:solidFill>
              <a:latin typeface="+mn-lt"/>
              <a:cs typeface="Tahoma" pitchFamily="34" charset="0"/>
            </a:rPr>
            <a:t>Fizyolojik gereksinimlerini karşılamak, ilaçları vermek, yaraları temizlemekle görevli.</a:t>
          </a:r>
          <a:endParaRPr lang="tr-TR" baseline="0" dirty="0" smtClean="0"/>
        </a:p>
      </dgm:t>
    </dgm:pt>
    <dgm:pt modelId="{21AB0E34-CB74-4514-A18F-37A3C1649786}" type="parTrans" cxnId="{637BE31D-23C6-4658-9775-964B64060415}">
      <dgm:prSet/>
      <dgm:spPr/>
      <dgm:t>
        <a:bodyPr/>
        <a:lstStyle/>
        <a:p>
          <a:endParaRPr lang="tr-TR"/>
        </a:p>
      </dgm:t>
    </dgm:pt>
    <dgm:pt modelId="{9EC0259C-F59E-4EB7-BCFC-B75920CC3AC4}" type="sibTrans" cxnId="{637BE31D-23C6-4658-9775-964B64060415}">
      <dgm:prSet/>
      <dgm:spPr/>
      <dgm:t>
        <a:bodyPr/>
        <a:lstStyle/>
        <a:p>
          <a:endParaRPr lang="tr-TR"/>
        </a:p>
      </dgm:t>
    </dgm:pt>
    <dgm:pt modelId="{3E3F1F1C-637B-43FF-A10D-8742FC5CFD1C}" type="pres">
      <dgm:prSet presAssocID="{C8C0B40C-8F8C-4ED1-89CC-6844E0DE46F2}" presName="Name0" presStyleCnt="0">
        <dgm:presLayoutVars>
          <dgm:dir/>
          <dgm:animLvl val="lvl"/>
          <dgm:resizeHandles/>
        </dgm:presLayoutVars>
      </dgm:prSet>
      <dgm:spPr/>
      <dgm:t>
        <a:bodyPr/>
        <a:lstStyle/>
        <a:p>
          <a:endParaRPr lang="tr-TR"/>
        </a:p>
      </dgm:t>
    </dgm:pt>
    <dgm:pt modelId="{65A789C5-D415-4B6F-98D6-C49881A9D006}" type="pres">
      <dgm:prSet presAssocID="{E3618181-E7CB-4CC6-AE22-6212C858E1CE}" presName="linNode" presStyleCnt="0"/>
      <dgm:spPr/>
    </dgm:pt>
    <dgm:pt modelId="{9244CA5A-EEAC-4418-BEF2-BEB09838F667}" type="pres">
      <dgm:prSet presAssocID="{E3618181-E7CB-4CC6-AE22-6212C858E1CE}" presName="parentShp" presStyleLbl="node1" presStyleIdx="0" presStyleCnt="2">
        <dgm:presLayoutVars>
          <dgm:bulletEnabled val="1"/>
        </dgm:presLayoutVars>
      </dgm:prSet>
      <dgm:spPr/>
      <dgm:t>
        <a:bodyPr/>
        <a:lstStyle/>
        <a:p>
          <a:endParaRPr lang="tr-TR"/>
        </a:p>
      </dgm:t>
    </dgm:pt>
    <dgm:pt modelId="{482DD61E-09E2-4E96-857C-DEC9490AFB29}" type="pres">
      <dgm:prSet presAssocID="{E3618181-E7CB-4CC6-AE22-6212C858E1CE}" presName="childShp" presStyleLbl="bgAccFollowNode1" presStyleIdx="0" presStyleCnt="2">
        <dgm:presLayoutVars>
          <dgm:bulletEnabled val="1"/>
        </dgm:presLayoutVars>
      </dgm:prSet>
      <dgm:spPr/>
      <dgm:t>
        <a:bodyPr/>
        <a:lstStyle/>
        <a:p>
          <a:endParaRPr lang="tr-TR"/>
        </a:p>
      </dgm:t>
    </dgm:pt>
    <dgm:pt modelId="{F455BAE2-C54F-4C33-9502-13873A315315}" type="pres">
      <dgm:prSet presAssocID="{7C7CDC41-AB06-42FF-A16F-4DC6C4BB9CBB}" presName="spacing" presStyleCnt="0"/>
      <dgm:spPr/>
    </dgm:pt>
    <dgm:pt modelId="{47161C9D-CA3E-419C-BC6E-06B7CFFFFC00}" type="pres">
      <dgm:prSet presAssocID="{264F61FA-AC38-4CA4-B641-1E64366B1343}" presName="linNode" presStyleCnt="0"/>
      <dgm:spPr/>
    </dgm:pt>
    <dgm:pt modelId="{9B4C3B8F-1671-402C-A063-7EEF7AEC8345}" type="pres">
      <dgm:prSet presAssocID="{264F61FA-AC38-4CA4-B641-1E64366B1343}" presName="parentShp" presStyleLbl="node1" presStyleIdx="1" presStyleCnt="2">
        <dgm:presLayoutVars>
          <dgm:bulletEnabled val="1"/>
        </dgm:presLayoutVars>
      </dgm:prSet>
      <dgm:spPr/>
      <dgm:t>
        <a:bodyPr/>
        <a:lstStyle/>
        <a:p>
          <a:endParaRPr lang="tr-TR"/>
        </a:p>
      </dgm:t>
    </dgm:pt>
    <dgm:pt modelId="{7E569D06-F212-41D4-B4A2-DA4BA71B1B06}" type="pres">
      <dgm:prSet presAssocID="{264F61FA-AC38-4CA4-B641-1E64366B1343}" presName="childShp" presStyleLbl="bgAccFollowNode1" presStyleIdx="1" presStyleCnt="2">
        <dgm:presLayoutVars>
          <dgm:bulletEnabled val="1"/>
        </dgm:presLayoutVars>
      </dgm:prSet>
      <dgm:spPr/>
      <dgm:t>
        <a:bodyPr/>
        <a:lstStyle/>
        <a:p>
          <a:endParaRPr lang="tr-TR"/>
        </a:p>
      </dgm:t>
    </dgm:pt>
  </dgm:ptLst>
  <dgm:cxnLst>
    <dgm:cxn modelId="{074BBEA7-381D-40EC-9D85-A1C56F964C94}" srcId="{264F61FA-AC38-4CA4-B641-1E64366B1343}" destId="{92D61927-FEA7-4816-A418-ABDBF8D04F13}" srcOrd="5" destOrd="0" parTransId="{ABF1A7B5-12A3-4A2F-BA40-931FC2C037E3}" sibTransId="{062C6F0F-8175-4D1B-99FB-652EF01CBA62}"/>
    <dgm:cxn modelId="{DF2A02AA-8721-4ABA-B1FF-76FB9FA3940A}" srcId="{E3618181-E7CB-4CC6-AE22-6212C858E1CE}" destId="{6D5CF67A-0058-4B60-870A-7ECB7AB32438}" srcOrd="3" destOrd="0" parTransId="{0049C7EB-BADE-4C21-9E61-2000DD2F2F84}" sibTransId="{B542A309-B24E-486D-902D-8A82D8D8F6F1}"/>
    <dgm:cxn modelId="{E6EFF427-7385-462B-9337-1486C0CB5C06}" srcId="{E3618181-E7CB-4CC6-AE22-6212C858E1CE}" destId="{8E79F811-06F0-4EA0-8940-0351F2794710}" srcOrd="6" destOrd="0" parTransId="{2546BBB9-70B0-4F32-AD30-8987A2A65216}" sibTransId="{8303680E-3643-4358-90B5-817E022A6FCB}"/>
    <dgm:cxn modelId="{F27E5D46-1A19-46D1-A282-805807260B61}" type="presOf" srcId="{264F61FA-AC38-4CA4-B641-1E64366B1343}" destId="{9B4C3B8F-1671-402C-A063-7EEF7AEC8345}" srcOrd="0" destOrd="0" presId="urn:microsoft.com/office/officeart/2005/8/layout/vList6"/>
    <dgm:cxn modelId="{73DC2358-98BE-45F5-BAF7-BC098EBABD11}" type="presOf" srcId="{92D61927-FEA7-4816-A418-ABDBF8D04F13}" destId="{7E569D06-F212-41D4-B4A2-DA4BA71B1B06}" srcOrd="0" destOrd="5" presId="urn:microsoft.com/office/officeart/2005/8/layout/vList6"/>
    <dgm:cxn modelId="{D1D31D77-054A-4B97-AE15-E76CC8641B87}" type="presOf" srcId="{818BA71B-41C8-411C-AFE5-EADD410B2C42}" destId="{7E569D06-F212-41D4-B4A2-DA4BA71B1B06}" srcOrd="0" destOrd="0" presId="urn:microsoft.com/office/officeart/2005/8/layout/vList6"/>
    <dgm:cxn modelId="{9882BB5B-7D9E-4610-8D03-B31B0C9B5D10}" srcId="{C8C0B40C-8F8C-4ED1-89CC-6844E0DE46F2}" destId="{E3618181-E7CB-4CC6-AE22-6212C858E1CE}" srcOrd="0" destOrd="0" parTransId="{81398DEC-3CA4-4E41-A7C6-A77DC2640875}" sibTransId="{7C7CDC41-AB06-42FF-A16F-4DC6C4BB9CBB}"/>
    <dgm:cxn modelId="{5B084B27-1852-4912-923B-8EAB72454EF4}" srcId="{264F61FA-AC38-4CA4-B641-1E64366B1343}" destId="{818BA71B-41C8-411C-AFE5-EADD410B2C42}" srcOrd="0" destOrd="0" parTransId="{C6C736D5-7670-4A4B-B106-49109EDF61DB}" sibTransId="{E8ADAD0A-3D5E-4BBB-A749-2DE367F2DCF6}"/>
    <dgm:cxn modelId="{41586F08-FDCE-45EC-B262-164B398151B6}" type="presOf" srcId="{E3618181-E7CB-4CC6-AE22-6212C858E1CE}" destId="{9244CA5A-EEAC-4418-BEF2-BEB09838F667}" srcOrd="0" destOrd="0" presId="urn:microsoft.com/office/officeart/2005/8/layout/vList6"/>
    <dgm:cxn modelId="{5C6BD1B6-DAB1-49A2-8108-94BB0100788E}" type="presOf" srcId="{33B87516-82F4-40EF-8BE4-2418523CC944}" destId="{7E569D06-F212-41D4-B4A2-DA4BA71B1B06}" srcOrd="0" destOrd="3" presId="urn:microsoft.com/office/officeart/2005/8/layout/vList6"/>
    <dgm:cxn modelId="{77988E14-0422-4691-92AC-1A2ABE760C71}" srcId="{264F61FA-AC38-4CA4-B641-1E64366B1343}" destId="{A9C5088C-66DC-460E-A9E8-49B1CCF6CCB3}" srcOrd="2" destOrd="0" parTransId="{4D4FD309-5DB3-4060-AC63-9FECD63D0C04}" sibTransId="{BEFACA2A-BC98-4938-B300-4EEC4C33E729}"/>
    <dgm:cxn modelId="{574BF478-32DE-402C-AC39-3FDF0E30B81D}" srcId="{264F61FA-AC38-4CA4-B641-1E64366B1343}" destId="{FD56EDC9-DA34-4CF6-B169-32219FBCC930}" srcOrd="1" destOrd="0" parTransId="{BCC082D5-D614-440E-A986-58990E2B53BB}" sibTransId="{ECA82E87-8457-4FA0-AA73-8862DF5D0CBB}"/>
    <dgm:cxn modelId="{162B4A4B-E5CF-47AC-BD69-88FA03FC0C53}" type="presOf" srcId="{D7392986-347C-4AA2-AE72-BA315E0846B0}" destId="{482DD61E-09E2-4E96-857C-DEC9490AFB29}" srcOrd="0" destOrd="5" presId="urn:microsoft.com/office/officeart/2005/8/layout/vList6"/>
    <dgm:cxn modelId="{2562DD7A-B39C-4630-9162-B57810C68BAE}" type="presOf" srcId="{29EEE065-5E40-42D7-83B2-ACBD3F29C275}" destId="{482DD61E-09E2-4E96-857C-DEC9490AFB29}" srcOrd="0" destOrd="0" presId="urn:microsoft.com/office/officeart/2005/8/layout/vList6"/>
    <dgm:cxn modelId="{F6F27BAB-1C84-418E-BF92-797C0FDAE107}" type="presOf" srcId="{B59D0EC3-87EE-4612-BCC5-A971D42CC16E}" destId="{482DD61E-09E2-4E96-857C-DEC9490AFB29}" srcOrd="0" destOrd="1" presId="urn:microsoft.com/office/officeart/2005/8/layout/vList6"/>
    <dgm:cxn modelId="{F418B84B-21FD-4978-8027-D022E98BCCEB}" type="presOf" srcId="{8778467A-E805-4E92-9708-408097C4EB15}" destId="{7E569D06-F212-41D4-B4A2-DA4BA71B1B06}" srcOrd="0" destOrd="6" presId="urn:microsoft.com/office/officeart/2005/8/layout/vList6"/>
    <dgm:cxn modelId="{E8AA8EC1-8098-4231-8CC3-50AF91AB51D0}" type="presOf" srcId="{6D5CF67A-0058-4B60-870A-7ECB7AB32438}" destId="{482DD61E-09E2-4E96-857C-DEC9490AFB29}" srcOrd="0" destOrd="3" presId="urn:microsoft.com/office/officeart/2005/8/layout/vList6"/>
    <dgm:cxn modelId="{C3270B43-92CA-4403-9D7F-E46DFD689654}" type="presOf" srcId="{C8C0B40C-8F8C-4ED1-89CC-6844E0DE46F2}" destId="{3E3F1F1C-637B-43FF-A10D-8742FC5CFD1C}" srcOrd="0" destOrd="0" presId="urn:microsoft.com/office/officeart/2005/8/layout/vList6"/>
    <dgm:cxn modelId="{1655041B-A120-443F-8F99-2448325786F6}" type="presOf" srcId="{FD56EDC9-DA34-4CF6-B169-32219FBCC930}" destId="{7E569D06-F212-41D4-B4A2-DA4BA71B1B06}" srcOrd="0" destOrd="1" presId="urn:microsoft.com/office/officeart/2005/8/layout/vList6"/>
    <dgm:cxn modelId="{C6FA0893-55B3-4852-AAB3-0A55FB925039}" type="presOf" srcId="{AF96D38C-A015-4020-969E-7AFA2383B016}" destId="{7E569D06-F212-41D4-B4A2-DA4BA71B1B06}" srcOrd="0" destOrd="4" presId="urn:microsoft.com/office/officeart/2005/8/layout/vList6"/>
    <dgm:cxn modelId="{B410F20E-FAA8-481B-8B5D-D089BC59E0BB}" srcId="{C8C0B40C-8F8C-4ED1-89CC-6844E0DE46F2}" destId="{264F61FA-AC38-4CA4-B641-1E64366B1343}" srcOrd="1" destOrd="0" parTransId="{82A9ED74-5BD7-44F3-B972-1EE76462256C}" sibTransId="{2BD16465-EB7B-438E-B634-36EE78ED9504}"/>
    <dgm:cxn modelId="{23D9736D-1E89-451D-A34E-F0C3F96D4809}" srcId="{264F61FA-AC38-4CA4-B641-1E64366B1343}" destId="{33B87516-82F4-40EF-8BE4-2418523CC944}" srcOrd="3" destOrd="0" parTransId="{CE7AE8C1-DAF1-4510-8698-98D2E2A67BDE}" sibTransId="{7467D29A-26DC-4530-B647-63D2B9E8C4D3}"/>
    <dgm:cxn modelId="{E369F108-ABEE-466A-BF13-2A3ABBA7EABF}" srcId="{264F61FA-AC38-4CA4-B641-1E64366B1343}" destId="{AF96D38C-A015-4020-969E-7AFA2383B016}" srcOrd="4" destOrd="0" parTransId="{84AEDB9E-0DF1-4778-A30B-0C6BDCEBEC79}" sibTransId="{82D2DB17-78FC-4D3B-B57D-92170930E10B}"/>
    <dgm:cxn modelId="{80FBA90D-4BFD-4D69-B90E-D9D876166F0A}" srcId="{E3618181-E7CB-4CC6-AE22-6212C858E1CE}" destId="{CA39A2A6-B54C-4114-A5F9-F06B0E704CAB}" srcOrd="2" destOrd="0" parTransId="{234FDFDA-32CA-41AC-9E3D-9E9E229C8926}" sibTransId="{5A8E01CA-3CEB-423F-B36E-2676E08E9985}"/>
    <dgm:cxn modelId="{E5AE7DDF-F877-432A-80A8-4D904567B2B3}" srcId="{E3618181-E7CB-4CC6-AE22-6212C858E1CE}" destId="{B59D0EC3-87EE-4612-BCC5-A971D42CC16E}" srcOrd="1" destOrd="0" parTransId="{94FBDBC1-DF2A-4C42-8BC0-C4B5471E2569}" sibTransId="{958E6A6D-6187-4DB0-B615-6A1968889202}"/>
    <dgm:cxn modelId="{637BE31D-23C6-4658-9775-964B64060415}" srcId="{264F61FA-AC38-4CA4-B641-1E64366B1343}" destId="{8778467A-E805-4E92-9708-408097C4EB15}" srcOrd="6" destOrd="0" parTransId="{21AB0E34-CB74-4514-A18F-37A3C1649786}" sibTransId="{9EC0259C-F59E-4EB7-BCFC-B75920CC3AC4}"/>
    <dgm:cxn modelId="{5B76CCBE-02EC-4257-B524-433DAE1736DA}" type="presOf" srcId="{CA39A2A6-B54C-4114-A5F9-F06B0E704CAB}" destId="{482DD61E-09E2-4E96-857C-DEC9490AFB29}" srcOrd="0" destOrd="2" presId="urn:microsoft.com/office/officeart/2005/8/layout/vList6"/>
    <dgm:cxn modelId="{9FA2680A-D964-4D11-9BCD-E0B605411D35}" srcId="{E3618181-E7CB-4CC6-AE22-6212C858E1CE}" destId="{29EEE065-5E40-42D7-83B2-ACBD3F29C275}" srcOrd="0" destOrd="0" parTransId="{FE5FB72C-FB18-427F-965D-7AD318BA76C7}" sibTransId="{699C4006-5CD3-4E33-8051-12420AD19DEB}"/>
    <dgm:cxn modelId="{A0A7DAF2-E1C7-4838-803E-B9164B645D6F}" type="presOf" srcId="{8E79F811-06F0-4EA0-8940-0351F2794710}" destId="{482DD61E-09E2-4E96-857C-DEC9490AFB29}" srcOrd="0" destOrd="6" presId="urn:microsoft.com/office/officeart/2005/8/layout/vList6"/>
    <dgm:cxn modelId="{5152052B-DAE5-43F1-8F53-A16DE9F62AF1}" type="presOf" srcId="{A9C5088C-66DC-460E-A9E8-49B1CCF6CCB3}" destId="{7E569D06-F212-41D4-B4A2-DA4BA71B1B06}" srcOrd="0" destOrd="2" presId="urn:microsoft.com/office/officeart/2005/8/layout/vList6"/>
    <dgm:cxn modelId="{9058A94C-59CC-4780-8984-A3962A847F92}" srcId="{E3618181-E7CB-4CC6-AE22-6212C858E1CE}" destId="{CA44316F-23FA-4C02-8860-5450B1A8B5C9}" srcOrd="4" destOrd="0" parTransId="{0276C6DD-626F-4B43-9ED3-C99D5F6EB764}" sibTransId="{D2543065-C1C4-44F3-91F6-12A457540A82}"/>
    <dgm:cxn modelId="{59FB66FC-9CBF-4028-BAD4-D72968DAAA25}" type="presOf" srcId="{CA44316F-23FA-4C02-8860-5450B1A8B5C9}" destId="{482DD61E-09E2-4E96-857C-DEC9490AFB29}" srcOrd="0" destOrd="4" presId="urn:microsoft.com/office/officeart/2005/8/layout/vList6"/>
    <dgm:cxn modelId="{F5387E54-13B1-419C-A529-FBDE02F4DFB6}" srcId="{E3618181-E7CB-4CC6-AE22-6212C858E1CE}" destId="{D7392986-347C-4AA2-AE72-BA315E0846B0}" srcOrd="5" destOrd="0" parTransId="{6E6932DB-D19D-4F9C-A28C-34F887F57DFD}" sibTransId="{34076C58-7DE9-4740-B4E9-8195A55213A3}"/>
    <dgm:cxn modelId="{1468DEB5-2F07-48FE-8623-1E6E18B1B22B}" type="presParOf" srcId="{3E3F1F1C-637B-43FF-A10D-8742FC5CFD1C}" destId="{65A789C5-D415-4B6F-98D6-C49881A9D006}" srcOrd="0" destOrd="0" presId="urn:microsoft.com/office/officeart/2005/8/layout/vList6"/>
    <dgm:cxn modelId="{7CE20D84-B8ED-411B-A36F-4B708854172D}" type="presParOf" srcId="{65A789C5-D415-4B6F-98D6-C49881A9D006}" destId="{9244CA5A-EEAC-4418-BEF2-BEB09838F667}" srcOrd="0" destOrd="0" presId="urn:microsoft.com/office/officeart/2005/8/layout/vList6"/>
    <dgm:cxn modelId="{BC31D180-F71E-4FA8-802F-E9C0D635F342}" type="presParOf" srcId="{65A789C5-D415-4B6F-98D6-C49881A9D006}" destId="{482DD61E-09E2-4E96-857C-DEC9490AFB29}" srcOrd="1" destOrd="0" presId="urn:microsoft.com/office/officeart/2005/8/layout/vList6"/>
    <dgm:cxn modelId="{58441DF9-DB23-4C47-9E48-E3A061E40F91}" type="presParOf" srcId="{3E3F1F1C-637B-43FF-A10D-8742FC5CFD1C}" destId="{F455BAE2-C54F-4C33-9502-13873A315315}" srcOrd="1" destOrd="0" presId="urn:microsoft.com/office/officeart/2005/8/layout/vList6"/>
    <dgm:cxn modelId="{B230181A-BBA8-45D1-A173-CB28A1778BC2}" type="presParOf" srcId="{3E3F1F1C-637B-43FF-A10D-8742FC5CFD1C}" destId="{47161C9D-CA3E-419C-BC6E-06B7CFFFFC00}" srcOrd="2" destOrd="0" presId="urn:microsoft.com/office/officeart/2005/8/layout/vList6"/>
    <dgm:cxn modelId="{A7E4F37D-8F38-4301-9D2D-8E12C21E08E8}" type="presParOf" srcId="{47161C9D-CA3E-419C-BC6E-06B7CFFFFC00}" destId="{9B4C3B8F-1671-402C-A063-7EEF7AEC8345}" srcOrd="0" destOrd="0" presId="urn:microsoft.com/office/officeart/2005/8/layout/vList6"/>
    <dgm:cxn modelId="{D42BE4A3-BCFC-4A50-8C93-D756E8F104EF}" type="presParOf" srcId="{47161C9D-CA3E-419C-BC6E-06B7CFFFFC00}" destId="{7E569D06-F212-41D4-B4A2-DA4BA71B1B0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2DD61E-09E2-4E96-857C-DEC9490AFB29}">
      <dsp:nvSpPr>
        <dsp:cNvPr id="0" name=""/>
        <dsp:cNvSpPr/>
      </dsp:nvSpPr>
      <dsp:spPr>
        <a:xfrm>
          <a:off x="3291839" y="837"/>
          <a:ext cx="4937760" cy="32649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Büyük imparatorluklar</a:t>
          </a:r>
          <a:endParaRPr lang="tr-TR" sz="1300" kern="1200" dirty="0"/>
        </a:p>
        <a:p>
          <a:pPr marL="114300" lvl="1" indent="-114300" algn="l" defTabSz="577850">
            <a:lnSpc>
              <a:spcPct val="90000"/>
            </a:lnSpc>
            <a:spcBef>
              <a:spcPct val="0"/>
            </a:spcBef>
            <a:spcAft>
              <a:spcPct val="15000"/>
            </a:spcAft>
            <a:buChar char="••"/>
          </a:pPr>
          <a:r>
            <a:rPr lang="tr-TR" sz="1300" kern="1200" dirty="0" smtClean="0"/>
            <a:t>Tanrı krallar</a:t>
          </a:r>
          <a:endParaRPr lang="tr-TR" sz="1300" kern="1200" dirty="0"/>
        </a:p>
        <a:p>
          <a:pPr marL="114300" lvl="1" indent="-114300" algn="l" defTabSz="577850">
            <a:lnSpc>
              <a:spcPct val="90000"/>
            </a:lnSpc>
            <a:spcBef>
              <a:spcPct val="0"/>
            </a:spcBef>
            <a:spcAft>
              <a:spcPct val="15000"/>
            </a:spcAft>
            <a:buChar char="••"/>
          </a:pPr>
          <a:r>
            <a:rPr lang="tr-TR" sz="1300" kern="1200" dirty="0" smtClean="0"/>
            <a:t>Kral ve ailesi)asiller), din</a:t>
          </a:r>
          <a:r>
            <a:rPr lang="tr-TR" sz="1300" kern="1200" baseline="0" dirty="0" smtClean="0"/>
            <a:t> adamları, memurlar-sanatçılar-askerler, köleler</a:t>
          </a:r>
          <a:endParaRPr lang="tr-TR" sz="1300" kern="1200" dirty="0"/>
        </a:p>
        <a:p>
          <a:pPr marL="114300" lvl="1" indent="-114300" algn="l" defTabSz="577850">
            <a:lnSpc>
              <a:spcPct val="90000"/>
            </a:lnSpc>
            <a:spcBef>
              <a:spcPct val="0"/>
            </a:spcBef>
            <a:spcAft>
              <a:spcPct val="15000"/>
            </a:spcAft>
            <a:buChar char="••"/>
          </a:pPr>
          <a:r>
            <a:rPr lang="tr-TR" sz="1300" kern="1200" dirty="0" smtClean="0"/>
            <a:t>Tarım, ticaret</a:t>
          </a:r>
          <a:endParaRPr lang="tr-TR" sz="1300" kern="1200" dirty="0"/>
        </a:p>
        <a:p>
          <a:pPr marL="114300" lvl="1" indent="-114300" algn="l" defTabSz="577850">
            <a:lnSpc>
              <a:spcPct val="90000"/>
            </a:lnSpc>
            <a:spcBef>
              <a:spcPct val="0"/>
            </a:spcBef>
            <a:spcAft>
              <a:spcPct val="15000"/>
            </a:spcAft>
            <a:buChar char="••"/>
          </a:pPr>
          <a:r>
            <a:rPr lang="tr-TR" sz="1300" kern="1200" dirty="0" smtClean="0"/>
            <a:t>Büyü ayinleri, bitki tedavisi, bilim </a:t>
          </a:r>
          <a:r>
            <a:rPr lang="tr-TR" sz="1300" kern="1200" baseline="0" dirty="0" smtClean="0"/>
            <a:t> din adamlarının elinde.</a:t>
          </a:r>
          <a:endParaRPr lang="tr-TR" sz="1300" kern="1200" dirty="0"/>
        </a:p>
        <a:p>
          <a:pPr marL="114300" lvl="1" indent="-114300" algn="l" defTabSz="577850">
            <a:lnSpc>
              <a:spcPct val="90000"/>
            </a:lnSpc>
            <a:spcBef>
              <a:spcPct val="0"/>
            </a:spcBef>
            <a:spcAft>
              <a:spcPct val="15000"/>
            </a:spcAft>
            <a:buChar char="••"/>
          </a:pPr>
          <a:r>
            <a:rPr lang="tr-TR" sz="1300" kern="1200" dirty="0" smtClean="0"/>
            <a:t>Kadınlar hayır işleriyle uğraşmış,</a:t>
          </a:r>
          <a:r>
            <a:rPr lang="tr-TR" sz="1300" kern="1200" baseline="0" dirty="0" smtClean="0"/>
            <a:t> tapınaklara sığınanlara bakım veren kadınlar, doğum yaptıran kadınlar</a:t>
          </a:r>
          <a:endParaRPr lang="tr-TR" sz="1300" kern="1200" dirty="0"/>
        </a:p>
        <a:p>
          <a:pPr marL="114300" lvl="1" indent="-114300" algn="l" defTabSz="577850">
            <a:lnSpc>
              <a:spcPct val="90000"/>
            </a:lnSpc>
            <a:spcBef>
              <a:spcPct val="0"/>
            </a:spcBef>
            <a:spcAft>
              <a:spcPct val="15000"/>
            </a:spcAft>
            <a:buChar char="••"/>
          </a:pPr>
          <a:endParaRPr lang="tr-TR" sz="1300" kern="1200" dirty="0"/>
        </a:p>
      </dsp:txBody>
      <dsp:txXfrm>
        <a:off x="3291839" y="837"/>
        <a:ext cx="4937760" cy="3264916"/>
      </dsp:txXfrm>
    </dsp:sp>
    <dsp:sp modelId="{9244CA5A-EEAC-4418-BEF2-BEB09838F667}">
      <dsp:nvSpPr>
        <dsp:cNvPr id="0" name=""/>
        <dsp:cNvSpPr/>
      </dsp:nvSpPr>
      <dsp:spPr>
        <a:xfrm>
          <a:off x="0" y="837"/>
          <a:ext cx="3291840" cy="32649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dirty="0" smtClean="0"/>
            <a:t>İlk Çağ </a:t>
          </a:r>
          <a:endParaRPr lang="tr-TR" sz="6500" kern="1200" dirty="0"/>
        </a:p>
      </dsp:txBody>
      <dsp:txXfrm>
        <a:off x="0" y="837"/>
        <a:ext cx="3291840" cy="3264916"/>
      </dsp:txXfrm>
    </dsp:sp>
    <dsp:sp modelId="{7E569D06-F212-41D4-B4A2-DA4BA71B1B06}">
      <dsp:nvSpPr>
        <dsp:cNvPr id="0" name=""/>
        <dsp:cNvSpPr/>
      </dsp:nvSpPr>
      <dsp:spPr>
        <a:xfrm>
          <a:off x="3291839" y="3592245"/>
          <a:ext cx="4937760" cy="32649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tr-TR" sz="1300" kern="1200" smtClean="0"/>
            <a:t>Feodalite </a:t>
          </a:r>
          <a:endParaRPr lang="tr-TR" sz="1300" kern="1200"/>
        </a:p>
        <a:p>
          <a:pPr marL="114300" lvl="1" indent="-114300" algn="l" defTabSz="577850">
            <a:lnSpc>
              <a:spcPct val="90000"/>
            </a:lnSpc>
            <a:spcBef>
              <a:spcPct val="0"/>
            </a:spcBef>
            <a:spcAft>
              <a:spcPct val="15000"/>
            </a:spcAft>
            <a:buChar char="••"/>
          </a:pPr>
          <a:r>
            <a:rPr lang="tr-TR" sz="1300" kern="1200" dirty="0" smtClean="0"/>
            <a:t>Tek Tanrı, kilise</a:t>
          </a:r>
          <a:endParaRPr lang="tr-TR" sz="1300" kern="1200" dirty="0"/>
        </a:p>
        <a:p>
          <a:pPr marL="114300" lvl="1" indent="-114300" algn="l" defTabSz="577850">
            <a:lnSpc>
              <a:spcPct val="90000"/>
            </a:lnSpc>
            <a:spcBef>
              <a:spcPct val="0"/>
            </a:spcBef>
            <a:spcAft>
              <a:spcPct val="15000"/>
            </a:spcAft>
            <a:buChar char="••"/>
          </a:pPr>
          <a:r>
            <a:rPr lang="tr-TR" sz="1300" kern="1200" dirty="0" smtClean="0"/>
            <a:t>Asiller, rahipler, burjuvalar, köylüler (özgür ve self)</a:t>
          </a:r>
          <a:endParaRPr lang="tr-TR" sz="1300" kern="1200" dirty="0"/>
        </a:p>
        <a:p>
          <a:pPr marL="114300" lvl="1" indent="-114300" algn="l" defTabSz="577850">
            <a:lnSpc>
              <a:spcPct val="90000"/>
            </a:lnSpc>
            <a:spcBef>
              <a:spcPct val="0"/>
            </a:spcBef>
            <a:spcAft>
              <a:spcPct val="15000"/>
            </a:spcAft>
            <a:buChar char="••"/>
          </a:pPr>
          <a:r>
            <a:rPr lang="tr-TR" sz="1300" kern="1200" dirty="0" smtClean="0"/>
            <a:t>Tarım</a:t>
          </a:r>
          <a:endParaRPr lang="tr-TR" sz="1300" kern="1200" dirty="0"/>
        </a:p>
        <a:p>
          <a:pPr marL="114300" lvl="1" indent="-114300" algn="l" defTabSz="577850">
            <a:lnSpc>
              <a:spcPct val="90000"/>
            </a:lnSpc>
            <a:spcBef>
              <a:spcPct val="0"/>
            </a:spcBef>
            <a:spcAft>
              <a:spcPct val="15000"/>
            </a:spcAft>
            <a:buChar char="••"/>
          </a:pPr>
          <a:r>
            <a:rPr lang="tr-TR" sz="1300" kern="1200" dirty="0" smtClean="0"/>
            <a:t>Kıtlık, salgın hastalıklar, karantina,</a:t>
          </a:r>
          <a:endParaRPr lang="tr-TR" sz="1300" kern="1200" dirty="0"/>
        </a:p>
        <a:p>
          <a:pPr marL="114300" lvl="1" indent="-114300" algn="l" defTabSz="577850">
            <a:lnSpc>
              <a:spcPct val="90000"/>
            </a:lnSpc>
            <a:spcBef>
              <a:spcPct val="0"/>
            </a:spcBef>
            <a:spcAft>
              <a:spcPct val="15000"/>
            </a:spcAft>
            <a:buChar char="••"/>
          </a:pPr>
          <a:r>
            <a:rPr lang="tr-TR" sz="1300" kern="1200" dirty="0" smtClean="0"/>
            <a:t>Sağlık papazların, rahiplerin</a:t>
          </a:r>
          <a:r>
            <a:rPr lang="tr-TR" sz="1300" kern="1200" baseline="0" dirty="0" smtClean="0"/>
            <a:t> ve rahibelerin elinde, hayır işi,  büyü-telkin- cadıcılık, el değdirme tedavisi, şehir hastaneleri, manastır tıbbı.</a:t>
          </a:r>
        </a:p>
        <a:p>
          <a:pPr marL="114300" lvl="1" indent="-114300" algn="l" defTabSz="577850" rtl="0">
            <a:lnSpc>
              <a:spcPct val="90000"/>
            </a:lnSpc>
            <a:spcBef>
              <a:spcPct val="0"/>
            </a:spcBef>
            <a:spcAft>
              <a:spcPct val="15000"/>
            </a:spcAft>
            <a:buChar char="••"/>
          </a:pPr>
          <a:r>
            <a:rPr lang="tr-TR" sz="1300" kern="1200" dirty="0" err="1" smtClean="0"/>
            <a:t>Dekon</a:t>
          </a:r>
          <a:r>
            <a:rPr lang="tr-TR" sz="1300" kern="1200" dirty="0" smtClean="0"/>
            <a:t> ve </a:t>
          </a:r>
          <a:r>
            <a:rPr lang="tr-TR" sz="1300" kern="1200" dirty="0" err="1" smtClean="0"/>
            <a:t>dekonesler</a:t>
          </a:r>
          <a:r>
            <a:rPr lang="tr-TR" sz="1300" kern="1200" dirty="0" smtClean="0"/>
            <a:t>.</a:t>
          </a:r>
          <a:r>
            <a:rPr lang="tr-TR" sz="1300" kern="1200" baseline="0" dirty="0" smtClean="0"/>
            <a:t> Asker rahipler. K</a:t>
          </a:r>
          <a:r>
            <a:rPr lang="tr-TR" sz="1300" kern="1200" dirty="0" smtClean="0">
              <a:solidFill>
                <a:schemeClr val="accent5">
                  <a:lumMod val="10000"/>
                </a:schemeClr>
              </a:solidFill>
              <a:latin typeface="+mn-lt"/>
              <a:cs typeface="Tahoma" pitchFamily="34" charset="0"/>
            </a:rPr>
            <a:t>adınlar hayır işleri ve yoksullara bakımla görevli. </a:t>
          </a:r>
          <a:r>
            <a:rPr lang="tr-TR" sz="1300" kern="1200" dirty="0" smtClean="0">
              <a:solidFill>
                <a:schemeClr val="tx1"/>
              </a:solidFill>
              <a:latin typeface="+mn-lt"/>
              <a:cs typeface="Tahoma" pitchFamily="34" charset="0"/>
            </a:rPr>
            <a:t>Fizyolojik gereksinimlerini karşılamak, ilaçları vermek, yaraları temizlemekle görevli.</a:t>
          </a:r>
          <a:endParaRPr lang="tr-TR" sz="1300" kern="1200" baseline="0" dirty="0" smtClean="0"/>
        </a:p>
      </dsp:txBody>
      <dsp:txXfrm>
        <a:off x="3291839" y="3592245"/>
        <a:ext cx="4937760" cy="3264916"/>
      </dsp:txXfrm>
    </dsp:sp>
    <dsp:sp modelId="{9B4C3B8F-1671-402C-A063-7EEF7AEC8345}">
      <dsp:nvSpPr>
        <dsp:cNvPr id="0" name=""/>
        <dsp:cNvSpPr/>
      </dsp:nvSpPr>
      <dsp:spPr>
        <a:xfrm>
          <a:off x="0" y="3592245"/>
          <a:ext cx="3291840" cy="32649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tr-TR" sz="6500" kern="1200" smtClean="0"/>
            <a:t>Orta Çağ </a:t>
          </a:r>
          <a:endParaRPr lang="tr-TR" sz="6500" kern="1200" dirty="0"/>
        </a:p>
      </dsp:txBody>
      <dsp:txXfrm>
        <a:off x="0" y="3592245"/>
        <a:ext cx="3291840" cy="326491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E7B8779-20AA-4D13-8D64-922EBA38A093}"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0AB8F93-EA08-40E4-9305-B48D8D738E0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B8779-20AA-4D13-8D64-922EBA38A093}" type="datetimeFigureOut">
              <a:rPr lang="tr-TR" smtClean="0"/>
              <a:pPr/>
              <a:t>19.01.2020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B8F93-EA08-40E4-9305-B48D8D738E0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latin typeface="Times New Roman" pitchFamily="18" charset="0"/>
                <a:cs typeface="Times New Roman" pitchFamily="18" charset="0"/>
              </a:rPr>
              <a:t>Yeni Çağ’da Sağlık Uygulamaları</a:t>
            </a:r>
            <a:endParaRPr lang="tr-TR" b="1" dirty="0">
              <a:latin typeface="Times New Roman" pitchFamily="18" charset="0"/>
              <a:cs typeface="Times New Roman" pitchFamily="18" charset="0"/>
            </a:endParaRPr>
          </a:p>
        </p:txBody>
      </p:sp>
      <p:sp>
        <p:nvSpPr>
          <p:cNvPr id="3" name="2 Alt Başlık"/>
          <p:cNvSpPr>
            <a:spLocks noGrp="1"/>
          </p:cNvSpPr>
          <p:nvPr>
            <p:ph type="subTitle" idx="1"/>
          </p:nvPr>
        </p:nvSpPr>
        <p:spPr/>
        <p:txBody>
          <a:bodyPr/>
          <a:lstStyle/>
          <a:p>
            <a:pPr algn="r"/>
            <a:r>
              <a:rPr lang="tr-TR" dirty="0" smtClean="0">
                <a:solidFill>
                  <a:schemeClr val="tx1"/>
                </a:solidFill>
                <a:latin typeface="Times New Roman" pitchFamily="18" charset="0"/>
                <a:cs typeface="Times New Roman" pitchFamily="18" charset="0"/>
              </a:rPr>
              <a:t>Öğretim Görevlisi </a:t>
            </a:r>
          </a:p>
          <a:p>
            <a:pPr algn="r"/>
            <a:r>
              <a:rPr lang="tr-TR" dirty="0" smtClean="0">
                <a:solidFill>
                  <a:schemeClr val="tx1"/>
                </a:solidFill>
                <a:latin typeface="Times New Roman" pitchFamily="18" charset="0"/>
                <a:cs typeface="Times New Roman" pitchFamily="18" charset="0"/>
              </a:rPr>
              <a:t>Meltem ÖZDUYAN KILIÇ</a:t>
            </a:r>
            <a:endParaRPr lang="tr-TR" dirty="0">
              <a:solidFill>
                <a:schemeClr val="tx1"/>
              </a:solidFill>
              <a:latin typeface="Times New Roman" pitchFamily="18" charset="0"/>
              <a:cs typeface="Times New Roman" pitchFamily="18" charset="0"/>
            </a:endParaRPr>
          </a:p>
        </p:txBody>
      </p:sp>
      <p:pic>
        <p:nvPicPr>
          <p:cNvPr id="4" name="3 Resim" descr="images.jpg"/>
          <p:cNvPicPr>
            <a:picLocks noChangeAspect="1"/>
          </p:cNvPicPr>
          <p:nvPr/>
        </p:nvPicPr>
        <p:blipFill>
          <a:blip r:embed="rId2" cstate="print"/>
          <a:stretch>
            <a:fillRect/>
          </a:stretch>
        </p:blipFill>
        <p:spPr>
          <a:xfrm>
            <a:off x="467544" y="332656"/>
            <a:ext cx="3095625" cy="1476375"/>
          </a:xfrm>
          <a:prstGeom prst="rect">
            <a:avLst/>
          </a:prstGeom>
        </p:spPr>
      </p:pic>
      <p:pic>
        <p:nvPicPr>
          <p:cNvPr id="5" name="4 Resim" descr="indir (1).jpg"/>
          <p:cNvPicPr>
            <a:picLocks noChangeAspect="1"/>
          </p:cNvPicPr>
          <p:nvPr/>
        </p:nvPicPr>
        <p:blipFill>
          <a:blip r:embed="rId3" cstate="print"/>
          <a:stretch>
            <a:fillRect/>
          </a:stretch>
        </p:blipFill>
        <p:spPr>
          <a:xfrm>
            <a:off x="6300192" y="260648"/>
            <a:ext cx="2466975" cy="1847850"/>
          </a:xfrm>
          <a:prstGeom prst="rect">
            <a:avLst/>
          </a:prstGeom>
        </p:spPr>
      </p:pic>
      <p:pic>
        <p:nvPicPr>
          <p:cNvPr id="6" name="5 Resim" descr="indir (2).jpg"/>
          <p:cNvPicPr>
            <a:picLocks noChangeAspect="1"/>
          </p:cNvPicPr>
          <p:nvPr/>
        </p:nvPicPr>
        <p:blipFill>
          <a:blip r:embed="rId4" cstate="print"/>
          <a:stretch>
            <a:fillRect/>
          </a:stretch>
        </p:blipFill>
        <p:spPr>
          <a:xfrm>
            <a:off x="539552" y="4509120"/>
            <a:ext cx="2343150" cy="1952625"/>
          </a:xfrm>
          <a:prstGeom prst="rect">
            <a:avLst/>
          </a:prstGeom>
        </p:spPr>
      </p:pic>
      <p:pic>
        <p:nvPicPr>
          <p:cNvPr id="7" name="6 Resim" descr="indir.jpg"/>
          <p:cNvPicPr>
            <a:picLocks noChangeAspect="1"/>
          </p:cNvPicPr>
          <p:nvPr/>
        </p:nvPicPr>
        <p:blipFill>
          <a:blip r:embed="rId5" cstate="print"/>
          <a:stretch>
            <a:fillRect/>
          </a:stretch>
        </p:blipFill>
        <p:spPr>
          <a:xfrm>
            <a:off x="5868144" y="5085184"/>
            <a:ext cx="3038475" cy="1504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 Yy - Reform Hareketleri</a:t>
            </a:r>
            <a:endParaRPr lang="tr-TR" dirty="0"/>
          </a:p>
        </p:txBody>
      </p:sp>
      <p:sp>
        <p:nvSpPr>
          <p:cNvPr id="3" name="2 İçerik Yer Tutucusu"/>
          <p:cNvSpPr>
            <a:spLocks noGrp="1"/>
          </p:cNvSpPr>
          <p:nvPr>
            <p:ph idx="1"/>
          </p:nvPr>
        </p:nvSpPr>
        <p:spPr/>
        <p:txBody>
          <a:bodyPr>
            <a:normAutofit lnSpcReduction="10000"/>
          </a:bodyPr>
          <a:lstStyle/>
          <a:p>
            <a:pPr algn="just"/>
            <a:r>
              <a:rPr lang="tr-TR" b="1" i="1" u="sng" dirty="0">
                <a:latin typeface="Times New Roman" pitchFamily="18" charset="0"/>
                <a:cs typeface="Times New Roman" pitchFamily="18" charset="0"/>
              </a:rPr>
              <a:t>Reform'un Sonuçları</a:t>
            </a:r>
            <a:endParaRPr lang="tr-TR" dirty="0">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Katolik </a:t>
            </a:r>
            <a:r>
              <a:rPr lang="tr-TR" dirty="0">
                <a:latin typeface="Times New Roman" pitchFamily="18" charset="0"/>
                <a:cs typeface="Times New Roman" pitchFamily="18" charset="0"/>
              </a:rPr>
              <a:t>Kilisesi'nden ayrılan ülkelerde kilisenin mallarına ve topraklarına el koyuldu. </a:t>
            </a:r>
          </a:p>
          <a:p>
            <a:pPr lvl="0" algn="just"/>
            <a:r>
              <a:rPr lang="tr-TR" dirty="0">
                <a:latin typeface="Times New Roman" pitchFamily="18" charset="0"/>
                <a:cs typeface="Times New Roman" pitchFamily="18" charset="0"/>
              </a:rPr>
              <a:t>Papa ve kilisenin Avrupa Ülkelerinin kralları üzerindeki etkisi sona erdi ve Avrupa'da siyasal bölünmeler yaşandı. </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Katolik kalan ülkelerde yeni mezheplerle mücadele etmek amacıyla Engizisyon Mahkemeleri kuruldu.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 Yy - Reform Hareketleri</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b="1" i="1" u="sng" dirty="0">
                <a:latin typeface="Times New Roman" pitchFamily="18" charset="0"/>
                <a:cs typeface="Times New Roman" pitchFamily="18" charset="0"/>
              </a:rPr>
              <a:t>Reform'un Sonuçları</a:t>
            </a:r>
            <a:endParaRPr lang="tr-TR" dirty="0">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Protestan </a:t>
            </a:r>
            <a:r>
              <a:rPr lang="tr-TR" dirty="0">
                <a:latin typeface="Times New Roman" pitchFamily="18" charset="0"/>
                <a:cs typeface="Times New Roman" pitchFamily="18" charset="0"/>
              </a:rPr>
              <a:t>krallar ve prensler, din işlerinin mutlak hâkimi oldular. </a:t>
            </a:r>
          </a:p>
          <a:p>
            <a:pPr lvl="0" algn="just"/>
            <a:r>
              <a:rPr lang="tr-TR" dirty="0">
                <a:latin typeface="Times New Roman" pitchFamily="18" charset="0"/>
                <a:cs typeface="Times New Roman" pitchFamily="18" charset="0"/>
              </a:rPr>
              <a:t>Reform hareketleri, Avrupa'yı siyasi yönden zarara </a:t>
            </a:r>
            <a:r>
              <a:rPr lang="tr-TR" dirty="0" smtClean="0">
                <a:latin typeface="Times New Roman" pitchFamily="18" charset="0"/>
                <a:cs typeface="Times New Roman" pitchFamily="18" charset="0"/>
              </a:rPr>
              <a:t>uğrattı. </a:t>
            </a:r>
          </a:p>
          <a:p>
            <a:pPr lvl="0" algn="just"/>
            <a:r>
              <a:rPr lang="tr-TR" dirty="0" err="1" smtClean="0">
                <a:latin typeface="Times New Roman" pitchFamily="18" charset="0"/>
                <a:cs typeface="Times New Roman" pitchFamily="18" charset="0"/>
              </a:rPr>
              <a:t>Şarlken'in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Osmanlı Devleti üzerine yapmayı planladığı Haçlı Seferi bölünmelerden dolayı </a:t>
            </a:r>
            <a:r>
              <a:rPr lang="tr-TR" dirty="0" smtClean="0">
                <a:latin typeface="Times New Roman" pitchFamily="18" charset="0"/>
                <a:cs typeface="Times New Roman" pitchFamily="18" charset="0"/>
              </a:rPr>
              <a:t>gerçekleşemedi. </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Mezhep savaşları, Osmanlı Devleti'nin Avrupa'da ilerlemesini </a:t>
            </a:r>
            <a:r>
              <a:rPr lang="tr-TR" dirty="0" smtClean="0">
                <a:latin typeface="Times New Roman" pitchFamily="18" charset="0"/>
                <a:cs typeface="Times New Roman" pitchFamily="18" charset="0"/>
              </a:rPr>
              <a:t>kolaylaştırdı. </a:t>
            </a:r>
            <a:endParaRPr lang="tr-TR"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16. </a:t>
            </a:r>
            <a:r>
              <a:rPr lang="tr-TR" dirty="0">
                <a:latin typeface="Times New Roman" pitchFamily="18" charset="0"/>
                <a:cs typeface="Times New Roman" pitchFamily="18" charset="0"/>
              </a:rPr>
              <a:t>yüzyıldaki keşif seyahatleri yeni bitki ve hayvan örtüsüyle karşılaşılmasına sebep </a:t>
            </a:r>
            <a:r>
              <a:rPr lang="tr-TR" dirty="0" smtClean="0">
                <a:latin typeface="Times New Roman" pitchFamily="18" charset="0"/>
                <a:cs typeface="Times New Roman" pitchFamily="18" charset="0"/>
              </a:rPr>
              <a:t>olmuştur.</a:t>
            </a:r>
          </a:p>
          <a:p>
            <a:pPr algn="just"/>
            <a:r>
              <a:rPr lang="tr-TR" dirty="0" smtClean="0">
                <a:latin typeface="Times New Roman" pitchFamily="18" charset="0"/>
                <a:cs typeface="Times New Roman" pitchFamily="18" charset="0"/>
              </a:rPr>
              <a:t>16.  </a:t>
            </a:r>
            <a:r>
              <a:rPr lang="tr-TR" dirty="0">
                <a:latin typeface="Times New Roman" pitchFamily="18" charset="0"/>
                <a:cs typeface="Times New Roman" pitchFamily="18" charset="0"/>
              </a:rPr>
              <a:t>yüzyılda yazılan eserlerin bir kısmı o güne kadar bilinen hemen bütün hayvan ve bitkileri içeren ansiklopedik eserlerdir.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yüzyıldaki biyoloji eserleri genellikle resimlidir. </a:t>
            </a:r>
            <a:endParaRPr lang="tr-TR" dirty="0" smtClean="0">
              <a:latin typeface="Times New Roman" pitchFamily="18" charset="0"/>
              <a:cs typeface="Times New Roman" pitchFamily="18" charset="0"/>
            </a:endParaRPr>
          </a:p>
          <a:p>
            <a:pPr>
              <a:buNone/>
            </a:pP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16</a:t>
            </a:r>
            <a:r>
              <a:rPr lang="tr-TR" dirty="0">
                <a:latin typeface="Times New Roman" pitchFamily="18" charset="0"/>
                <a:cs typeface="Times New Roman" pitchFamily="18" charset="0"/>
              </a:rPr>
              <a:t>. yüzyılda Leonardo ve </a:t>
            </a:r>
            <a:r>
              <a:rPr lang="tr-TR" dirty="0" err="1">
                <a:latin typeface="Times New Roman" pitchFamily="18" charset="0"/>
                <a:cs typeface="Times New Roman" pitchFamily="18" charset="0"/>
              </a:rPr>
              <a:t>Vesalius’un</a:t>
            </a:r>
            <a:r>
              <a:rPr lang="tr-TR" dirty="0">
                <a:latin typeface="Times New Roman" pitchFamily="18" charset="0"/>
                <a:cs typeface="Times New Roman" pitchFamily="18" charset="0"/>
              </a:rPr>
              <a:t> çalışmalarıyla </a:t>
            </a:r>
            <a:r>
              <a:rPr lang="tr-TR" dirty="0" smtClean="0">
                <a:latin typeface="Times New Roman" pitchFamily="18" charset="0"/>
                <a:cs typeface="Times New Roman" pitchFamily="18" charset="0"/>
              </a:rPr>
              <a:t>anatomi </a:t>
            </a:r>
            <a:r>
              <a:rPr lang="tr-TR" dirty="0">
                <a:latin typeface="Times New Roman" pitchFamily="18" charset="0"/>
                <a:cs typeface="Times New Roman" pitchFamily="18" charset="0"/>
              </a:rPr>
              <a:t>canlandı. </a:t>
            </a:r>
          </a:p>
          <a:p>
            <a:endParaRPr lang="tr-TR" dirty="0"/>
          </a:p>
        </p:txBody>
      </p:sp>
      <p:pic>
        <p:nvPicPr>
          <p:cNvPr id="4" name="3 Resim" descr="indir.jpg"/>
          <p:cNvPicPr>
            <a:picLocks noChangeAspect="1"/>
          </p:cNvPicPr>
          <p:nvPr/>
        </p:nvPicPr>
        <p:blipFill>
          <a:blip r:embed="rId2" cstate="print"/>
          <a:stretch>
            <a:fillRect/>
          </a:stretch>
        </p:blipFill>
        <p:spPr>
          <a:xfrm>
            <a:off x="1115616" y="3645024"/>
            <a:ext cx="2466975" cy="2160240"/>
          </a:xfrm>
          <a:prstGeom prst="rect">
            <a:avLst/>
          </a:prstGeom>
        </p:spPr>
      </p:pic>
      <p:pic>
        <p:nvPicPr>
          <p:cNvPr id="5" name="4 Resim" descr="indir (1).jpg"/>
          <p:cNvPicPr>
            <a:picLocks noChangeAspect="1"/>
          </p:cNvPicPr>
          <p:nvPr/>
        </p:nvPicPr>
        <p:blipFill>
          <a:blip r:embed="rId3" cstate="print"/>
          <a:stretch>
            <a:fillRect/>
          </a:stretch>
        </p:blipFill>
        <p:spPr>
          <a:xfrm>
            <a:off x="5796136" y="3645024"/>
            <a:ext cx="2286000" cy="2000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fontScale="92500"/>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a:latin typeface="Times New Roman" pitchFamily="18" charset="0"/>
              <a:cs typeface="Times New Roman" pitchFamily="18" charset="0"/>
            </a:endParaRPr>
          </a:p>
          <a:p>
            <a:pPr algn="just"/>
            <a:r>
              <a:rPr lang="tr-TR" b="1" i="1" dirty="0" smtClean="0">
                <a:solidFill>
                  <a:srgbClr val="0070C0"/>
                </a:solidFill>
                <a:latin typeface="Times New Roman" pitchFamily="18" charset="0"/>
                <a:cs typeface="Times New Roman" pitchFamily="18" charset="0"/>
              </a:rPr>
              <a:t>Leonardo da Vinci </a:t>
            </a:r>
            <a:r>
              <a:rPr lang="tr-TR" i="1" dirty="0" smtClean="0">
                <a:latin typeface="Times New Roman" pitchFamily="18" charset="0"/>
                <a:cs typeface="Times New Roman" pitchFamily="18" charset="0"/>
              </a:rPr>
              <a:t>= Anatominin Babası?</a:t>
            </a:r>
          </a:p>
          <a:p>
            <a:pPr lvl="1" algn="just"/>
            <a:r>
              <a:rPr lang="tr-TR" i="1" dirty="0" smtClean="0">
                <a:latin typeface="Times New Roman" pitchFamily="18" charset="0"/>
                <a:cs typeface="Times New Roman" pitchFamily="18" charset="0"/>
              </a:rPr>
              <a:t>Yaptığı çizimler 200 yıl boyunca gün ışığına çıkmamış.</a:t>
            </a:r>
          </a:p>
          <a:p>
            <a:pPr algn="just"/>
            <a:r>
              <a:rPr lang="tr-TR" dirty="0" smtClean="0">
                <a:latin typeface="Times New Roman" pitchFamily="18" charset="0"/>
                <a:cs typeface="Times New Roman" pitchFamily="18" charset="0"/>
              </a:rPr>
              <a:t>Roma’da </a:t>
            </a:r>
            <a:r>
              <a:rPr lang="tr-TR" dirty="0">
                <a:latin typeface="Times New Roman" pitchFamily="18" charset="0"/>
                <a:cs typeface="Times New Roman" pitchFamily="18" charset="0"/>
              </a:rPr>
              <a:t>Santo </a:t>
            </a:r>
            <a:r>
              <a:rPr lang="tr-TR" dirty="0" err="1">
                <a:latin typeface="Times New Roman" pitchFamily="18" charset="0"/>
                <a:cs typeface="Times New Roman" pitchFamily="18" charset="0"/>
              </a:rPr>
              <a:t>Spirito</a:t>
            </a:r>
            <a:r>
              <a:rPr lang="tr-TR" dirty="0">
                <a:latin typeface="Times New Roman" pitchFamily="18" charset="0"/>
                <a:cs typeface="Times New Roman" pitchFamily="18" charset="0"/>
              </a:rPr>
              <a:t> morgunda mum ışığında otuzdan fazla kadavra incelemiş ve binlerce çizim </a:t>
            </a:r>
            <a:r>
              <a:rPr lang="tr-TR" dirty="0" smtClean="0">
                <a:latin typeface="Times New Roman" pitchFamily="18" charset="0"/>
                <a:cs typeface="Times New Roman" pitchFamily="18" charset="0"/>
              </a:rPr>
              <a:t>yapmıştır.</a:t>
            </a:r>
          </a:p>
          <a:p>
            <a:pPr algn="just"/>
            <a:r>
              <a:rPr lang="tr-TR" dirty="0" smtClean="0">
                <a:latin typeface="Times New Roman" pitchFamily="18" charset="0"/>
                <a:cs typeface="Times New Roman" pitchFamily="18" charset="0"/>
              </a:rPr>
              <a:t>Organların </a:t>
            </a:r>
            <a:r>
              <a:rPr lang="tr-TR" dirty="0">
                <a:latin typeface="Times New Roman" pitchFamily="18" charset="0"/>
                <a:cs typeface="Times New Roman" pitchFamily="18" charset="0"/>
              </a:rPr>
              <a:t>asıl yapılarını ortaya çıkarmak için beden boşluklarına bal mumu enjekte etme yöntemini </a:t>
            </a:r>
            <a:r>
              <a:rPr lang="tr-TR" dirty="0" smtClean="0">
                <a:latin typeface="Times New Roman" pitchFamily="18" charset="0"/>
                <a:cs typeface="Times New Roman" pitchFamily="18" charset="0"/>
              </a:rPr>
              <a:t>geliştirmişti. </a:t>
            </a:r>
            <a:endParaRPr lang="tr-TR" dirty="0" smtClean="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4" name="3 Metin Yer Tutucusu"/>
          <p:cNvSpPr>
            <a:spLocks noGrp="1"/>
          </p:cNvSpPr>
          <p:nvPr>
            <p:ph type="body" idx="1"/>
          </p:nvPr>
        </p:nvSpPr>
        <p:spPr>
          <a:xfrm>
            <a:off x="1259632" y="1484784"/>
            <a:ext cx="6419056" cy="639762"/>
          </a:xfrm>
        </p:spPr>
        <p:txBody>
          <a:bodyPr>
            <a:normAutofit/>
          </a:bodyPr>
          <a:lstStyle/>
          <a:p>
            <a:pPr algn="ctr"/>
            <a:r>
              <a:rPr lang="tr-TR" sz="3000" dirty="0" smtClean="0">
                <a:solidFill>
                  <a:srgbClr val="FF0000"/>
                </a:solidFill>
                <a:latin typeface="Times New Roman" pitchFamily="18" charset="0"/>
                <a:cs typeface="Times New Roman" pitchFamily="18" charset="0"/>
              </a:rPr>
              <a:t>Olumlu Sağlık Uygulamaları</a:t>
            </a:r>
          </a:p>
        </p:txBody>
      </p:sp>
      <p:sp>
        <p:nvSpPr>
          <p:cNvPr id="3" name="2 İçerik Yer Tutucusu"/>
          <p:cNvSpPr>
            <a:spLocks noGrp="1"/>
          </p:cNvSpPr>
          <p:nvPr>
            <p:ph sz="half" idx="2"/>
          </p:nvPr>
        </p:nvSpPr>
        <p:spPr>
          <a:xfrm>
            <a:off x="457200" y="2420887"/>
            <a:ext cx="4040188" cy="4032449"/>
          </a:xfrm>
        </p:spPr>
        <p:txBody>
          <a:bodyPr>
            <a:normAutofit fontScale="92500" lnSpcReduction="10000"/>
          </a:bodyPr>
          <a:lstStyle/>
          <a:p>
            <a:endParaRPr lang="tr-TR" dirty="0" smtClean="0">
              <a:solidFill>
                <a:srgbClr val="FF0000"/>
              </a:solidFill>
            </a:endParaRPr>
          </a:p>
          <a:p>
            <a:pPr lvl="0" algn="just"/>
            <a:r>
              <a:rPr lang="tr-TR" dirty="0" smtClean="0">
                <a:latin typeface="Times New Roman" pitchFamily="18" charset="0"/>
                <a:cs typeface="Times New Roman" pitchFamily="18" charset="0"/>
              </a:rPr>
              <a:t>Kalp</a:t>
            </a:r>
            <a:r>
              <a:rPr lang="tr-TR" dirty="0">
                <a:latin typeface="Times New Roman" pitchFamily="18" charset="0"/>
                <a:cs typeface="Times New Roman" pitchFamily="18" charset="0"/>
              </a:rPr>
              <a:t>, akciğer ve </a:t>
            </a:r>
            <a:r>
              <a:rPr lang="tr-TR" dirty="0" err="1">
                <a:latin typeface="Times New Roman" pitchFamily="18" charset="0"/>
                <a:cs typeface="Times New Roman" pitchFamily="18" charset="0"/>
              </a:rPr>
              <a:t>uterus’un</a:t>
            </a:r>
            <a:r>
              <a:rPr lang="tr-TR" dirty="0">
                <a:latin typeface="Times New Roman" pitchFamily="18" charset="0"/>
                <a:cs typeface="Times New Roman" pitchFamily="18" charset="0"/>
              </a:rPr>
              <a:t> yapısını </a:t>
            </a:r>
            <a:r>
              <a:rPr lang="tr-TR" dirty="0" smtClean="0">
                <a:latin typeface="Times New Roman" pitchFamily="18" charset="0"/>
                <a:cs typeface="Times New Roman" pitchFamily="18" charset="0"/>
              </a:rPr>
              <a:t>incelemiş</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Kasın </a:t>
            </a:r>
            <a:r>
              <a:rPr lang="tr-TR" dirty="0">
                <a:latin typeface="Times New Roman" pitchFamily="18" charset="0"/>
                <a:cs typeface="Times New Roman" pitchFamily="18" charset="0"/>
              </a:rPr>
              <a:t>özgün hareketi </a:t>
            </a:r>
            <a:r>
              <a:rPr lang="tr-TR" dirty="0" smtClean="0">
                <a:latin typeface="Times New Roman" pitchFamily="18" charset="0"/>
                <a:cs typeface="Times New Roman" pitchFamily="18" charset="0"/>
              </a:rPr>
              <a:t>saptamış. </a:t>
            </a:r>
          </a:p>
          <a:p>
            <a:pPr lvl="0" algn="just"/>
            <a:r>
              <a:rPr lang="tr-TR" dirty="0" smtClean="0">
                <a:latin typeface="Times New Roman" pitchFamily="18" charset="0"/>
                <a:cs typeface="Times New Roman" pitchFamily="18" charset="0"/>
              </a:rPr>
              <a:t>Koroner </a:t>
            </a:r>
            <a:r>
              <a:rPr lang="tr-TR" dirty="0">
                <a:latin typeface="Times New Roman" pitchFamily="18" charset="0"/>
                <a:cs typeface="Times New Roman" pitchFamily="18" charset="0"/>
              </a:rPr>
              <a:t>arterlerin ve izledikleri yolların çizimleri yapılmıştır </a:t>
            </a:r>
            <a:r>
              <a:rPr lang="tr-TR" dirty="0" smtClean="0">
                <a:latin typeface="Times New Roman" pitchFamily="18" charset="0"/>
                <a:cs typeface="Times New Roman" pitchFamily="18" charset="0"/>
              </a:rPr>
              <a:t>. </a:t>
            </a:r>
            <a:r>
              <a:rPr lang="tr-TR" i="1" dirty="0" smtClean="0">
                <a:solidFill>
                  <a:srgbClr val="FF0000"/>
                </a:solidFill>
                <a:latin typeface="Times New Roman" pitchFamily="18" charset="0"/>
                <a:cs typeface="Times New Roman" pitchFamily="18" charset="0"/>
              </a:rPr>
              <a:t>Koroner arterlerin ve izledikleri yolların çizimlerini yapmış ancak kalbi sağ ve sol diye ayırmadığı için kan dolaşımını keşfedememiştir</a:t>
            </a:r>
            <a:endParaRPr lang="tr-TR" dirty="0">
              <a:solidFill>
                <a:srgbClr val="FF0000"/>
              </a:solidFill>
              <a:latin typeface="Times New Roman" pitchFamily="18" charset="0"/>
              <a:cs typeface="Times New Roman" pitchFamily="18" charset="0"/>
            </a:endParaRPr>
          </a:p>
          <a:p>
            <a:endParaRPr lang="tr-TR" dirty="0"/>
          </a:p>
        </p:txBody>
      </p:sp>
      <p:sp>
        <p:nvSpPr>
          <p:cNvPr id="5" name="4 Metin Yer Tutucusu"/>
          <p:cNvSpPr>
            <a:spLocks noGrp="1"/>
          </p:cNvSpPr>
          <p:nvPr>
            <p:ph type="body" sz="quarter" idx="3"/>
          </p:nvPr>
        </p:nvSpPr>
        <p:spPr>
          <a:xfrm>
            <a:off x="4716016" y="2132856"/>
            <a:ext cx="4041775" cy="639762"/>
          </a:xfrm>
        </p:spPr>
        <p:txBody>
          <a:bodyPr/>
          <a:lstStyle/>
          <a:p>
            <a:r>
              <a:rPr lang="tr-TR" dirty="0" smtClean="0">
                <a:solidFill>
                  <a:schemeClr val="tx2">
                    <a:lumMod val="60000"/>
                    <a:lumOff val="40000"/>
                  </a:schemeClr>
                </a:solidFill>
                <a:latin typeface="Times New Roman" pitchFamily="18" charset="0"/>
                <a:cs typeface="Times New Roman" pitchFamily="18" charset="0"/>
              </a:rPr>
              <a:t>Leonardo da Vinci</a:t>
            </a:r>
            <a:endParaRPr lang="tr-TR" dirty="0">
              <a:solidFill>
                <a:schemeClr val="tx2">
                  <a:lumMod val="60000"/>
                  <a:lumOff val="40000"/>
                </a:schemeClr>
              </a:solidFill>
              <a:latin typeface="Times New Roman" pitchFamily="18" charset="0"/>
              <a:cs typeface="Times New Roman" pitchFamily="18" charset="0"/>
            </a:endParaRPr>
          </a:p>
        </p:txBody>
      </p:sp>
      <p:pic>
        <p:nvPicPr>
          <p:cNvPr id="7" name="6 İçerik Yer Tutucusu" descr="indir.jpg"/>
          <p:cNvPicPr>
            <a:picLocks noGrp="1" noChangeAspect="1"/>
          </p:cNvPicPr>
          <p:nvPr>
            <p:ph sz="quarter" idx="4"/>
          </p:nvPr>
        </p:nvPicPr>
        <p:blipFill>
          <a:blip r:embed="rId2" cstate="print"/>
          <a:stretch>
            <a:fillRect/>
          </a:stretch>
        </p:blipFill>
        <p:spPr>
          <a:xfrm>
            <a:off x="4860032" y="2924944"/>
            <a:ext cx="3456383" cy="345638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7" name="6 İçerik Yer Tutucusu" descr="indir (2).jpg"/>
          <p:cNvPicPr>
            <a:picLocks noGrp="1" noChangeAspect="1"/>
          </p:cNvPicPr>
          <p:nvPr>
            <p:ph sz="half" idx="2"/>
          </p:nvPr>
        </p:nvPicPr>
        <p:blipFill>
          <a:blip r:embed="rId2" cstate="print"/>
          <a:stretch>
            <a:fillRect/>
          </a:stretch>
        </p:blipFill>
        <p:spPr>
          <a:xfrm>
            <a:off x="395536" y="260648"/>
            <a:ext cx="3960440" cy="2952327"/>
          </a:xfrm>
        </p:spPr>
      </p:pic>
      <p:sp>
        <p:nvSpPr>
          <p:cNvPr id="5" name="4 Metin Yer Tutucusu"/>
          <p:cNvSpPr>
            <a:spLocks noGrp="1"/>
          </p:cNvSpPr>
          <p:nvPr>
            <p:ph type="body" sz="quarter" idx="3"/>
          </p:nvPr>
        </p:nvSpPr>
        <p:spPr/>
        <p:txBody>
          <a:bodyPr/>
          <a:lstStyle/>
          <a:p>
            <a:endParaRPr lang="tr-TR"/>
          </a:p>
        </p:txBody>
      </p:sp>
      <p:pic>
        <p:nvPicPr>
          <p:cNvPr id="8" name="7 İçerik Yer Tutucusu" descr="indir (3).jpg"/>
          <p:cNvPicPr>
            <a:picLocks noGrp="1" noChangeAspect="1"/>
          </p:cNvPicPr>
          <p:nvPr>
            <p:ph sz="quarter" idx="4"/>
          </p:nvPr>
        </p:nvPicPr>
        <p:blipFill>
          <a:blip r:embed="rId3" cstate="print"/>
          <a:stretch>
            <a:fillRect/>
          </a:stretch>
        </p:blipFill>
        <p:spPr>
          <a:xfrm>
            <a:off x="251520" y="3429000"/>
            <a:ext cx="4104456" cy="3210976"/>
          </a:xfrm>
        </p:spPr>
      </p:pic>
      <p:pic>
        <p:nvPicPr>
          <p:cNvPr id="9" name="8 Resim" descr="indir (4).jpg"/>
          <p:cNvPicPr>
            <a:picLocks noChangeAspect="1"/>
          </p:cNvPicPr>
          <p:nvPr/>
        </p:nvPicPr>
        <p:blipFill>
          <a:blip r:embed="rId4" cstate="print"/>
          <a:stretch>
            <a:fillRect/>
          </a:stretch>
        </p:blipFill>
        <p:spPr>
          <a:xfrm>
            <a:off x="4572000" y="260648"/>
            <a:ext cx="4135916" cy="2955561"/>
          </a:xfrm>
          <a:prstGeom prst="rect">
            <a:avLst/>
          </a:prstGeom>
        </p:spPr>
      </p:pic>
      <p:pic>
        <p:nvPicPr>
          <p:cNvPr id="10" name="9 Resim" descr="indir (5).jpg"/>
          <p:cNvPicPr>
            <a:picLocks noChangeAspect="1"/>
          </p:cNvPicPr>
          <p:nvPr/>
        </p:nvPicPr>
        <p:blipFill>
          <a:blip r:embed="rId5" cstate="print"/>
          <a:stretch>
            <a:fillRect/>
          </a:stretch>
        </p:blipFill>
        <p:spPr>
          <a:xfrm>
            <a:off x="4572000" y="3513721"/>
            <a:ext cx="4320480" cy="30943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a:xfrm>
            <a:off x="323528" y="1484784"/>
            <a:ext cx="8568952" cy="5040560"/>
          </a:xfrm>
        </p:spPr>
        <p:txBody>
          <a:bodyPr>
            <a:noAutofit/>
          </a:bodyPr>
          <a:lstStyle/>
          <a:p>
            <a:r>
              <a:rPr lang="tr-TR" sz="2400" b="1" dirty="0">
                <a:solidFill>
                  <a:schemeClr val="tx2">
                    <a:lumMod val="60000"/>
                    <a:lumOff val="40000"/>
                  </a:schemeClr>
                </a:solidFill>
                <a:latin typeface="Times New Roman" pitchFamily="18" charset="0"/>
                <a:cs typeface="Times New Roman" pitchFamily="18" charset="0"/>
              </a:rPr>
              <a:t>Anatominin babası </a:t>
            </a:r>
            <a:r>
              <a:rPr lang="tr-TR" sz="2400" b="1" dirty="0" smtClean="0">
                <a:solidFill>
                  <a:schemeClr val="tx2">
                    <a:lumMod val="60000"/>
                    <a:lumOff val="40000"/>
                  </a:schemeClr>
                </a:solidFill>
                <a:latin typeface="Times New Roman" pitchFamily="18" charset="0"/>
                <a:cs typeface="Times New Roman" pitchFamily="18" charset="0"/>
              </a:rPr>
              <a:t>=</a:t>
            </a:r>
            <a:r>
              <a:rPr lang="tr-TR" sz="2400" b="1" dirty="0" err="1" smtClean="0">
                <a:solidFill>
                  <a:schemeClr val="tx2">
                    <a:lumMod val="60000"/>
                    <a:lumOff val="40000"/>
                  </a:schemeClr>
                </a:solidFill>
                <a:latin typeface="Times New Roman" pitchFamily="18" charset="0"/>
                <a:cs typeface="Times New Roman" pitchFamily="18" charset="0"/>
              </a:rPr>
              <a:t>Andreas</a:t>
            </a:r>
            <a:r>
              <a:rPr lang="tr-TR" sz="2400" b="1" dirty="0" smtClean="0">
                <a:solidFill>
                  <a:schemeClr val="tx2">
                    <a:lumMod val="60000"/>
                    <a:lumOff val="40000"/>
                  </a:schemeClr>
                </a:solidFill>
                <a:latin typeface="Times New Roman" pitchFamily="18" charset="0"/>
                <a:cs typeface="Times New Roman" pitchFamily="18" charset="0"/>
              </a:rPr>
              <a:t> </a:t>
            </a:r>
            <a:r>
              <a:rPr lang="tr-TR" sz="2400" b="1" dirty="0" err="1">
                <a:solidFill>
                  <a:schemeClr val="tx2">
                    <a:lumMod val="60000"/>
                    <a:lumOff val="40000"/>
                  </a:schemeClr>
                </a:solidFill>
                <a:latin typeface="Times New Roman" pitchFamily="18" charset="0"/>
                <a:cs typeface="Times New Roman" pitchFamily="18" charset="0"/>
              </a:rPr>
              <a:t>Vesalius</a:t>
            </a:r>
            <a:r>
              <a:rPr lang="tr-TR" sz="2400" b="1" dirty="0">
                <a:solidFill>
                  <a:schemeClr val="tx2">
                    <a:lumMod val="60000"/>
                    <a:lumOff val="40000"/>
                  </a:schemeClr>
                </a:solidFill>
                <a:latin typeface="Times New Roman" pitchFamily="18" charset="0"/>
                <a:cs typeface="Times New Roman" pitchFamily="18" charset="0"/>
              </a:rPr>
              <a:t> </a:t>
            </a:r>
            <a:r>
              <a:rPr lang="tr-TR" sz="2400" b="1" dirty="0" smtClean="0">
                <a:solidFill>
                  <a:schemeClr val="tx2">
                    <a:lumMod val="60000"/>
                    <a:lumOff val="40000"/>
                  </a:schemeClr>
                </a:solidFill>
                <a:latin typeface="Times New Roman" pitchFamily="18" charset="0"/>
                <a:cs typeface="Times New Roman" pitchFamily="18" charset="0"/>
              </a:rPr>
              <a:t>.</a:t>
            </a:r>
          </a:p>
          <a:p>
            <a:r>
              <a:rPr lang="tr-TR" sz="2400" dirty="0" smtClean="0">
                <a:latin typeface="Times New Roman" pitchFamily="18" charset="0"/>
                <a:cs typeface="Times New Roman" pitchFamily="18" charset="0"/>
              </a:rPr>
              <a:t> </a:t>
            </a:r>
            <a:r>
              <a:rPr lang="tr-TR" sz="2400" dirty="0" err="1">
                <a:latin typeface="Times New Roman" pitchFamily="18" charset="0"/>
                <a:cs typeface="Times New Roman" pitchFamily="18" charset="0"/>
              </a:rPr>
              <a:t>Andreas</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Vesalius</a:t>
            </a:r>
            <a:r>
              <a:rPr lang="tr-TR" sz="2400" dirty="0">
                <a:latin typeface="Times New Roman" pitchFamily="18" charset="0"/>
                <a:cs typeface="Times New Roman" pitchFamily="18" charset="0"/>
              </a:rPr>
              <a:t> ressam </a:t>
            </a:r>
            <a:r>
              <a:rPr lang="tr-TR" sz="2400" dirty="0" err="1">
                <a:latin typeface="Times New Roman" pitchFamily="18" charset="0"/>
                <a:cs typeface="Times New Roman" pitchFamily="18" charset="0"/>
              </a:rPr>
              <a:t>Sephen</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Calcar’la</a:t>
            </a:r>
            <a:r>
              <a:rPr lang="tr-TR" sz="2400" dirty="0">
                <a:latin typeface="Times New Roman" pitchFamily="18" charset="0"/>
                <a:cs typeface="Times New Roman" pitchFamily="18" charset="0"/>
              </a:rPr>
              <a:t> çalışarak anatomiye büyük katkılarda bulundu. </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Vesalius</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1543 yılında “De </a:t>
            </a:r>
            <a:r>
              <a:rPr lang="tr-TR" sz="2400" dirty="0" err="1">
                <a:latin typeface="Times New Roman" pitchFamily="18" charset="0"/>
                <a:cs typeface="Times New Roman" pitchFamily="18" charset="0"/>
              </a:rPr>
              <a:t>humani</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corporis</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fabrica</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libri</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septem</a:t>
            </a:r>
            <a:r>
              <a:rPr lang="tr-TR" sz="2400" dirty="0">
                <a:latin typeface="Times New Roman" pitchFamily="18" charset="0"/>
                <a:cs typeface="Times New Roman" pitchFamily="18" charset="0"/>
              </a:rPr>
              <a:t> </a:t>
            </a:r>
            <a:r>
              <a:rPr lang="tr-TR" sz="2400" dirty="0">
                <a:solidFill>
                  <a:srgbClr val="FF0000"/>
                </a:solidFill>
                <a:latin typeface="Times New Roman" pitchFamily="18" charset="0"/>
                <a:cs typeface="Times New Roman" pitchFamily="18" charset="0"/>
              </a:rPr>
              <a:t>(insan bedeninin yapısı üzerine altı kitap</a:t>
            </a:r>
            <a:r>
              <a:rPr lang="tr-TR" sz="2400" dirty="0">
                <a:latin typeface="Times New Roman" pitchFamily="18" charset="0"/>
                <a:cs typeface="Times New Roman" pitchFamily="18" charset="0"/>
              </a:rPr>
              <a:t>)” adlı yapıtını </a:t>
            </a:r>
            <a:r>
              <a:rPr lang="tr-TR" sz="2400" dirty="0" smtClean="0">
                <a:latin typeface="Times New Roman" pitchFamily="18" charset="0"/>
                <a:cs typeface="Times New Roman" pitchFamily="18" charset="0"/>
              </a:rPr>
              <a:t>yayınladı.</a:t>
            </a:r>
          </a:p>
          <a:p>
            <a:pPr lvl="1"/>
            <a:r>
              <a:rPr lang="tr-TR" sz="2400" dirty="0" smtClean="0">
                <a:latin typeface="Times New Roman" pitchFamily="18" charset="0"/>
                <a:cs typeface="Times New Roman" pitchFamily="18" charset="0"/>
              </a:rPr>
              <a:t>Galen’in eskimiş yanlışlarını içeren metin ve resimlerin de yer aldığı, büyük yankı uyandıran bir anatomi kitabı basılmıştır.</a:t>
            </a:r>
          </a:p>
          <a:p>
            <a:r>
              <a:rPr lang="tr-TR" sz="2400" dirty="0" smtClean="0">
                <a:latin typeface="Times New Roman" pitchFamily="18" charset="0"/>
                <a:cs typeface="Times New Roman" pitchFamily="18" charset="0"/>
              </a:rPr>
              <a:t>Üniversitedeki </a:t>
            </a:r>
            <a:r>
              <a:rPr lang="tr-TR" sz="2400" dirty="0">
                <a:latin typeface="Times New Roman" pitchFamily="18" charset="0"/>
                <a:cs typeface="Times New Roman" pitchFamily="18" charset="0"/>
              </a:rPr>
              <a:t>hocalarının çoğu </a:t>
            </a:r>
            <a:r>
              <a:rPr lang="tr-TR" sz="2400" dirty="0" err="1">
                <a:latin typeface="Times New Roman" pitchFamily="18" charset="0"/>
                <a:cs typeface="Times New Roman" pitchFamily="18" charset="0"/>
              </a:rPr>
              <a:t>Galenist</a:t>
            </a:r>
            <a:r>
              <a:rPr lang="tr-TR" sz="2400" dirty="0">
                <a:latin typeface="Times New Roman" pitchFamily="18" charset="0"/>
                <a:cs typeface="Times New Roman" pitchFamily="18" charset="0"/>
              </a:rPr>
              <a:t> olduklarından </a:t>
            </a:r>
            <a:r>
              <a:rPr lang="tr-TR" sz="2400" dirty="0" err="1">
                <a:latin typeface="Times New Roman" pitchFamily="18" charset="0"/>
                <a:cs typeface="Times New Roman" pitchFamily="18" charset="0"/>
              </a:rPr>
              <a:t>Vesalius’a</a:t>
            </a:r>
            <a:r>
              <a:rPr lang="tr-TR" sz="2400" dirty="0">
                <a:latin typeface="Times New Roman" pitchFamily="18" charset="0"/>
                <a:cs typeface="Times New Roman" pitchFamily="18" charset="0"/>
              </a:rPr>
              <a:t> karşı çıkarak çalışmalarının doğruluğunu yalanladılar</a:t>
            </a:r>
            <a:r>
              <a:rPr lang="tr-TR" sz="2400" dirty="0" smtClean="0">
                <a:latin typeface="Times New Roman" pitchFamily="18" charset="0"/>
                <a:cs typeface="Times New Roman" pitchFamily="18" charset="0"/>
              </a:rPr>
              <a:t>.</a:t>
            </a:r>
          </a:p>
          <a:p>
            <a:r>
              <a:rPr lang="tr-TR" sz="2400" dirty="0" smtClean="0">
                <a:latin typeface="Times New Roman" pitchFamily="18" charset="0"/>
                <a:cs typeface="Times New Roman" pitchFamily="18" charset="0"/>
              </a:rPr>
              <a:t> </a:t>
            </a:r>
            <a:r>
              <a:rPr lang="tr-TR" sz="2400" dirty="0" err="1">
                <a:latin typeface="Times New Roman" pitchFamily="18" charset="0"/>
                <a:cs typeface="Times New Roman" pitchFamily="18" charset="0"/>
              </a:rPr>
              <a:t>Vesalius</a:t>
            </a:r>
            <a:r>
              <a:rPr lang="tr-TR" sz="2400" dirty="0">
                <a:latin typeface="Times New Roman" pitchFamily="18" charset="0"/>
                <a:cs typeface="Times New Roman" pitchFamily="18" charset="0"/>
              </a:rPr>
              <a:t> gerek meslektaşlarının gerekse Kilisenin baskılarına daha fazla katlanamıyordu bu nedenle de basılmamış eserlerinin tümünü topladı ve </a:t>
            </a:r>
            <a:r>
              <a:rPr lang="tr-TR" sz="2400" dirty="0" smtClean="0">
                <a:latin typeface="Times New Roman" pitchFamily="18" charset="0"/>
                <a:cs typeface="Times New Roman" pitchFamily="18" charset="0"/>
              </a:rPr>
              <a:t>yaktı.</a:t>
            </a:r>
            <a:endParaRPr lang="tr-TR"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tara0024"/>
          <p:cNvPicPr>
            <a:picLocks noGrp="1" noChangeAspect="1" noChangeArrowheads="1"/>
          </p:cNvPicPr>
          <p:nvPr>
            <p:ph idx="1"/>
          </p:nvPr>
        </p:nvPicPr>
        <p:blipFill>
          <a:blip r:embed="rId2" cstate="print"/>
          <a:srcRect/>
          <a:stretch>
            <a:fillRect/>
          </a:stretch>
        </p:blipFill>
        <p:spPr>
          <a:xfrm>
            <a:off x="611560" y="548680"/>
            <a:ext cx="8064896" cy="6048672"/>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5" name="4 Metin Yer Tutucusu"/>
          <p:cNvSpPr>
            <a:spLocks noGrp="1"/>
          </p:cNvSpPr>
          <p:nvPr>
            <p:ph type="body" idx="1"/>
          </p:nvPr>
        </p:nvSpPr>
        <p:spPr>
          <a:xfrm>
            <a:off x="457200" y="1535113"/>
            <a:ext cx="8075240" cy="639762"/>
          </a:xfrm>
        </p:spPr>
        <p:txBody>
          <a:bodyPr>
            <a:normAutofit/>
          </a:bodyPr>
          <a:lstStyle/>
          <a:p>
            <a:pPr algn="ctr"/>
            <a:r>
              <a:rPr lang="tr-TR" sz="3000" dirty="0" smtClean="0">
                <a:solidFill>
                  <a:srgbClr val="FF0000"/>
                </a:solidFill>
                <a:latin typeface="Times New Roman" pitchFamily="18" charset="0"/>
                <a:cs typeface="Times New Roman" pitchFamily="18" charset="0"/>
              </a:rPr>
              <a:t>Olumlu Sağlık Uygulamaları</a:t>
            </a:r>
          </a:p>
        </p:txBody>
      </p:sp>
      <p:sp>
        <p:nvSpPr>
          <p:cNvPr id="3" name="2 İçerik Yer Tutucusu"/>
          <p:cNvSpPr>
            <a:spLocks noGrp="1"/>
          </p:cNvSpPr>
          <p:nvPr>
            <p:ph sz="half" idx="2"/>
          </p:nvPr>
        </p:nvSpPr>
        <p:spPr/>
        <p:txBody>
          <a:bodyPr>
            <a:normAutofit/>
          </a:bodyPr>
          <a:lstStyle/>
          <a:p>
            <a:pPr algn="just"/>
            <a:endParaRPr lang="tr-TR" dirty="0" smtClean="0">
              <a:solidFill>
                <a:srgbClr val="FF0000"/>
              </a:solidFill>
            </a:endParaRPr>
          </a:p>
          <a:p>
            <a:pPr algn="just"/>
            <a:endParaRPr lang="tr-TR" dirty="0"/>
          </a:p>
        </p:txBody>
      </p:sp>
      <p:sp>
        <p:nvSpPr>
          <p:cNvPr id="6" name="5 Metin Yer Tutucusu"/>
          <p:cNvSpPr>
            <a:spLocks noGrp="1"/>
          </p:cNvSpPr>
          <p:nvPr>
            <p:ph type="body" sz="quarter" idx="3"/>
          </p:nvPr>
        </p:nvSpPr>
        <p:spPr>
          <a:xfrm>
            <a:off x="4644008" y="2276872"/>
            <a:ext cx="4041775" cy="639762"/>
          </a:xfrm>
        </p:spPr>
        <p:txBody>
          <a:bodyPr/>
          <a:lstStyle/>
          <a:p>
            <a:r>
              <a:rPr lang="tr-TR" dirty="0" err="1" smtClean="0">
                <a:solidFill>
                  <a:schemeClr val="tx2">
                    <a:lumMod val="60000"/>
                    <a:lumOff val="40000"/>
                  </a:schemeClr>
                </a:solidFill>
                <a:latin typeface="Times New Roman" pitchFamily="18" charset="0"/>
                <a:cs typeface="Times New Roman" pitchFamily="18" charset="0"/>
              </a:rPr>
              <a:t>Andreas</a:t>
            </a:r>
            <a:r>
              <a:rPr lang="tr-TR" dirty="0" smtClean="0">
                <a:solidFill>
                  <a:schemeClr val="tx2">
                    <a:lumMod val="60000"/>
                    <a:lumOff val="40000"/>
                  </a:schemeClr>
                </a:solidFill>
                <a:latin typeface="Times New Roman" pitchFamily="18" charset="0"/>
                <a:cs typeface="Times New Roman" pitchFamily="18" charset="0"/>
              </a:rPr>
              <a:t> </a:t>
            </a:r>
            <a:r>
              <a:rPr lang="tr-TR" dirty="0" err="1" smtClean="0">
                <a:solidFill>
                  <a:schemeClr val="tx2">
                    <a:lumMod val="60000"/>
                    <a:lumOff val="40000"/>
                  </a:schemeClr>
                </a:solidFill>
                <a:latin typeface="Times New Roman" pitchFamily="18" charset="0"/>
                <a:cs typeface="Times New Roman" pitchFamily="18" charset="0"/>
              </a:rPr>
              <a:t>Vesalius</a:t>
            </a:r>
            <a:r>
              <a:rPr lang="tr-TR" dirty="0" smtClean="0">
                <a:solidFill>
                  <a:schemeClr val="tx2">
                    <a:lumMod val="60000"/>
                    <a:lumOff val="40000"/>
                  </a:schemeClr>
                </a:solidFill>
                <a:latin typeface="Times New Roman" pitchFamily="18" charset="0"/>
                <a:cs typeface="Times New Roman" pitchFamily="18" charset="0"/>
              </a:rPr>
              <a:t> </a:t>
            </a:r>
            <a:endParaRPr lang="tr-TR" dirty="0">
              <a:solidFill>
                <a:schemeClr val="tx2">
                  <a:lumMod val="60000"/>
                  <a:lumOff val="40000"/>
                </a:schemeClr>
              </a:solidFill>
              <a:latin typeface="Times New Roman" pitchFamily="18" charset="0"/>
              <a:cs typeface="Times New Roman" pitchFamily="18" charset="0"/>
            </a:endParaRPr>
          </a:p>
        </p:txBody>
      </p:sp>
      <p:pic>
        <p:nvPicPr>
          <p:cNvPr id="8" name="7 İçerik Yer Tutucusu" descr="indir (1).jpg"/>
          <p:cNvPicPr>
            <a:picLocks noGrp="1" noChangeAspect="1"/>
          </p:cNvPicPr>
          <p:nvPr>
            <p:ph sz="quarter" idx="4"/>
          </p:nvPr>
        </p:nvPicPr>
        <p:blipFill>
          <a:blip r:embed="rId2" cstate="print"/>
          <a:stretch>
            <a:fillRect/>
          </a:stretch>
        </p:blipFill>
        <p:spPr>
          <a:xfrm>
            <a:off x="4860032" y="3068960"/>
            <a:ext cx="3600400" cy="3423632"/>
          </a:xfrm>
        </p:spPr>
      </p:pic>
      <p:sp>
        <p:nvSpPr>
          <p:cNvPr id="9" name="8 Metin kutusu"/>
          <p:cNvSpPr txBox="1"/>
          <p:nvPr/>
        </p:nvSpPr>
        <p:spPr>
          <a:xfrm>
            <a:off x="467544" y="2852936"/>
            <a:ext cx="4067944" cy="3416320"/>
          </a:xfrm>
          <a:prstGeom prst="rect">
            <a:avLst/>
          </a:prstGeom>
          <a:noFill/>
        </p:spPr>
        <p:txBody>
          <a:bodyPr wrap="square" rtlCol="0">
            <a:spAutoFit/>
          </a:bodyPr>
          <a:lstStyle/>
          <a:p>
            <a:pPr algn="just">
              <a:buFont typeface="Arial" pitchFamily="34" charset="0"/>
              <a:buChar char="•"/>
            </a:pPr>
            <a:r>
              <a:rPr lang="tr-TR" sz="2400" dirty="0" smtClean="0">
                <a:latin typeface="Times New Roman" pitchFamily="18" charset="0"/>
                <a:cs typeface="Times New Roman" pitchFamily="18" charset="0"/>
              </a:rPr>
              <a:t>Kısa bir süre sonra akademisyenler </a:t>
            </a:r>
            <a:r>
              <a:rPr lang="tr-TR" sz="2400" dirty="0" err="1" smtClean="0">
                <a:latin typeface="Times New Roman" pitchFamily="18" charset="0"/>
                <a:cs typeface="Times New Roman" pitchFamily="18" charset="0"/>
              </a:rPr>
              <a:t>Vesalius’un</a:t>
            </a:r>
            <a:r>
              <a:rPr lang="tr-TR" sz="2400" dirty="0" smtClean="0">
                <a:latin typeface="Times New Roman" pitchFamily="18" charset="0"/>
                <a:cs typeface="Times New Roman" pitchFamily="18" charset="0"/>
              </a:rPr>
              <a:t> çalışmalarına hak ettiği değeri verdiler ancak gecikmiş oldular. </a:t>
            </a:r>
          </a:p>
          <a:p>
            <a:pPr algn="just">
              <a:buFont typeface="Arial" pitchFamily="34" charset="0"/>
              <a:buChar char="•"/>
            </a:pPr>
            <a:r>
              <a:rPr lang="tr-TR" sz="2400" dirty="0" smtClean="0">
                <a:latin typeface="Times New Roman" pitchFamily="18" charset="0"/>
                <a:cs typeface="Times New Roman" pitchFamily="18" charset="0"/>
              </a:rPr>
              <a:t>Çünkü </a:t>
            </a:r>
            <a:r>
              <a:rPr lang="tr-TR" sz="2400" dirty="0" err="1" smtClean="0">
                <a:latin typeface="Times New Roman" pitchFamily="18" charset="0"/>
                <a:cs typeface="Times New Roman" pitchFamily="18" charset="0"/>
              </a:rPr>
              <a:t>Vesalius</a:t>
            </a:r>
            <a:r>
              <a:rPr lang="tr-TR" sz="2400" dirty="0" smtClean="0">
                <a:latin typeface="Times New Roman" pitchFamily="18" charset="0"/>
                <a:cs typeface="Times New Roman" pitchFamily="18" charset="0"/>
              </a:rPr>
              <a:t> basılmamış bütün çalışma bulgularını yakarak modern anatominin gelişimini yavaşlatmıştı.</a:t>
            </a:r>
            <a:endParaRPr lang="tr-TR"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4" name="3 İçerik Yer Tutucusu"/>
          <p:cNvGraphicFramePr>
            <a:graphicFrameLocks noGrp="1"/>
          </p:cNvGraphicFramePr>
          <p:nvPr>
            <p:ph idx="1"/>
          </p:nvPr>
        </p:nvGraphicFramePr>
        <p:xfrm>
          <a:off x="4572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images.jpg"/>
          <p:cNvPicPr>
            <a:picLocks noChangeAspect="1"/>
          </p:cNvPicPr>
          <p:nvPr/>
        </p:nvPicPr>
        <p:blipFill>
          <a:blip r:embed="rId2" cstate="print"/>
          <a:stretch>
            <a:fillRect/>
          </a:stretch>
        </p:blipFill>
        <p:spPr>
          <a:xfrm>
            <a:off x="755576" y="548680"/>
            <a:ext cx="3600400" cy="2880320"/>
          </a:xfrm>
          <a:prstGeom prst="rect">
            <a:avLst/>
          </a:prstGeom>
        </p:spPr>
      </p:pic>
      <p:pic>
        <p:nvPicPr>
          <p:cNvPr id="10" name="9 Resim" descr="indir (6).jpg"/>
          <p:cNvPicPr>
            <a:picLocks noChangeAspect="1"/>
          </p:cNvPicPr>
          <p:nvPr/>
        </p:nvPicPr>
        <p:blipFill>
          <a:blip r:embed="rId3" cstate="print"/>
          <a:stretch>
            <a:fillRect/>
          </a:stretch>
        </p:blipFill>
        <p:spPr>
          <a:xfrm>
            <a:off x="5004048" y="476672"/>
            <a:ext cx="3600400" cy="2733675"/>
          </a:xfrm>
          <a:prstGeom prst="rect">
            <a:avLst/>
          </a:prstGeom>
        </p:spPr>
      </p:pic>
      <p:pic>
        <p:nvPicPr>
          <p:cNvPr id="11" name="10 Resim" descr="indir (7).jpg"/>
          <p:cNvPicPr>
            <a:picLocks noChangeAspect="1"/>
          </p:cNvPicPr>
          <p:nvPr/>
        </p:nvPicPr>
        <p:blipFill>
          <a:blip r:embed="rId4" cstate="print"/>
          <a:stretch>
            <a:fillRect/>
          </a:stretch>
        </p:blipFill>
        <p:spPr>
          <a:xfrm>
            <a:off x="827584" y="3861048"/>
            <a:ext cx="3528392" cy="2598043"/>
          </a:xfrm>
          <a:prstGeom prst="rect">
            <a:avLst/>
          </a:prstGeom>
        </p:spPr>
      </p:pic>
      <p:pic>
        <p:nvPicPr>
          <p:cNvPr id="12" name="11 Resim" descr="indir (8).jpg"/>
          <p:cNvPicPr>
            <a:picLocks noChangeAspect="1"/>
          </p:cNvPicPr>
          <p:nvPr/>
        </p:nvPicPr>
        <p:blipFill>
          <a:blip r:embed="rId5" cstate="print"/>
          <a:stretch>
            <a:fillRect/>
          </a:stretch>
        </p:blipFill>
        <p:spPr>
          <a:xfrm>
            <a:off x="4860032" y="3789040"/>
            <a:ext cx="3816424" cy="26642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sz="half" idx="1"/>
          </p:nvPr>
        </p:nvSpPr>
        <p:spPr>
          <a:xfrm>
            <a:off x="457200" y="1600201"/>
            <a:ext cx="7643192" cy="604663"/>
          </a:xfrm>
        </p:spPr>
        <p:txBody>
          <a:bodyPr>
            <a:normAutofit/>
          </a:bodyPr>
          <a:lstStyle/>
          <a:p>
            <a:pPr algn="ctr">
              <a:buNone/>
            </a:pPr>
            <a:r>
              <a:rPr lang="tr-TR" sz="3000" b="1" dirty="0" smtClean="0">
                <a:solidFill>
                  <a:srgbClr val="FF0000"/>
                </a:solidFill>
                <a:latin typeface="Times New Roman" pitchFamily="18" charset="0"/>
                <a:cs typeface="Times New Roman" pitchFamily="18" charset="0"/>
              </a:rPr>
              <a:t>Olumlu Sağlık Uygulamaları</a:t>
            </a:r>
          </a:p>
          <a:p>
            <a:pPr algn="ctr">
              <a:buNone/>
            </a:pPr>
            <a:endParaRPr lang="tr-TR" sz="3000" dirty="0" smtClean="0">
              <a:latin typeface="Times New Roman" pitchFamily="18" charset="0"/>
              <a:cs typeface="Times New Roman" pitchFamily="18" charset="0"/>
            </a:endParaRPr>
          </a:p>
        </p:txBody>
      </p:sp>
      <p:sp>
        <p:nvSpPr>
          <p:cNvPr id="4" name="3 İçerik Yer Tutucusu"/>
          <p:cNvSpPr>
            <a:spLocks noGrp="1"/>
          </p:cNvSpPr>
          <p:nvPr>
            <p:ph sz="half" idx="2"/>
          </p:nvPr>
        </p:nvSpPr>
        <p:spPr>
          <a:xfrm>
            <a:off x="2699792" y="2276872"/>
            <a:ext cx="4038600" cy="3545235"/>
          </a:xfrm>
        </p:spPr>
        <p:txBody>
          <a:bodyPr>
            <a:normAutofit/>
          </a:bodyPr>
          <a:lstStyle/>
          <a:p>
            <a:pPr algn="ctr">
              <a:buNone/>
            </a:pPr>
            <a:r>
              <a:rPr lang="tr-TR" b="1" dirty="0" err="1" smtClean="0">
                <a:solidFill>
                  <a:schemeClr val="tx2">
                    <a:lumMod val="60000"/>
                    <a:lumOff val="40000"/>
                  </a:schemeClr>
                </a:solidFill>
                <a:latin typeface="Times New Roman" pitchFamily="18" charset="0"/>
                <a:cs typeface="Times New Roman" pitchFamily="18" charset="0"/>
              </a:rPr>
              <a:t>Gabriele</a:t>
            </a:r>
            <a:r>
              <a:rPr lang="tr-TR" b="1" dirty="0" smtClean="0">
                <a:solidFill>
                  <a:schemeClr val="tx2">
                    <a:lumMod val="60000"/>
                    <a:lumOff val="40000"/>
                  </a:schemeClr>
                </a:solidFill>
                <a:latin typeface="Times New Roman" pitchFamily="18" charset="0"/>
                <a:cs typeface="Times New Roman" pitchFamily="18" charset="0"/>
              </a:rPr>
              <a:t> </a:t>
            </a:r>
            <a:r>
              <a:rPr lang="tr-TR" b="1" dirty="0" err="1" smtClean="0">
                <a:solidFill>
                  <a:schemeClr val="tx2">
                    <a:lumMod val="60000"/>
                    <a:lumOff val="40000"/>
                  </a:schemeClr>
                </a:solidFill>
                <a:latin typeface="Times New Roman" pitchFamily="18" charset="0"/>
                <a:cs typeface="Times New Roman" pitchFamily="18" charset="0"/>
              </a:rPr>
              <a:t>Fallopio</a:t>
            </a:r>
            <a:endParaRPr lang="tr-TR" b="1" dirty="0">
              <a:solidFill>
                <a:schemeClr val="tx2">
                  <a:lumMod val="60000"/>
                  <a:lumOff val="40000"/>
                </a:schemeClr>
              </a:solidFill>
              <a:latin typeface="Times New Roman" pitchFamily="18" charset="0"/>
              <a:cs typeface="Times New Roman" pitchFamily="18" charset="0"/>
            </a:endParaRPr>
          </a:p>
        </p:txBody>
      </p:sp>
      <p:pic>
        <p:nvPicPr>
          <p:cNvPr id="5" name="4 Resim" descr="indir (9).jpg"/>
          <p:cNvPicPr>
            <a:picLocks noChangeAspect="1"/>
          </p:cNvPicPr>
          <p:nvPr/>
        </p:nvPicPr>
        <p:blipFill>
          <a:blip r:embed="rId2" cstate="print"/>
          <a:stretch>
            <a:fillRect/>
          </a:stretch>
        </p:blipFill>
        <p:spPr>
          <a:xfrm>
            <a:off x="1835696" y="2996952"/>
            <a:ext cx="5616624" cy="3600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b="1" dirty="0" smtClean="0">
                <a:solidFill>
                  <a:srgbClr val="FF0000"/>
                </a:solidFill>
                <a:latin typeface="Times New Roman" pitchFamily="18" charset="0"/>
                <a:cs typeface="Times New Roman" pitchFamily="18" charset="0"/>
              </a:rPr>
              <a:t>Olumlu Sağlık Uygulamaları - </a:t>
            </a:r>
            <a:r>
              <a:rPr lang="tr-TR" b="1" dirty="0" err="1" smtClean="0">
                <a:solidFill>
                  <a:srgbClr val="0070C0"/>
                </a:solidFill>
                <a:latin typeface="Times New Roman" pitchFamily="18" charset="0"/>
                <a:cs typeface="Times New Roman" pitchFamily="18" charset="0"/>
              </a:rPr>
              <a:t>Gabriele</a:t>
            </a:r>
            <a:r>
              <a:rPr lang="tr-TR" b="1" dirty="0" smtClean="0">
                <a:solidFill>
                  <a:srgbClr val="0070C0"/>
                </a:solidFill>
                <a:latin typeface="Times New Roman" pitchFamily="18" charset="0"/>
                <a:cs typeface="Times New Roman" pitchFamily="18" charset="0"/>
              </a:rPr>
              <a:t> </a:t>
            </a:r>
            <a:r>
              <a:rPr lang="tr-TR" b="1" dirty="0" err="1" smtClean="0">
                <a:solidFill>
                  <a:srgbClr val="0070C0"/>
                </a:solidFill>
                <a:latin typeface="Times New Roman" pitchFamily="18" charset="0"/>
                <a:cs typeface="Times New Roman" pitchFamily="18" charset="0"/>
              </a:rPr>
              <a:t>Fallopio</a:t>
            </a:r>
            <a:r>
              <a:rPr lang="tr-TR" b="1" dirty="0" smtClean="0">
                <a:solidFill>
                  <a:srgbClr val="0070C0"/>
                </a:solidFill>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lvl="0" algn="just"/>
            <a:r>
              <a:rPr lang="tr-TR" dirty="0" err="1" smtClean="0">
                <a:latin typeface="Times New Roman" pitchFamily="18" charset="0"/>
                <a:cs typeface="Times New Roman" pitchFamily="18" charset="0"/>
              </a:rPr>
              <a:t>Vesalius’un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sinüslerle karıştırmış olduğu kulak ve beyin arterleri tarif </a:t>
            </a:r>
            <a:r>
              <a:rPr lang="tr-TR" dirty="0" smtClean="0">
                <a:latin typeface="Times New Roman" pitchFamily="18" charset="0"/>
                <a:cs typeface="Times New Roman" pitchFamily="18" charset="0"/>
              </a:rPr>
              <a:t>etmiştir.</a:t>
            </a:r>
            <a:endParaRPr lang="tr-TR" dirty="0">
              <a:latin typeface="Times New Roman" pitchFamily="18" charset="0"/>
              <a:cs typeface="Times New Roman" pitchFamily="18" charset="0"/>
            </a:endParaRPr>
          </a:p>
          <a:p>
            <a:pPr lvl="0" algn="just"/>
            <a:r>
              <a:rPr lang="tr-TR" dirty="0" err="1">
                <a:latin typeface="Times New Roman" pitchFamily="18" charset="0"/>
                <a:cs typeface="Times New Roman" pitchFamily="18" charset="0"/>
              </a:rPr>
              <a:t>Fallop</a:t>
            </a:r>
            <a:r>
              <a:rPr lang="tr-TR" dirty="0">
                <a:latin typeface="Times New Roman" pitchFamily="18" charset="0"/>
                <a:cs typeface="Times New Roman" pitchFamily="18" charset="0"/>
              </a:rPr>
              <a:t> kanalları ve klitoris, ince bağırsağın dairesel katları, </a:t>
            </a:r>
            <a:r>
              <a:rPr lang="tr-TR" dirty="0" err="1">
                <a:latin typeface="Times New Roman" pitchFamily="18" charset="0"/>
                <a:cs typeface="Times New Roman" pitchFamily="18" charset="0"/>
              </a:rPr>
              <a:t>inguinal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ligament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kord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timpani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semisirküler</a:t>
            </a:r>
            <a:r>
              <a:rPr lang="tr-TR" dirty="0">
                <a:latin typeface="Times New Roman" pitchFamily="18" charset="0"/>
                <a:cs typeface="Times New Roman" pitchFamily="18" charset="0"/>
              </a:rPr>
              <a:t> kanallar, lâkrimal kanal ilk kez tarif </a:t>
            </a:r>
            <a:r>
              <a:rPr lang="tr-TR" dirty="0" smtClean="0">
                <a:latin typeface="Times New Roman" pitchFamily="18" charset="0"/>
                <a:cs typeface="Times New Roman" pitchFamily="18" charset="0"/>
              </a:rPr>
              <a:t>etmiştir</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Göz kasları ve beyin sinirleri ile ilgili mükemmel yazılar </a:t>
            </a:r>
            <a:r>
              <a:rPr lang="tr-TR" dirty="0" smtClean="0">
                <a:latin typeface="Times New Roman" pitchFamily="18" charset="0"/>
                <a:cs typeface="Times New Roman" pitchFamily="18" charset="0"/>
              </a:rPr>
              <a:t>yazmıştır.</a:t>
            </a: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lnSpcReduction="10000"/>
          </a:bodyPr>
          <a:lstStyle/>
          <a:p>
            <a:pPr>
              <a:lnSpc>
                <a:spcPct val="150000"/>
              </a:lnSpc>
            </a:pPr>
            <a:r>
              <a:rPr lang="tr-TR" b="1" dirty="0" smtClean="0">
                <a:solidFill>
                  <a:srgbClr val="FF0000"/>
                </a:solidFill>
                <a:latin typeface="Times New Roman" pitchFamily="18" charset="0"/>
                <a:cs typeface="Times New Roman" pitchFamily="18" charset="0"/>
              </a:rPr>
              <a:t>Olumlu Sağlık Uygulamaları</a:t>
            </a:r>
            <a:endParaRPr lang="tr-TR" b="1" dirty="0" smtClean="0">
              <a:solidFill>
                <a:srgbClr val="0070C0"/>
              </a:solidFill>
              <a:latin typeface="Times New Roman" pitchFamily="18" charset="0"/>
              <a:cs typeface="Times New Roman" pitchFamily="18" charset="0"/>
            </a:endParaRPr>
          </a:p>
          <a:p>
            <a:pPr lvl="0">
              <a:lnSpc>
                <a:spcPct val="150000"/>
              </a:lnSpc>
            </a:pPr>
            <a:r>
              <a:rPr lang="tr-TR" dirty="0">
                <a:latin typeface="Times New Roman" pitchFamily="18" charset="0"/>
                <a:cs typeface="Times New Roman" pitchFamily="18" charset="0"/>
              </a:rPr>
              <a:t>Toplardamarlardaki kapakçıklar zamanın şartlarına göre en iyi şekilde </a:t>
            </a:r>
            <a:r>
              <a:rPr lang="tr-TR" dirty="0" smtClean="0">
                <a:latin typeface="Times New Roman" pitchFamily="18" charset="0"/>
                <a:cs typeface="Times New Roman" pitchFamily="18" charset="0"/>
              </a:rPr>
              <a:t>tanımlanmıştır (</a:t>
            </a:r>
            <a:r>
              <a:rPr lang="tr-TR" b="1" dirty="0" err="1" smtClean="0">
                <a:solidFill>
                  <a:srgbClr val="0070C0"/>
                </a:solidFill>
                <a:latin typeface="Times New Roman" pitchFamily="18" charset="0"/>
                <a:cs typeface="Times New Roman" pitchFamily="18" charset="0"/>
              </a:rPr>
              <a:t>Fabricius</a:t>
            </a:r>
            <a:r>
              <a:rPr lang="tr-TR" dirty="0" smtClean="0">
                <a:latin typeface="Times New Roman" pitchFamily="18" charset="0"/>
                <a:cs typeface="Times New Roman" pitchFamily="18" charset="0"/>
              </a:rPr>
              <a:t>)</a:t>
            </a:r>
          </a:p>
          <a:p>
            <a:pPr>
              <a:lnSpc>
                <a:spcPct val="150000"/>
              </a:lnSpc>
            </a:pPr>
            <a:r>
              <a:rPr lang="tr-TR" dirty="0" smtClean="0">
                <a:latin typeface="Times New Roman" pitchFamily="18" charset="0"/>
                <a:cs typeface="Times New Roman" pitchFamily="18" charset="0"/>
              </a:rPr>
              <a:t>Enfeksiyonun anneden fetüse geçebildiği gözlemlenmiştir (</a:t>
            </a:r>
            <a:r>
              <a:rPr lang="tr-TR" b="1" dirty="0" err="1" smtClean="0">
                <a:solidFill>
                  <a:schemeClr val="tx2">
                    <a:lumMod val="60000"/>
                    <a:lumOff val="40000"/>
                  </a:schemeClr>
                </a:solidFill>
                <a:latin typeface="Times New Roman" pitchFamily="18" charset="0"/>
                <a:cs typeface="Times New Roman" pitchFamily="18" charset="0"/>
              </a:rPr>
              <a:t>Antonio</a:t>
            </a:r>
            <a:r>
              <a:rPr lang="tr-TR" b="1" dirty="0" smtClean="0">
                <a:solidFill>
                  <a:schemeClr val="tx2">
                    <a:lumMod val="60000"/>
                    <a:lumOff val="40000"/>
                  </a:schemeClr>
                </a:solidFill>
                <a:latin typeface="Times New Roman" pitchFamily="18" charset="0"/>
                <a:cs typeface="Times New Roman" pitchFamily="18" charset="0"/>
              </a:rPr>
              <a:t> </a:t>
            </a:r>
            <a:r>
              <a:rPr lang="tr-TR" b="1" dirty="0" err="1" smtClean="0">
                <a:solidFill>
                  <a:schemeClr val="tx2">
                    <a:lumMod val="60000"/>
                    <a:lumOff val="40000"/>
                  </a:schemeClr>
                </a:solidFill>
                <a:latin typeface="Times New Roman" pitchFamily="18" charset="0"/>
                <a:cs typeface="Times New Roman" pitchFamily="18" charset="0"/>
              </a:rPr>
              <a:t>Benivieni</a:t>
            </a:r>
            <a:r>
              <a:rPr lang="tr-TR" dirty="0" smtClean="0">
                <a:latin typeface="Times New Roman" pitchFamily="18" charset="0"/>
                <a:cs typeface="Times New Roman" pitchFamily="18" charset="0"/>
              </a:rPr>
              <a:t>).</a:t>
            </a:r>
          </a:p>
          <a:p>
            <a:pPr lvl="0"/>
            <a:endParaRPr lang="tr-TR" dirty="0"/>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Gözle </a:t>
            </a:r>
            <a:r>
              <a:rPr lang="tr-TR" dirty="0">
                <a:latin typeface="Times New Roman" pitchFamily="18" charset="0"/>
                <a:cs typeface="Times New Roman" pitchFamily="18" charset="0"/>
              </a:rPr>
              <a:t>görülmeyen mikropların bulaşıcı hastalığa neden oldukları belirtilmiş ve üç tip bulaşıcılık </a:t>
            </a:r>
            <a:r>
              <a:rPr lang="tr-TR" i="1" dirty="0">
                <a:latin typeface="Times New Roman" pitchFamily="18" charset="0"/>
                <a:cs typeface="Times New Roman" pitchFamily="18" charset="0"/>
              </a:rPr>
              <a:t>(basit temas, taşıyıcı (giysiler, çarşaflar aracılığıyla) </a:t>
            </a:r>
            <a:r>
              <a:rPr lang="tr-TR" dirty="0">
                <a:latin typeface="Times New Roman" pitchFamily="18" charset="0"/>
                <a:cs typeface="Times New Roman" pitchFamily="18" charset="0"/>
              </a:rPr>
              <a:t>ve transmisyon </a:t>
            </a:r>
            <a:r>
              <a:rPr lang="tr-TR" i="1" dirty="0">
                <a:latin typeface="Times New Roman" pitchFamily="18" charset="0"/>
                <a:cs typeface="Times New Roman" pitchFamily="18" charset="0"/>
              </a:rPr>
              <a:t>(mikropların havada çoğalıp, yerleşecekleri uygun bir nokta bulmaları)</a:t>
            </a:r>
            <a:r>
              <a:rPr lang="tr-TR" dirty="0">
                <a:latin typeface="Times New Roman" pitchFamily="18" charset="0"/>
                <a:cs typeface="Times New Roman" pitchFamily="18" charset="0"/>
              </a:rPr>
              <a:t> tanımlanmıştır (</a:t>
            </a:r>
            <a:r>
              <a:rPr lang="tr-TR" b="1" dirty="0" err="1">
                <a:solidFill>
                  <a:schemeClr val="tx2">
                    <a:lumMod val="60000"/>
                    <a:lumOff val="40000"/>
                  </a:schemeClr>
                </a:solidFill>
                <a:latin typeface="Times New Roman" pitchFamily="18" charset="0"/>
                <a:cs typeface="Times New Roman" pitchFamily="18" charset="0"/>
              </a:rPr>
              <a:t>Girolamo</a:t>
            </a:r>
            <a:r>
              <a:rPr lang="tr-TR" b="1" dirty="0">
                <a:solidFill>
                  <a:schemeClr val="tx2">
                    <a:lumMod val="60000"/>
                    <a:lumOff val="40000"/>
                  </a:schemeClr>
                </a:solidFill>
                <a:latin typeface="Times New Roman" pitchFamily="18" charset="0"/>
                <a:cs typeface="Times New Roman" pitchFamily="18" charset="0"/>
              </a:rPr>
              <a:t> </a:t>
            </a:r>
            <a:r>
              <a:rPr lang="tr-TR" b="1" dirty="0" err="1">
                <a:solidFill>
                  <a:schemeClr val="tx2">
                    <a:lumMod val="60000"/>
                    <a:lumOff val="40000"/>
                  </a:schemeClr>
                </a:solidFill>
                <a:latin typeface="Times New Roman" pitchFamily="18" charset="0"/>
                <a:cs typeface="Times New Roman" pitchFamily="18" charset="0"/>
              </a:rPr>
              <a:t>Fracastoro</a:t>
            </a:r>
            <a:r>
              <a:rPr lang="tr-TR" b="1" dirty="0">
                <a:solidFill>
                  <a:schemeClr val="tx2">
                    <a:lumMod val="60000"/>
                    <a:lumOff val="40000"/>
                  </a:schemeClr>
                </a:solidFill>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endParaRPr lang="tr-TR" dirty="0" smtClean="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a:xfrm>
            <a:off x="457200" y="1600200"/>
            <a:ext cx="8229600" cy="4853136"/>
          </a:xfrm>
        </p:spPr>
        <p:txBody>
          <a:bodyPr>
            <a:normAutofit fontScale="85000" lnSpcReduction="10000"/>
          </a:bodyPr>
          <a:lstStyle/>
          <a:p>
            <a:pPr algn="just"/>
            <a:r>
              <a:rPr lang="tr-TR" b="1" dirty="0" smtClean="0">
                <a:solidFill>
                  <a:srgbClr val="FF0000"/>
                </a:solidFill>
                <a:latin typeface="Times New Roman" pitchFamily="18" charset="0"/>
                <a:cs typeface="Times New Roman" pitchFamily="18" charset="0"/>
              </a:rPr>
              <a:t>Olumlu Sağlık Uygulamaları - </a:t>
            </a:r>
            <a:r>
              <a:rPr lang="tr-TR" b="1" dirty="0" err="1" smtClean="0">
                <a:solidFill>
                  <a:schemeClr val="tx2">
                    <a:lumMod val="75000"/>
                  </a:schemeClr>
                </a:solidFill>
                <a:latin typeface="Times New Roman" pitchFamily="18" charset="0"/>
                <a:cs typeface="Times New Roman" pitchFamily="18" charset="0"/>
              </a:rPr>
              <a:t>Paracelsus</a:t>
            </a:r>
            <a:endParaRPr lang="tr-TR" dirty="0" smtClean="0">
              <a:solidFill>
                <a:schemeClr val="tx2">
                  <a:lumMod val="75000"/>
                </a:schemeClr>
              </a:solidFill>
              <a:latin typeface="Times New Roman" pitchFamily="18" charset="0"/>
              <a:cs typeface="Times New Roman" pitchFamily="18" charset="0"/>
            </a:endParaRPr>
          </a:p>
          <a:p>
            <a:pPr lvl="1" algn="just"/>
            <a:r>
              <a:rPr lang="tr-TR" dirty="0" smtClean="0">
                <a:latin typeface="Times New Roman" pitchFamily="18" charset="0"/>
                <a:cs typeface="Times New Roman" pitchFamily="18" charset="0"/>
              </a:rPr>
              <a:t>Galen’in </a:t>
            </a:r>
            <a:r>
              <a:rPr lang="tr-TR" dirty="0">
                <a:latin typeface="Times New Roman" pitchFamily="18" charset="0"/>
                <a:cs typeface="Times New Roman" pitchFamily="18" charset="0"/>
              </a:rPr>
              <a:t>öğretilerinin yerine gelişmiş bir tıp öğretisinin konması gerektiğini düşünmesine rağmen maddelerin kükürt, </a:t>
            </a:r>
            <a:r>
              <a:rPr lang="tr-TR" dirty="0" err="1">
                <a:latin typeface="Times New Roman" pitchFamily="18" charset="0"/>
                <a:cs typeface="Times New Roman" pitchFamily="18" charset="0"/>
              </a:rPr>
              <a:t>civa</a:t>
            </a:r>
            <a:r>
              <a:rPr lang="tr-TR" dirty="0">
                <a:latin typeface="Times New Roman" pitchFamily="18" charset="0"/>
                <a:cs typeface="Times New Roman" pitchFamily="18" charset="0"/>
              </a:rPr>
              <a:t> ve tuzdan oluştuğu düşüncesinde yanılmıştır. </a:t>
            </a:r>
            <a:endParaRPr lang="tr-TR" dirty="0" smtClean="0">
              <a:latin typeface="Times New Roman" pitchFamily="18" charset="0"/>
              <a:cs typeface="Times New Roman" pitchFamily="18" charset="0"/>
            </a:endParaRPr>
          </a:p>
          <a:p>
            <a:pPr lvl="1" algn="just"/>
            <a:r>
              <a:rPr lang="tr-TR" dirty="0" err="1" smtClean="0">
                <a:latin typeface="Times New Roman" pitchFamily="18" charset="0"/>
                <a:cs typeface="Times New Roman" pitchFamily="18" charset="0"/>
              </a:rPr>
              <a:t>Paracelsus</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üniversitede, tıp eğitiminde kullanılan geleneksel dil Latince yerine dersleri Almanca vererek kuralları yıktığı gibi halkın içinde Galen ve </a:t>
            </a:r>
            <a:r>
              <a:rPr lang="tr-TR" dirty="0" err="1">
                <a:latin typeface="Times New Roman" pitchFamily="18" charset="0"/>
                <a:cs typeface="Times New Roman" pitchFamily="18" charset="0"/>
              </a:rPr>
              <a:t>İbn</a:t>
            </a:r>
            <a:r>
              <a:rPr lang="tr-TR" dirty="0">
                <a:latin typeface="Times New Roman" pitchFamily="18" charset="0"/>
                <a:cs typeface="Times New Roman" pitchFamily="18" charset="0"/>
              </a:rPr>
              <a:t>-i Sina’nın çalışmalarını da yakarak, tıbbın gelişmesini asırlar boyunca engellemiş olan korkaklığı lanetledi</a:t>
            </a:r>
            <a:r>
              <a:rPr lang="tr-TR" dirty="0" smtClean="0">
                <a:latin typeface="Times New Roman" pitchFamily="18" charset="0"/>
                <a:cs typeface="Times New Roman" pitchFamily="18" charset="0"/>
              </a:rPr>
              <a:t>.</a:t>
            </a:r>
          </a:p>
          <a:p>
            <a:pPr lvl="1" algn="just"/>
            <a:r>
              <a:rPr lang="tr-TR" dirty="0" smtClean="0">
                <a:latin typeface="Times New Roman" pitchFamily="18" charset="0"/>
                <a:cs typeface="Times New Roman" pitchFamily="18" charset="0"/>
              </a:rPr>
              <a:t>Daima </a:t>
            </a:r>
            <a:r>
              <a:rPr lang="tr-TR" dirty="0">
                <a:latin typeface="Times New Roman" pitchFamily="18" charset="0"/>
                <a:cs typeface="Times New Roman" pitchFamily="18" charset="0"/>
              </a:rPr>
              <a:t>Hipokrat’ın, doktorun yeri hastasının yanıdır, prensibine sadık kalmıştır. </a:t>
            </a:r>
            <a:endParaRPr lang="tr-TR" dirty="0" smtClean="0">
              <a:latin typeface="Times New Roman" pitchFamily="18" charset="0"/>
              <a:cs typeface="Times New Roman" pitchFamily="18" charset="0"/>
            </a:endParaRPr>
          </a:p>
          <a:p>
            <a:pPr lvl="1" algn="just"/>
            <a:r>
              <a:rPr lang="tr-TR" dirty="0" err="1" smtClean="0">
                <a:latin typeface="Times New Roman" pitchFamily="18" charset="0"/>
                <a:cs typeface="Times New Roman" pitchFamily="18" charset="0"/>
              </a:rPr>
              <a:t>Paracelsusçu</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görüşe göre; bedendeki olaylar kimyasal ve yaşamsal yasalara bağlı olarak ortay çıkmaktadır. </a:t>
            </a:r>
          </a:p>
          <a:p>
            <a:pPr algn="just"/>
            <a:endParaRPr lang="tr-TR" dirty="0" smtClean="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b="1" dirty="0" smtClean="0">
                <a:solidFill>
                  <a:srgbClr val="FF0000"/>
                </a:solidFill>
                <a:latin typeface="Times New Roman" pitchFamily="18" charset="0"/>
                <a:cs typeface="Times New Roman" pitchFamily="18" charset="0"/>
              </a:rPr>
              <a:t>Olumlu Sağlık Uygulamaları</a:t>
            </a:r>
          </a:p>
          <a:p>
            <a:pPr algn="just">
              <a:lnSpc>
                <a:spcPct val="150000"/>
              </a:lnSpc>
            </a:pPr>
            <a:r>
              <a:rPr lang="tr-TR" dirty="0" err="1">
                <a:latin typeface="Times New Roman" pitchFamily="18" charset="0"/>
                <a:cs typeface="Times New Roman" pitchFamily="18" charset="0"/>
              </a:rPr>
              <a:t>Apadisit</a:t>
            </a:r>
            <a:r>
              <a:rPr lang="tr-TR" dirty="0">
                <a:latin typeface="Times New Roman" pitchFamily="18" charset="0"/>
                <a:cs typeface="Times New Roman" pitchFamily="18" charset="0"/>
              </a:rPr>
              <a:t> ilk kez tüm ayrıntıları ile tarif </a:t>
            </a:r>
            <a:r>
              <a:rPr lang="tr-TR" dirty="0" smtClean="0">
                <a:latin typeface="Times New Roman" pitchFamily="18" charset="0"/>
                <a:cs typeface="Times New Roman" pitchFamily="18" charset="0"/>
              </a:rPr>
              <a:t>edilmiştir.</a:t>
            </a:r>
          </a:p>
          <a:p>
            <a:pPr algn="just">
              <a:lnSpc>
                <a:spcPct val="150000"/>
              </a:lnSpc>
            </a:pP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Ayrıca omuriliğin içinin boş olduğunu da gözlenmiştir. (</a:t>
            </a:r>
            <a:r>
              <a:rPr lang="tr-TR" b="1" dirty="0">
                <a:solidFill>
                  <a:schemeClr val="tx2">
                    <a:lumMod val="60000"/>
                    <a:lumOff val="40000"/>
                  </a:schemeClr>
                </a:solidFill>
                <a:latin typeface="Times New Roman" pitchFamily="18" charset="0"/>
                <a:cs typeface="Times New Roman" pitchFamily="18" charset="0"/>
              </a:rPr>
              <a:t>Jean </a:t>
            </a:r>
            <a:r>
              <a:rPr lang="tr-TR" b="1" dirty="0" err="1">
                <a:solidFill>
                  <a:schemeClr val="tx2">
                    <a:lumMod val="60000"/>
                    <a:lumOff val="40000"/>
                  </a:schemeClr>
                </a:solidFill>
                <a:latin typeface="Times New Roman" pitchFamily="18" charset="0"/>
                <a:cs typeface="Times New Roman" pitchFamily="18" charset="0"/>
              </a:rPr>
              <a:t>Fernel</a:t>
            </a:r>
            <a:r>
              <a:rPr lang="tr-TR" b="1" dirty="0">
                <a:solidFill>
                  <a:schemeClr val="tx2">
                    <a:lumMod val="60000"/>
                    <a:lumOff val="40000"/>
                  </a:schemeClr>
                </a:solidFill>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endParaRPr lang="tr-TR" dirty="0" smtClean="0"/>
          </a:p>
          <a:p>
            <a:endParaRPr lang="tr-TR" dirty="0" smtClean="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a:xfrm>
            <a:off x="457200" y="1484784"/>
            <a:ext cx="8229600" cy="5373216"/>
          </a:xfrm>
        </p:spPr>
        <p:txBody>
          <a:bodyPr>
            <a:normAutofit fontScale="62500" lnSpcReduction="20000"/>
          </a:bodyPr>
          <a:lstStyle/>
          <a:p>
            <a:pPr algn="just"/>
            <a:r>
              <a:rPr lang="tr-TR" sz="3800" b="1" dirty="0" smtClean="0">
                <a:solidFill>
                  <a:srgbClr val="FF0000"/>
                </a:solidFill>
                <a:latin typeface="Times New Roman" pitchFamily="18" charset="0"/>
                <a:cs typeface="Times New Roman" pitchFamily="18" charset="0"/>
              </a:rPr>
              <a:t>Olumlu Sağlık Uygulamaları- </a:t>
            </a:r>
            <a:r>
              <a:rPr lang="tr-TR" sz="3800" b="1" dirty="0" err="1" smtClean="0">
                <a:solidFill>
                  <a:schemeClr val="tx2">
                    <a:lumMod val="75000"/>
                  </a:schemeClr>
                </a:solidFill>
                <a:latin typeface="Times New Roman" pitchFamily="18" charset="0"/>
                <a:cs typeface="Times New Roman" pitchFamily="18" charset="0"/>
              </a:rPr>
              <a:t>Ambroise</a:t>
            </a:r>
            <a:r>
              <a:rPr lang="tr-TR" sz="3800" b="1" dirty="0" smtClean="0">
                <a:solidFill>
                  <a:schemeClr val="tx2">
                    <a:lumMod val="75000"/>
                  </a:schemeClr>
                </a:solidFill>
                <a:latin typeface="Times New Roman" pitchFamily="18" charset="0"/>
                <a:cs typeface="Times New Roman" pitchFamily="18" charset="0"/>
              </a:rPr>
              <a:t> </a:t>
            </a:r>
            <a:r>
              <a:rPr lang="tr-TR" sz="3800" b="1" dirty="0" err="1">
                <a:solidFill>
                  <a:schemeClr val="tx2">
                    <a:lumMod val="75000"/>
                  </a:schemeClr>
                </a:solidFill>
                <a:latin typeface="Times New Roman" pitchFamily="18" charset="0"/>
                <a:cs typeface="Times New Roman" pitchFamily="18" charset="0"/>
              </a:rPr>
              <a:t>Paré</a:t>
            </a:r>
            <a:r>
              <a:rPr lang="tr-TR" sz="3800" b="1" dirty="0">
                <a:solidFill>
                  <a:schemeClr val="tx2">
                    <a:lumMod val="75000"/>
                  </a:schemeClr>
                </a:solidFill>
                <a:latin typeface="Times New Roman" pitchFamily="18" charset="0"/>
                <a:cs typeface="Times New Roman" pitchFamily="18" charset="0"/>
              </a:rPr>
              <a:t> </a:t>
            </a:r>
          </a:p>
          <a:p>
            <a:pPr lvl="1" algn="just"/>
            <a:r>
              <a:rPr lang="tr-TR" sz="3800" dirty="0" smtClean="0">
                <a:latin typeface="Times New Roman" pitchFamily="18" charset="0"/>
                <a:cs typeface="Times New Roman" pitchFamily="18" charset="0"/>
              </a:rPr>
              <a:t>Kurşun </a:t>
            </a:r>
            <a:r>
              <a:rPr lang="tr-TR" sz="3800" dirty="0">
                <a:latin typeface="Times New Roman" pitchFamily="18" charset="0"/>
                <a:cs typeface="Times New Roman" pitchFamily="18" charset="0"/>
              </a:rPr>
              <a:t>yarasını sıcak demir veya kızgın yağ ile dağlamak yerine yaralara farklı ve sıcak olmayan bir karışım (yumurta sarısı, gül yağı ve neft yağı içeren) uygulayarak yaraların daha iyi duruma geldiğini ve iltihaplanmadığını gözlemledi</a:t>
            </a:r>
            <a:r>
              <a:rPr lang="tr-TR" sz="3800" dirty="0" smtClean="0">
                <a:latin typeface="Times New Roman" pitchFamily="18" charset="0"/>
                <a:cs typeface="Times New Roman" pitchFamily="18" charset="0"/>
              </a:rPr>
              <a:t>.- o dönemde berber cerrahlar mevcut- </a:t>
            </a:r>
          </a:p>
          <a:p>
            <a:pPr lvl="1" algn="just"/>
            <a:r>
              <a:rPr lang="tr-TR" sz="3800" dirty="0" err="1" smtClean="0">
                <a:latin typeface="Times New Roman" pitchFamily="18" charset="0"/>
                <a:cs typeface="Times New Roman" pitchFamily="18" charset="0"/>
              </a:rPr>
              <a:t>Paré</a:t>
            </a:r>
            <a:r>
              <a:rPr lang="tr-TR" sz="3800" dirty="0">
                <a:latin typeface="Times New Roman" pitchFamily="18" charset="0"/>
                <a:cs typeface="Times New Roman" pitchFamily="18" charset="0"/>
              </a:rPr>
              <a:t>, Latince ve Yunanca bilmediği için üniversiteye gidememiş dolayısıyla cerrah berber olmaya karar vermiştir. </a:t>
            </a:r>
            <a:endParaRPr lang="tr-TR" sz="3800" dirty="0" smtClean="0">
              <a:latin typeface="Times New Roman" pitchFamily="18" charset="0"/>
              <a:cs typeface="Times New Roman" pitchFamily="18" charset="0"/>
            </a:endParaRPr>
          </a:p>
          <a:p>
            <a:pPr lvl="1" algn="just"/>
            <a:r>
              <a:rPr lang="tr-TR" sz="3800" dirty="0" smtClean="0">
                <a:latin typeface="Times New Roman" pitchFamily="18" charset="0"/>
                <a:cs typeface="Times New Roman" pitchFamily="18" charset="0"/>
              </a:rPr>
              <a:t>Çeşitli </a:t>
            </a:r>
            <a:r>
              <a:rPr lang="tr-TR" sz="3800" dirty="0">
                <a:latin typeface="Times New Roman" pitchFamily="18" charset="0"/>
                <a:cs typeface="Times New Roman" pitchFamily="18" charset="0"/>
              </a:rPr>
              <a:t>cerrahi aletler geliştirmiş ve yapay protezler tasarlamıştır. </a:t>
            </a:r>
            <a:endParaRPr lang="tr-TR" sz="3800" dirty="0" smtClean="0">
              <a:latin typeface="Times New Roman" pitchFamily="18" charset="0"/>
              <a:cs typeface="Times New Roman" pitchFamily="18" charset="0"/>
            </a:endParaRPr>
          </a:p>
          <a:p>
            <a:pPr lvl="1" algn="just"/>
            <a:r>
              <a:rPr lang="tr-TR" sz="3800" dirty="0" smtClean="0">
                <a:latin typeface="Times New Roman" pitchFamily="18" charset="0"/>
                <a:cs typeface="Times New Roman" pitchFamily="18" charset="0"/>
              </a:rPr>
              <a:t>Hipokrat’ın öne sürdüğü doğum sırasında döndürme yöntemi uygulaması ilk kez hayata geçirilmiştir.</a:t>
            </a:r>
          </a:p>
          <a:p>
            <a:pPr lvl="1" algn="just"/>
            <a:r>
              <a:rPr lang="tr-TR" sz="3800" dirty="0" err="1" smtClean="0">
                <a:latin typeface="Times New Roman" pitchFamily="18" charset="0"/>
                <a:cs typeface="Times New Roman" pitchFamily="18" charset="0"/>
              </a:rPr>
              <a:t>Paré’nin</a:t>
            </a:r>
            <a:r>
              <a:rPr lang="tr-TR" sz="3800" dirty="0" smtClean="0">
                <a:latin typeface="Times New Roman" pitchFamily="18" charset="0"/>
                <a:cs typeface="Times New Roman" pitchFamily="18" charset="0"/>
              </a:rPr>
              <a:t> </a:t>
            </a:r>
            <a:r>
              <a:rPr lang="tr-TR" sz="3800" dirty="0">
                <a:latin typeface="Times New Roman" pitchFamily="18" charset="0"/>
                <a:cs typeface="Times New Roman" pitchFamily="18" charset="0"/>
              </a:rPr>
              <a:t>1575 yılında anılarını ve çalışmalarını allattığı yaklaşık 1000 sayfalık kitabı Paris’te basıldı</a:t>
            </a:r>
            <a:r>
              <a:rPr lang="tr-TR" sz="3800" dirty="0" smtClean="0">
                <a:latin typeface="Times New Roman" pitchFamily="18" charset="0"/>
                <a:cs typeface="Times New Roman" pitchFamily="18" charset="0"/>
              </a:rPr>
              <a:t>.</a:t>
            </a:r>
            <a:endParaRPr lang="tr-TR" sz="3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tara0023"/>
          <p:cNvPicPr>
            <a:picLocks noGrp="1" noChangeAspect="1" noChangeArrowheads="1"/>
          </p:cNvPicPr>
          <p:nvPr>
            <p:ph idx="1"/>
          </p:nvPr>
        </p:nvPicPr>
        <p:blipFill>
          <a:blip r:embed="rId2" cstate="print"/>
          <a:srcRect/>
          <a:stretch>
            <a:fillRect/>
          </a:stretch>
        </p:blipFill>
        <p:spPr>
          <a:xfrm>
            <a:off x="683568" y="404664"/>
            <a:ext cx="8014483" cy="6192688"/>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b="1" dirty="0" smtClean="0">
                <a:solidFill>
                  <a:srgbClr val="FF0000"/>
                </a:solidFill>
                <a:latin typeface="Times New Roman" pitchFamily="18" charset="0"/>
                <a:cs typeface="Times New Roman" pitchFamily="18" charset="0"/>
              </a:rPr>
              <a:t>Olumlu Sağlık Uygulamaları</a:t>
            </a:r>
          </a:p>
          <a:p>
            <a:pPr algn="just">
              <a:lnSpc>
                <a:spcPct val="150000"/>
              </a:lnSpc>
            </a:pPr>
            <a:r>
              <a:rPr lang="tr-TR" dirty="0">
                <a:latin typeface="Times New Roman" pitchFamily="18" charset="0"/>
                <a:cs typeface="Times New Roman" pitchFamily="18" charset="0"/>
              </a:rPr>
              <a:t>Çeşitli plastik cerrahi yöntemleri geliştirilmeye başlandı (</a:t>
            </a:r>
            <a:r>
              <a:rPr lang="tr-TR" b="1" dirty="0" err="1">
                <a:solidFill>
                  <a:schemeClr val="tx2">
                    <a:lumMod val="60000"/>
                    <a:lumOff val="40000"/>
                  </a:schemeClr>
                </a:solidFill>
                <a:latin typeface="Times New Roman" pitchFamily="18" charset="0"/>
                <a:cs typeface="Times New Roman" pitchFamily="18" charset="0"/>
              </a:rPr>
              <a:t>Gaspare</a:t>
            </a:r>
            <a:r>
              <a:rPr lang="tr-TR" b="1" dirty="0">
                <a:solidFill>
                  <a:schemeClr val="tx2">
                    <a:lumMod val="60000"/>
                    <a:lumOff val="40000"/>
                  </a:schemeClr>
                </a:solidFill>
                <a:latin typeface="Times New Roman" pitchFamily="18" charset="0"/>
                <a:cs typeface="Times New Roman" pitchFamily="18" charset="0"/>
              </a:rPr>
              <a:t> </a:t>
            </a:r>
            <a:r>
              <a:rPr lang="tr-TR" b="1" dirty="0" err="1" smtClean="0">
                <a:solidFill>
                  <a:schemeClr val="tx2">
                    <a:lumMod val="60000"/>
                    <a:lumOff val="40000"/>
                  </a:schemeClr>
                </a:solidFill>
                <a:latin typeface="Times New Roman" pitchFamily="18" charset="0"/>
                <a:cs typeface="Times New Roman" pitchFamily="18" charset="0"/>
              </a:rPr>
              <a:t>Tagliacozzi</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Göz cerrahisi ile ilgili bir kitap yazılmış ve ampütasyon işlemini gerçekleştirilmiştir (</a:t>
            </a:r>
            <a:r>
              <a:rPr lang="tr-TR" b="1" dirty="0" err="1">
                <a:solidFill>
                  <a:schemeClr val="tx2">
                    <a:lumMod val="60000"/>
                    <a:lumOff val="40000"/>
                  </a:schemeClr>
                </a:solidFill>
                <a:latin typeface="Times New Roman" pitchFamily="18" charset="0"/>
                <a:cs typeface="Times New Roman" pitchFamily="18" charset="0"/>
              </a:rPr>
              <a:t>Georg</a:t>
            </a:r>
            <a:r>
              <a:rPr lang="tr-TR" b="1" dirty="0">
                <a:solidFill>
                  <a:schemeClr val="tx2">
                    <a:lumMod val="60000"/>
                    <a:lumOff val="40000"/>
                  </a:schemeClr>
                </a:solidFill>
                <a:latin typeface="Times New Roman" pitchFamily="18" charset="0"/>
                <a:cs typeface="Times New Roman" pitchFamily="18" charset="0"/>
              </a:rPr>
              <a:t> </a:t>
            </a:r>
            <a:r>
              <a:rPr lang="tr-TR" b="1" dirty="0" err="1" smtClean="0">
                <a:solidFill>
                  <a:schemeClr val="tx2">
                    <a:lumMod val="60000"/>
                    <a:lumOff val="40000"/>
                  </a:schemeClr>
                </a:solidFill>
                <a:latin typeface="Times New Roman" pitchFamily="18" charset="0"/>
                <a:cs typeface="Times New Roman" pitchFamily="18" charset="0"/>
              </a:rPr>
              <a:t>Bartisch</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buNone/>
            </a:pPr>
            <a:endParaRPr lang="tr-TR" dirty="0"/>
          </a:p>
          <a:p>
            <a:endParaRPr lang="tr-TR" b="1" dirty="0" smtClean="0">
              <a:solidFill>
                <a:srgbClr val="FF0000"/>
              </a:solidFill>
            </a:endParaRPr>
          </a:p>
          <a:p>
            <a:endParaRPr lang="tr-TR" dirty="0" smtClean="0"/>
          </a:p>
          <a:p>
            <a:endParaRPr lang="tr-TR" dirty="0" smtClean="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 Yy - Reform Hareketleri</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lnSpc>
                <a:spcPct val="200000"/>
              </a:lnSpc>
            </a:pPr>
            <a:r>
              <a:rPr lang="tr-TR" b="1" dirty="0">
                <a:solidFill>
                  <a:srgbClr val="FF0000"/>
                </a:solidFill>
                <a:latin typeface="Times New Roman" pitchFamily="18" charset="0"/>
                <a:cs typeface="Times New Roman" pitchFamily="18" charset="0"/>
              </a:rPr>
              <a:t>Reform</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16. </a:t>
            </a:r>
            <a:r>
              <a:rPr lang="tr-TR" dirty="0">
                <a:latin typeface="Times New Roman" pitchFamily="18" charset="0"/>
                <a:cs typeface="Times New Roman" pitchFamily="18" charset="0"/>
              </a:rPr>
              <a:t>ve 17. yüzyıl boyunca tüm Avrupa'yı etkileyen Katolik Kilisesi ne karşı yapılmış dinsel bir harekettir </a:t>
            </a:r>
            <a:r>
              <a:rPr lang="tr-TR" dirty="0" smtClean="0">
                <a:latin typeface="Times New Roman" pitchFamily="18" charset="0"/>
                <a:cs typeface="Times New Roman" pitchFamily="18" charset="0"/>
              </a:rPr>
              <a:t>.</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p:txBody>
          <a:bodyPr>
            <a:normAutofit/>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r>
              <a:rPr lang="tr-TR" dirty="0">
                <a:latin typeface="Times New Roman" pitchFamily="18" charset="0"/>
                <a:cs typeface="Times New Roman" pitchFamily="18" charset="0"/>
              </a:rPr>
              <a:t>Sifilisin tedavisi için </a:t>
            </a:r>
            <a:r>
              <a:rPr lang="tr-TR" dirty="0" err="1">
                <a:latin typeface="Times New Roman" pitchFamily="18" charset="0"/>
                <a:cs typeface="Times New Roman" pitchFamily="18" charset="0"/>
              </a:rPr>
              <a:t>civalı</a:t>
            </a:r>
            <a:r>
              <a:rPr lang="tr-TR" dirty="0">
                <a:latin typeface="Times New Roman" pitchFamily="18" charset="0"/>
                <a:cs typeface="Times New Roman" pitchFamily="18" charset="0"/>
              </a:rPr>
              <a:t> merhemlerin kullanımının yaygınlaşmasını sağlanmıştır (</a:t>
            </a:r>
            <a:r>
              <a:rPr lang="tr-TR" dirty="0" err="1">
                <a:latin typeface="Times New Roman" pitchFamily="18" charset="0"/>
                <a:cs typeface="Times New Roman" pitchFamily="18" charset="0"/>
              </a:rPr>
              <a:t>Jacopo</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Berengerio</a:t>
            </a:r>
            <a:r>
              <a:rPr lang="tr-TR" dirty="0">
                <a:latin typeface="Times New Roman" pitchFamily="18" charset="0"/>
                <a:cs typeface="Times New Roman" pitchFamily="18" charset="0"/>
              </a:rPr>
              <a:t> da </a:t>
            </a:r>
            <a:r>
              <a:rPr lang="tr-TR" dirty="0" err="1" smtClean="0">
                <a:latin typeface="Times New Roman" pitchFamily="18" charset="0"/>
                <a:cs typeface="Times New Roman" pitchFamily="18" charset="0"/>
              </a:rPr>
              <a:t>Carpi</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Sinüslerle kulak ve beyin arterleri karıştırılmıştır (</a:t>
            </a:r>
            <a:r>
              <a:rPr lang="tr-TR" dirty="0" err="1">
                <a:latin typeface="Times New Roman" pitchFamily="18" charset="0"/>
                <a:cs typeface="Times New Roman" pitchFamily="18" charset="0"/>
              </a:rPr>
              <a:t>Andreas</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Vesalius</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Toplardamarlardaki kanın kalpten gittiği düşünülmüştür (</a:t>
            </a:r>
            <a:r>
              <a:rPr lang="tr-TR" dirty="0" err="1">
                <a:latin typeface="Times New Roman" pitchFamily="18" charset="0"/>
                <a:cs typeface="Times New Roman" pitchFamily="18" charset="0"/>
              </a:rPr>
              <a:t>Fabricius</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endParaRPr lang="tr-TR" b="1" dirty="0" smtClean="0">
              <a:solidFill>
                <a:srgbClr val="FF0000"/>
              </a:solidFill>
            </a:endParaRPr>
          </a:p>
          <a:p>
            <a:endParaRPr lang="tr-TR" dirty="0" smtClean="0"/>
          </a:p>
          <a:p>
            <a:endParaRPr lang="tr-TR" dirty="0" smtClean="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Reform Hareketlerinin Sağlık Uygulamalarına Etkisi</a:t>
            </a:r>
            <a:endParaRPr lang="tr-TR" dirty="0"/>
          </a:p>
        </p:txBody>
      </p:sp>
      <p:sp>
        <p:nvSpPr>
          <p:cNvPr id="3" name="2 İçerik Yer Tutucusu"/>
          <p:cNvSpPr>
            <a:spLocks noGrp="1"/>
          </p:cNvSpPr>
          <p:nvPr>
            <p:ph idx="1"/>
          </p:nvPr>
        </p:nvSpPr>
        <p:spPr>
          <a:xfrm>
            <a:off x="539552" y="1628800"/>
            <a:ext cx="8229600" cy="4525963"/>
          </a:xfrm>
        </p:spPr>
        <p:txBody>
          <a:bodyPr>
            <a:normAutofit fontScale="85000" lnSpcReduction="10000"/>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r>
              <a:rPr lang="tr-TR" dirty="0" smtClean="0">
                <a:latin typeface="Times New Roman" pitchFamily="18" charset="0"/>
                <a:cs typeface="Times New Roman" pitchFamily="18" charset="0"/>
              </a:rPr>
              <a:t>Sülük </a:t>
            </a:r>
            <a:r>
              <a:rPr lang="tr-TR" dirty="0">
                <a:latin typeface="Times New Roman" pitchFamily="18" charset="0"/>
                <a:cs typeface="Times New Roman" pitchFamily="18" charset="0"/>
              </a:rPr>
              <a:t>ve şişe çekme ile kan akıtma, yara tedavisinde dağlama yöntemini kullanma </a:t>
            </a:r>
            <a:r>
              <a:rPr lang="tr-TR" dirty="0" smtClean="0">
                <a:latin typeface="Times New Roman" pitchFamily="18" charset="0"/>
                <a:cs typeface="Times New Roman" pitchFamily="18" charset="0"/>
              </a:rPr>
              <a:t>gibi olumsuz </a:t>
            </a:r>
            <a:r>
              <a:rPr lang="tr-TR" dirty="0">
                <a:latin typeface="Times New Roman" pitchFamily="18" charset="0"/>
                <a:cs typeface="Times New Roman" pitchFamily="18" charset="0"/>
              </a:rPr>
              <a:t>sağlık uygulamaları berber cerrahlar tarafından yapılıyordu.</a:t>
            </a:r>
          </a:p>
          <a:p>
            <a:pPr lvl="0" algn="just"/>
            <a:r>
              <a:rPr lang="tr-TR" dirty="0">
                <a:latin typeface="Times New Roman" pitchFamily="18" charset="0"/>
                <a:cs typeface="Times New Roman" pitchFamily="18" charset="0"/>
              </a:rPr>
              <a:t>Bazı otoriteler tarafından dine saygısızlık olduğu düşünüldüğü için plastik cerrahi ameliyatları yasaklandı. Plastik cerrahi yöntemi tekrar 1822 yılında gündeme geldi</a:t>
            </a:r>
            <a:r>
              <a:rPr lang="tr-TR" i="1"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err="1">
                <a:latin typeface="Times New Roman" pitchFamily="18" charset="0"/>
                <a:cs typeface="Times New Roman" pitchFamily="18" charset="0"/>
              </a:rPr>
              <a:t>Rönesans’da</a:t>
            </a:r>
            <a:r>
              <a:rPr lang="tr-TR" dirty="0">
                <a:latin typeface="Times New Roman" pitchFamily="18" charset="0"/>
                <a:cs typeface="Times New Roman" pitchFamily="18" charset="0"/>
              </a:rPr>
              <a:t> yazılan tıp kitaplarının çoğu Latince değil yerel dillerde yazılmıştır. Yerel dillerde yazıldığı için bilginin diğer toplumlara aktarılması güçleşmiştir.</a:t>
            </a:r>
          </a:p>
          <a:p>
            <a:endParaRPr lang="tr-TR" b="1" dirty="0" smtClean="0">
              <a:solidFill>
                <a:srgbClr val="FF0000"/>
              </a:solidFill>
            </a:endParaRPr>
          </a:p>
          <a:p>
            <a:endParaRPr lang="tr-TR" dirty="0" smtClean="0"/>
          </a:p>
          <a:p>
            <a:endParaRPr lang="tr-TR" dirty="0" smtClean="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dirty="0">
                <a:latin typeface="Times New Roman" pitchFamily="18" charset="0"/>
                <a:cs typeface="Times New Roman" pitchFamily="18" charset="0"/>
              </a:rPr>
              <a:t>17. </a:t>
            </a:r>
            <a:r>
              <a:rPr lang="tr-TR" dirty="0" smtClean="0">
                <a:latin typeface="Times New Roman" pitchFamily="18" charset="0"/>
                <a:cs typeface="Times New Roman" pitchFamily="18" charset="0"/>
              </a:rPr>
              <a:t>yüzyılda çok </a:t>
            </a:r>
            <a:r>
              <a:rPr lang="tr-TR" dirty="0">
                <a:latin typeface="Times New Roman" pitchFamily="18" charset="0"/>
                <a:cs typeface="Times New Roman" pitchFamily="18" charset="0"/>
              </a:rPr>
              <a:t>sayıda bilim akademisi kurulmaya başlanmıştır. </a:t>
            </a:r>
            <a:endParaRPr lang="tr-TR" dirty="0" smtClean="0">
              <a:latin typeface="Times New Roman" pitchFamily="18" charset="0"/>
              <a:cs typeface="Times New Roman" pitchFamily="18" charset="0"/>
            </a:endParaRPr>
          </a:p>
          <a:p>
            <a:pPr lvl="1" algn="just"/>
            <a:r>
              <a:rPr lang="tr-TR" dirty="0" smtClean="0">
                <a:latin typeface="Times New Roman" pitchFamily="18" charset="0"/>
                <a:cs typeface="Times New Roman" pitchFamily="18" charset="0"/>
              </a:rPr>
              <a:t>1657 İtalya </a:t>
            </a:r>
            <a:r>
              <a:rPr lang="tr-TR" dirty="0">
                <a:latin typeface="Times New Roman" pitchFamily="18" charset="0"/>
                <a:cs typeface="Times New Roman" pitchFamily="18" charset="0"/>
              </a:rPr>
              <a:t>Floransa kentinde </a:t>
            </a:r>
            <a:r>
              <a:rPr lang="tr-TR" dirty="0" err="1">
                <a:latin typeface="Times New Roman" pitchFamily="18" charset="0"/>
                <a:cs typeface="Times New Roman" pitchFamily="18" charset="0"/>
              </a:rPr>
              <a:t>Academia</a:t>
            </a:r>
            <a:r>
              <a:rPr lang="tr-TR" dirty="0">
                <a:latin typeface="Times New Roman" pitchFamily="18" charset="0"/>
                <a:cs typeface="Times New Roman" pitchFamily="18" charset="0"/>
              </a:rPr>
              <a:t> del </a:t>
            </a:r>
            <a:r>
              <a:rPr lang="tr-TR" dirty="0" err="1" smtClean="0">
                <a:latin typeface="Times New Roman" pitchFamily="18" charset="0"/>
                <a:cs typeface="Times New Roman" pitchFamily="18" charset="0"/>
              </a:rPr>
              <a:t>Cimento</a:t>
            </a:r>
            <a:endParaRPr lang="tr-TR" dirty="0" smtClean="0">
              <a:latin typeface="Times New Roman" pitchFamily="18" charset="0"/>
              <a:cs typeface="Times New Roman" pitchFamily="18" charset="0"/>
            </a:endParaRPr>
          </a:p>
          <a:p>
            <a:pPr lvl="1" algn="just"/>
            <a:r>
              <a:rPr lang="tr-TR" dirty="0" smtClean="0">
                <a:latin typeface="Times New Roman" pitchFamily="18" charset="0"/>
                <a:cs typeface="Times New Roman" pitchFamily="18" charset="0"/>
              </a:rPr>
              <a:t>1645’de </a:t>
            </a:r>
            <a:r>
              <a:rPr lang="tr-TR" dirty="0" err="1">
                <a:latin typeface="Times New Roman" pitchFamily="18" charset="0"/>
                <a:cs typeface="Times New Roman" pitchFamily="18" charset="0"/>
              </a:rPr>
              <a:t>Royal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Society</a:t>
            </a:r>
            <a:r>
              <a:rPr lang="tr-TR" dirty="0">
                <a:latin typeface="Times New Roman" pitchFamily="18" charset="0"/>
                <a:cs typeface="Times New Roman" pitchFamily="18" charset="0"/>
              </a:rPr>
              <a:t> kraliyet </a:t>
            </a:r>
            <a:r>
              <a:rPr lang="tr-TR" dirty="0" smtClean="0">
                <a:latin typeface="Times New Roman" pitchFamily="18" charset="0"/>
                <a:cs typeface="Times New Roman" pitchFamily="18" charset="0"/>
              </a:rPr>
              <a:t>akademisi</a:t>
            </a:r>
          </a:p>
          <a:p>
            <a:pPr lvl="1" algn="just"/>
            <a:r>
              <a:rPr lang="tr-TR" dirty="0" smtClean="0">
                <a:latin typeface="Times New Roman" pitchFamily="18" charset="0"/>
                <a:cs typeface="Times New Roman" pitchFamily="18" charset="0"/>
              </a:rPr>
              <a:t>Fransa’nın </a:t>
            </a:r>
            <a:r>
              <a:rPr lang="tr-TR" dirty="0">
                <a:latin typeface="Times New Roman" pitchFamily="18" charset="0"/>
                <a:cs typeface="Times New Roman" pitchFamily="18" charset="0"/>
              </a:rPr>
              <a:t>Paris kentinde </a:t>
            </a:r>
            <a:r>
              <a:rPr lang="tr-TR" dirty="0" err="1">
                <a:latin typeface="Times New Roman" pitchFamily="18" charset="0"/>
                <a:cs typeface="Times New Roman" pitchFamily="18" charset="0"/>
              </a:rPr>
              <a:t>Academie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des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Science</a:t>
            </a:r>
            <a:r>
              <a:rPr lang="tr-TR" dirty="0">
                <a:latin typeface="Times New Roman" pitchFamily="18" charset="0"/>
                <a:cs typeface="Times New Roman" pitchFamily="18" charset="0"/>
              </a:rPr>
              <a:t> (bilim akademisi) </a:t>
            </a:r>
            <a:endParaRPr lang="tr-TR" dirty="0" smtClean="0">
              <a:latin typeface="Times New Roman" pitchFamily="18" charset="0"/>
              <a:cs typeface="Times New Roman" pitchFamily="18" charset="0"/>
            </a:endParaRPr>
          </a:p>
          <a:p>
            <a:pPr lvl="1" algn="just"/>
            <a:r>
              <a:rPr lang="tr-TR" dirty="0" smtClean="0">
                <a:latin typeface="Times New Roman" pitchFamily="18" charset="0"/>
                <a:cs typeface="Times New Roman" pitchFamily="18" charset="0"/>
              </a:rPr>
              <a:t>Berlin </a:t>
            </a:r>
            <a:r>
              <a:rPr lang="tr-TR" dirty="0">
                <a:latin typeface="Times New Roman" pitchFamily="18" charset="0"/>
                <a:cs typeface="Times New Roman" pitchFamily="18" charset="0"/>
              </a:rPr>
              <a:t>akademisi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p:txBody>
          <a:bodyPr>
            <a:normAutofit lnSpcReduction="10000"/>
          </a:bodyPr>
          <a:lstStyle/>
          <a:p>
            <a:pPr>
              <a:lnSpc>
                <a:spcPct val="150000"/>
              </a:lnSpc>
            </a:pPr>
            <a:r>
              <a:rPr lang="tr-TR" dirty="0" smtClean="0">
                <a:latin typeface="Times New Roman" pitchFamily="18" charset="0"/>
                <a:cs typeface="Times New Roman" pitchFamily="18" charset="0"/>
              </a:rPr>
              <a:t>Bilim </a:t>
            </a:r>
            <a:r>
              <a:rPr lang="tr-TR" dirty="0" err="1">
                <a:latin typeface="Times New Roman" pitchFamily="18" charset="0"/>
                <a:cs typeface="Times New Roman" pitchFamily="18" charset="0"/>
              </a:rPr>
              <a:t>Galile</a:t>
            </a:r>
            <a:r>
              <a:rPr lang="tr-TR" dirty="0">
                <a:latin typeface="Times New Roman" pitchFamily="18" charset="0"/>
                <a:cs typeface="Times New Roman" pitchFamily="18" charset="0"/>
              </a:rPr>
              <a:t> ile kesinlik </a:t>
            </a:r>
            <a:r>
              <a:rPr lang="tr-TR" dirty="0" smtClean="0">
                <a:latin typeface="Times New Roman" pitchFamily="18" charset="0"/>
                <a:cs typeface="Times New Roman" pitchFamily="18" charset="0"/>
              </a:rPr>
              <a:t>kazanmıştır: “</a:t>
            </a:r>
            <a:r>
              <a:rPr lang="tr-TR" dirty="0">
                <a:solidFill>
                  <a:srgbClr val="FF0000"/>
                </a:solidFill>
                <a:latin typeface="Times New Roman" pitchFamily="18" charset="0"/>
                <a:cs typeface="Times New Roman" pitchFamily="18" charset="0"/>
              </a:rPr>
              <a:t>Bilim ölçümdür</a:t>
            </a:r>
            <a:r>
              <a:rPr lang="tr-TR" dirty="0" smtClean="0">
                <a:latin typeface="Times New Roman" pitchFamily="18" charset="0"/>
                <a:cs typeface="Times New Roman" pitchFamily="18" charset="0"/>
              </a:rPr>
              <a:t>”</a:t>
            </a:r>
          </a:p>
          <a:p>
            <a:pPr>
              <a:lnSpc>
                <a:spcPct val="150000"/>
              </a:lnSpc>
            </a:pPr>
            <a:r>
              <a:rPr lang="tr-TR" dirty="0" smtClean="0">
                <a:latin typeface="Times New Roman" pitchFamily="18" charset="0"/>
                <a:cs typeface="Times New Roman" pitchFamily="18" charset="0"/>
              </a:rPr>
              <a:t>İlk </a:t>
            </a:r>
            <a:r>
              <a:rPr lang="tr-TR" dirty="0">
                <a:latin typeface="Times New Roman" pitchFamily="18" charset="0"/>
                <a:cs typeface="Times New Roman" pitchFamily="18" charset="0"/>
              </a:rPr>
              <a:t>bilimsel dergiler de bu yüzyılda çıktı. </a:t>
            </a:r>
          </a:p>
          <a:p>
            <a:pPr lvl="0">
              <a:lnSpc>
                <a:spcPct val="150000"/>
              </a:lnSpc>
            </a:pPr>
            <a:r>
              <a:rPr lang="tr-TR" dirty="0">
                <a:latin typeface="Times New Roman" pitchFamily="18" charset="0"/>
                <a:cs typeface="Times New Roman" pitchFamily="18" charset="0"/>
              </a:rPr>
              <a:t>17. yüzyılın ikinci yarısında tıp, giderek doğa bilimlerine ve deneysel araştırmalara yaklaşmaya başlamıştır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lnSpc>
                <a:spcPct val="150000"/>
              </a:lnSpc>
            </a:pPr>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lnSpc>
                <a:spcPct val="150000"/>
              </a:lnSpc>
            </a:pPr>
            <a:r>
              <a:rPr lang="tr-TR" dirty="0" smtClean="0">
                <a:latin typeface="Times New Roman" pitchFamily="18" charset="0"/>
                <a:cs typeface="Times New Roman" pitchFamily="18" charset="0"/>
              </a:rPr>
              <a:t>Kronik </a:t>
            </a:r>
            <a:r>
              <a:rPr lang="tr-TR" dirty="0">
                <a:latin typeface="Times New Roman" pitchFamily="18" charset="0"/>
                <a:cs typeface="Times New Roman" pitchFamily="18" charset="0"/>
              </a:rPr>
              <a:t>anal fistül cerrahi olarak tedavi edildi. Bu olaydan sonra cerrahlık hem asil hem de kazançlı bir iş olmuştur (17. yüzyıl).</a:t>
            </a:r>
          </a:p>
          <a:p>
            <a:pPr lvl="0" algn="just">
              <a:lnSpc>
                <a:spcPct val="150000"/>
              </a:lnSpc>
            </a:pPr>
            <a:r>
              <a:rPr lang="tr-TR" dirty="0">
                <a:latin typeface="Times New Roman" pitchFamily="18" charset="0"/>
                <a:cs typeface="Times New Roman" pitchFamily="18" charset="0"/>
              </a:rPr>
              <a:t>Forseps ile doğum alanında önemli bir gelişme sağlandı </a:t>
            </a:r>
            <a:r>
              <a:rPr lang="tr-TR" dirty="0" smtClean="0">
                <a:latin typeface="Times New Roman" pitchFamily="18" charset="0"/>
                <a:cs typeface="Times New Roman" pitchFamily="18" charset="0"/>
              </a:rPr>
              <a:t>(</a:t>
            </a:r>
            <a:r>
              <a:rPr lang="tr-TR" b="1" dirty="0" smtClean="0">
                <a:solidFill>
                  <a:schemeClr val="tx2"/>
                </a:solidFill>
                <a:latin typeface="Times New Roman" pitchFamily="18" charset="0"/>
                <a:cs typeface="Times New Roman" pitchFamily="18" charset="0"/>
              </a:rPr>
              <a:t>Peter </a:t>
            </a:r>
            <a:r>
              <a:rPr lang="tr-TR" b="1" dirty="0" err="1">
                <a:solidFill>
                  <a:schemeClr val="tx2"/>
                </a:solidFill>
                <a:latin typeface="Times New Roman" pitchFamily="18" charset="0"/>
                <a:cs typeface="Times New Roman" pitchFamily="18" charset="0"/>
              </a:rPr>
              <a:t>Chamberlen</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lnSpc>
                <a:spcPct val="150000"/>
              </a:lnSpc>
            </a:pPr>
            <a:r>
              <a:rPr lang="tr-TR" dirty="0">
                <a:latin typeface="Times New Roman" pitchFamily="18" charset="0"/>
                <a:cs typeface="Times New Roman" pitchFamily="18" charset="0"/>
              </a:rPr>
              <a:t>Bilginin </a:t>
            </a:r>
            <a:r>
              <a:rPr lang="tr-TR" dirty="0" err="1">
                <a:latin typeface="Times New Roman" pitchFamily="18" charset="0"/>
                <a:cs typeface="Times New Roman" pitchFamily="18" charset="0"/>
              </a:rPr>
              <a:t>sistematize</a:t>
            </a:r>
            <a:r>
              <a:rPr lang="tr-TR" dirty="0">
                <a:latin typeface="Times New Roman" pitchFamily="18" charset="0"/>
                <a:cs typeface="Times New Roman" pitchFamily="18" charset="0"/>
              </a:rPr>
              <a:t> edilmesi sorununa yönelik farklı yaklaşımların benimsenmesine karar verilmişti (</a:t>
            </a:r>
            <a:r>
              <a:rPr lang="tr-TR" b="1" dirty="0">
                <a:solidFill>
                  <a:schemeClr val="tx2"/>
                </a:solidFill>
                <a:latin typeface="Times New Roman" pitchFamily="18" charset="0"/>
                <a:cs typeface="Times New Roman" pitchFamily="18" charset="0"/>
              </a:rPr>
              <a:t>Francis </a:t>
            </a:r>
            <a:r>
              <a:rPr lang="tr-TR" b="1" dirty="0" smtClean="0">
                <a:solidFill>
                  <a:schemeClr val="tx2"/>
                </a:solidFill>
                <a:latin typeface="Times New Roman" pitchFamily="18" charset="0"/>
                <a:cs typeface="Times New Roman" pitchFamily="18" charset="0"/>
              </a:rPr>
              <a:t>Bacon</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a:xfrm>
            <a:off x="457200" y="1600200"/>
            <a:ext cx="8229600" cy="4781128"/>
          </a:xfrm>
        </p:spPr>
        <p:txBody>
          <a:bodyPr>
            <a:normAutofit fontScale="92500"/>
          </a:bodyPr>
          <a:lstStyle/>
          <a:p>
            <a:pPr>
              <a:lnSpc>
                <a:spcPct val="150000"/>
              </a:lnSpc>
            </a:pPr>
            <a:r>
              <a:rPr lang="tr-TR" b="1" dirty="0" smtClean="0">
                <a:solidFill>
                  <a:srgbClr val="FF0000"/>
                </a:solidFill>
                <a:latin typeface="Times New Roman" pitchFamily="18" charset="0"/>
                <a:cs typeface="Times New Roman" pitchFamily="18" charset="0"/>
              </a:rPr>
              <a:t>Olumlu Sağlık Uygulamaları - </a:t>
            </a:r>
            <a:r>
              <a:rPr lang="tr-TR" b="1" dirty="0" smtClean="0">
                <a:solidFill>
                  <a:schemeClr val="tx2">
                    <a:lumMod val="75000"/>
                  </a:schemeClr>
                </a:solidFill>
                <a:latin typeface="Times New Roman" pitchFamily="18" charset="0"/>
                <a:cs typeface="Times New Roman" pitchFamily="18" charset="0"/>
              </a:rPr>
              <a:t>William </a:t>
            </a:r>
            <a:r>
              <a:rPr lang="tr-TR" b="1" dirty="0" err="1" smtClean="0">
                <a:solidFill>
                  <a:schemeClr val="tx2">
                    <a:lumMod val="75000"/>
                  </a:schemeClr>
                </a:solidFill>
                <a:latin typeface="Times New Roman" pitchFamily="18" charset="0"/>
                <a:cs typeface="Times New Roman" pitchFamily="18" charset="0"/>
              </a:rPr>
              <a:t>Harvey</a:t>
            </a:r>
            <a:endParaRPr lang="tr-TR" b="1" dirty="0" smtClean="0">
              <a:solidFill>
                <a:schemeClr val="tx2">
                  <a:lumMod val="75000"/>
                </a:schemeClr>
              </a:solidFill>
              <a:latin typeface="Times New Roman" pitchFamily="18" charset="0"/>
              <a:cs typeface="Times New Roman" pitchFamily="18" charset="0"/>
            </a:endParaRPr>
          </a:p>
          <a:p>
            <a:pPr lvl="0">
              <a:lnSpc>
                <a:spcPct val="150000"/>
              </a:lnSpc>
            </a:pPr>
            <a:r>
              <a:rPr lang="tr-TR" dirty="0" smtClean="0">
                <a:latin typeface="Times New Roman" pitchFamily="18" charset="0"/>
                <a:cs typeface="Times New Roman" pitchFamily="18" charset="0"/>
              </a:rPr>
              <a:t>Dolaşım </a:t>
            </a:r>
            <a:r>
              <a:rPr lang="tr-TR" dirty="0">
                <a:latin typeface="Times New Roman" pitchFamily="18" charset="0"/>
                <a:cs typeface="Times New Roman" pitchFamily="18" charset="0"/>
              </a:rPr>
              <a:t>sistemi açıklığa </a:t>
            </a:r>
            <a:r>
              <a:rPr lang="tr-TR" dirty="0" smtClean="0">
                <a:latin typeface="Times New Roman" pitchFamily="18" charset="0"/>
                <a:cs typeface="Times New Roman" pitchFamily="18" charset="0"/>
              </a:rPr>
              <a:t>kavuşturulmuştur.</a:t>
            </a:r>
          </a:p>
          <a:p>
            <a:pPr lvl="0">
              <a:lnSpc>
                <a:spcPct val="150000"/>
              </a:lnSpc>
            </a:pPr>
            <a:r>
              <a:rPr lang="tr-TR" dirty="0" smtClean="0">
                <a:latin typeface="Times New Roman" pitchFamily="18" charset="0"/>
                <a:cs typeface="Times New Roman" pitchFamily="18" charset="0"/>
              </a:rPr>
              <a:t>Kanın </a:t>
            </a:r>
            <a:r>
              <a:rPr lang="tr-TR" dirty="0">
                <a:latin typeface="Times New Roman" pitchFamily="18" charset="0"/>
                <a:cs typeface="Times New Roman" pitchFamily="18" charset="0"/>
              </a:rPr>
              <a:t>akış yönü </a:t>
            </a:r>
            <a:r>
              <a:rPr lang="tr-TR" dirty="0" smtClean="0">
                <a:latin typeface="Times New Roman" pitchFamily="18" charset="0"/>
                <a:cs typeface="Times New Roman" pitchFamily="18" charset="0"/>
              </a:rPr>
              <a:t>saptanabildi</a:t>
            </a:r>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Böylece Galen’in karaciğerin dolaşımın merkezi olduğu doktrini çürütülmüş oldu</a:t>
            </a:r>
            <a:r>
              <a:rPr lang="tr-TR" dirty="0" smtClean="0">
                <a:latin typeface="Times New Roman" pitchFamily="18" charset="0"/>
                <a:cs typeface="Times New Roman" pitchFamily="18" charset="0"/>
              </a:rPr>
              <a:t>.- daha önce de çürütülmüştü- </a:t>
            </a:r>
          </a:p>
          <a:p>
            <a:endParaRPr lang="tr-TR"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a:xfrm>
            <a:off x="457200" y="1600200"/>
            <a:ext cx="8435280" cy="4925144"/>
          </a:xfrm>
        </p:spPr>
        <p:txBody>
          <a:bodyPr>
            <a:normAutofit fontScale="77500" lnSpcReduction="20000"/>
          </a:bodyPr>
          <a:lstStyle/>
          <a:p>
            <a:pPr algn="just">
              <a:lnSpc>
                <a:spcPct val="120000"/>
              </a:lnSpc>
            </a:pPr>
            <a:r>
              <a:rPr lang="tr-TR" sz="3800" b="1" dirty="0" smtClean="0">
                <a:solidFill>
                  <a:srgbClr val="FF0000"/>
                </a:solidFill>
                <a:latin typeface="Times New Roman" pitchFamily="18" charset="0"/>
                <a:cs typeface="Times New Roman" pitchFamily="18" charset="0"/>
              </a:rPr>
              <a:t>Olumlu Sağlık Uygulamaları- </a:t>
            </a:r>
            <a:r>
              <a:rPr lang="tr-TR" sz="3800" b="1" dirty="0" smtClean="0">
                <a:solidFill>
                  <a:schemeClr val="tx2">
                    <a:lumMod val="75000"/>
                  </a:schemeClr>
                </a:solidFill>
                <a:latin typeface="Times New Roman" pitchFamily="18" charset="0"/>
                <a:cs typeface="Times New Roman" pitchFamily="18" charset="0"/>
              </a:rPr>
              <a:t>William </a:t>
            </a:r>
            <a:r>
              <a:rPr lang="tr-TR" sz="3800" b="1" dirty="0" err="1" smtClean="0">
                <a:solidFill>
                  <a:schemeClr val="tx2">
                    <a:lumMod val="75000"/>
                  </a:schemeClr>
                </a:solidFill>
                <a:latin typeface="Times New Roman" pitchFamily="18" charset="0"/>
                <a:cs typeface="Times New Roman" pitchFamily="18" charset="0"/>
              </a:rPr>
              <a:t>Harvey</a:t>
            </a:r>
            <a:endParaRPr lang="tr-TR" sz="3800" b="1" dirty="0" smtClean="0">
              <a:solidFill>
                <a:schemeClr val="tx2">
                  <a:lumMod val="75000"/>
                </a:schemeClr>
              </a:solidFill>
              <a:latin typeface="Times New Roman" pitchFamily="18" charset="0"/>
              <a:cs typeface="Times New Roman" pitchFamily="18" charset="0"/>
            </a:endParaRPr>
          </a:p>
          <a:p>
            <a:pPr lvl="0" algn="just">
              <a:lnSpc>
                <a:spcPct val="120000"/>
              </a:lnSpc>
            </a:pPr>
            <a:r>
              <a:rPr lang="tr-TR" sz="3800" dirty="0">
                <a:latin typeface="Times New Roman" pitchFamily="18" charset="0"/>
                <a:cs typeface="Times New Roman" pitchFamily="18" charset="0"/>
              </a:rPr>
              <a:t>Kalbin kas gücüyle çalışan bir pompa olduğu, ayrıca, sistolün ve diyastolun nasıl gerçekleştiği gözlemlendi. </a:t>
            </a:r>
            <a:endParaRPr lang="tr-TR" sz="3800" dirty="0" smtClean="0">
              <a:latin typeface="Times New Roman" pitchFamily="18" charset="0"/>
              <a:cs typeface="Times New Roman" pitchFamily="18" charset="0"/>
            </a:endParaRPr>
          </a:p>
          <a:p>
            <a:pPr lvl="0" algn="just">
              <a:lnSpc>
                <a:spcPct val="120000"/>
              </a:lnSpc>
            </a:pPr>
            <a:r>
              <a:rPr lang="tr-TR" sz="3800" dirty="0" smtClean="0">
                <a:latin typeface="Times New Roman" pitchFamily="18" charset="0"/>
                <a:cs typeface="Times New Roman" pitchFamily="18" charset="0"/>
              </a:rPr>
              <a:t>Kalpte </a:t>
            </a:r>
            <a:r>
              <a:rPr lang="tr-TR" sz="3800" dirty="0">
                <a:latin typeface="Times New Roman" pitchFamily="18" charset="0"/>
                <a:cs typeface="Times New Roman" pitchFamily="18" charset="0"/>
              </a:rPr>
              <a:t>ve </a:t>
            </a:r>
            <a:r>
              <a:rPr lang="tr-TR" sz="3800" dirty="0" err="1">
                <a:latin typeface="Times New Roman" pitchFamily="18" charset="0"/>
                <a:cs typeface="Times New Roman" pitchFamily="18" charset="0"/>
              </a:rPr>
              <a:t>venlerde</a:t>
            </a:r>
            <a:r>
              <a:rPr lang="tr-TR" sz="3800" dirty="0">
                <a:latin typeface="Times New Roman" pitchFamily="18" charset="0"/>
                <a:cs typeface="Times New Roman" pitchFamily="18" charset="0"/>
              </a:rPr>
              <a:t> kanın tek yönde akışını sağlayan kapakçıklar olduğu </a:t>
            </a:r>
            <a:r>
              <a:rPr lang="tr-TR" sz="3800" dirty="0" smtClean="0">
                <a:latin typeface="Times New Roman" pitchFamily="18" charset="0"/>
                <a:cs typeface="Times New Roman" pitchFamily="18" charset="0"/>
              </a:rPr>
              <a:t>savunuldu. </a:t>
            </a:r>
          </a:p>
          <a:p>
            <a:pPr algn="just">
              <a:lnSpc>
                <a:spcPct val="120000"/>
              </a:lnSpc>
            </a:pPr>
            <a:r>
              <a:rPr lang="tr-TR" sz="3800" dirty="0" smtClean="0">
                <a:latin typeface="Times New Roman" pitchFamily="18" charset="0"/>
                <a:cs typeface="Times New Roman" pitchFamily="18" charset="0"/>
              </a:rPr>
              <a:t>Kanın akciğerlerde </a:t>
            </a:r>
            <a:r>
              <a:rPr lang="tr-TR" sz="3800" dirty="0" err="1" smtClean="0">
                <a:latin typeface="Times New Roman" pitchFamily="18" charset="0"/>
                <a:cs typeface="Times New Roman" pitchFamily="18" charset="0"/>
              </a:rPr>
              <a:t>venöz</a:t>
            </a:r>
            <a:r>
              <a:rPr lang="tr-TR" sz="3800" dirty="0" smtClean="0">
                <a:latin typeface="Times New Roman" pitchFamily="18" charset="0"/>
                <a:cs typeface="Times New Roman" pitchFamily="18" charset="0"/>
              </a:rPr>
              <a:t> kandan </a:t>
            </a:r>
            <a:r>
              <a:rPr lang="tr-TR" sz="3800" dirty="0" err="1" smtClean="0">
                <a:latin typeface="Times New Roman" pitchFamily="18" charset="0"/>
                <a:cs typeface="Times New Roman" pitchFamily="18" charset="0"/>
              </a:rPr>
              <a:t>arteryel</a:t>
            </a:r>
            <a:r>
              <a:rPr lang="tr-TR" sz="3800" dirty="0" smtClean="0">
                <a:latin typeface="Times New Roman" pitchFamily="18" charset="0"/>
                <a:cs typeface="Times New Roman" pitchFamily="18" charset="0"/>
              </a:rPr>
              <a:t> kana dönüştüğü gösterilmiş, bu da solunum fizyolojisinin açıklanmasında ilk adım olmuştur.</a:t>
            </a:r>
            <a:endParaRPr lang="tr-TR" sz="3800" dirty="0">
              <a:latin typeface="Times New Roman" pitchFamily="18" charset="0"/>
              <a:cs typeface="Times New Roman" pitchFamily="18" charset="0"/>
            </a:endParaRPr>
          </a:p>
          <a:p>
            <a:pPr algn="just">
              <a:lnSpc>
                <a:spcPct val="120000"/>
              </a:lnSpc>
            </a:pPr>
            <a:r>
              <a:rPr lang="tr-TR" sz="3800" i="1" dirty="0" err="1" smtClean="0">
                <a:solidFill>
                  <a:srgbClr val="FF0000"/>
                </a:solidFill>
                <a:latin typeface="Times New Roman" pitchFamily="18" charset="0"/>
                <a:cs typeface="Times New Roman" pitchFamily="18" charset="0"/>
              </a:rPr>
              <a:t>Kapillerin</a:t>
            </a:r>
            <a:r>
              <a:rPr lang="tr-TR" sz="3800" i="1" dirty="0" smtClean="0">
                <a:solidFill>
                  <a:srgbClr val="FF0000"/>
                </a:solidFill>
                <a:latin typeface="Times New Roman" pitchFamily="18" charset="0"/>
                <a:cs typeface="Times New Roman" pitchFamily="18" charset="0"/>
              </a:rPr>
              <a:t> </a:t>
            </a:r>
            <a:r>
              <a:rPr lang="tr-TR" sz="3800" i="1" dirty="0">
                <a:solidFill>
                  <a:srgbClr val="FF0000"/>
                </a:solidFill>
                <a:latin typeface="Times New Roman" pitchFamily="18" charset="0"/>
                <a:cs typeface="Times New Roman" pitchFamily="18" charset="0"/>
              </a:rPr>
              <a:t>varlığının </a:t>
            </a:r>
            <a:r>
              <a:rPr lang="tr-TR" sz="3800" i="1" dirty="0" smtClean="0">
                <a:solidFill>
                  <a:srgbClr val="FF0000"/>
                </a:solidFill>
                <a:latin typeface="Times New Roman" pitchFamily="18" charset="0"/>
                <a:cs typeface="Times New Roman" pitchFamily="18" charset="0"/>
              </a:rPr>
              <a:t>kanıtlamadı.</a:t>
            </a:r>
            <a:r>
              <a:rPr lang="tr-TR" sz="3800" dirty="0" smtClean="0">
                <a:latin typeface="Times New Roman" pitchFamily="18" charset="0"/>
                <a:cs typeface="Times New Roman" pitchFamily="18" charset="0"/>
              </a:rPr>
              <a:t> </a:t>
            </a:r>
          </a:p>
          <a:p>
            <a:endParaRPr lang="tr-TR" dirty="0" smtClean="0">
              <a:solidFill>
                <a:srgbClr val="FF0000"/>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p:txBody>
          <a:bodyPr>
            <a:normAutofit fontScale="92500"/>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a:latin typeface="Times New Roman" pitchFamily="18" charset="0"/>
                <a:cs typeface="Times New Roman" pitchFamily="18" charset="0"/>
              </a:rPr>
              <a:t>Kısa sürede </a:t>
            </a:r>
            <a:r>
              <a:rPr lang="tr-TR" dirty="0" err="1">
                <a:latin typeface="Times New Roman" pitchFamily="18" charset="0"/>
                <a:cs typeface="Times New Roman" pitchFamily="18" charset="0"/>
              </a:rPr>
              <a:t>Kapiller</a:t>
            </a:r>
            <a:r>
              <a:rPr lang="tr-TR" dirty="0">
                <a:latin typeface="Times New Roman" pitchFamily="18" charset="0"/>
                <a:cs typeface="Times New Roman" pitchFamily="18" charset="0"/>
              </a:rPr>
              <a:t> sistem de keşfedildi. Kılcal damarlardaki kan mikroskop sayesinde izlendi (</a:t>
            </a:r>
            <a:r>
              <a:rPr lang="tr-TR" b="1" dirty="0" err="1">
                <a:solidFill>
                  <a:schemeClr val="tx2"/>
                </a:solidFill>
                <a:latin typeface="Times New Roman" pitchFamily="18" charset="0"/>
                <a:cs typeface="Times New Roman" pitchFamily="18" charset="0"/>
              </a:rPr>
              <a:t>Marcello</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Malpighi</a:t>
            </a:r>
            <a:r>
              <a:rPr lang="tr-TR" dirty="0" smtClean="0">
                <a:latin typeface="Times New Roman" pitchFamily="18" charset="0"/>
                <a:cs typeface="Times New Roman" pitchFamily="18" charset="0"/>
              </a:rPr>
              <a:t>).</a:t>
            </a:r>
          </a:p>
          <a:p>
            <a:pPr algn="just"/>
            <a:r>
              <a:rPr lang="tr-TR" dirty="0" smtClean="0">
                <a:latin typeface="Times New Roman" pitchFamily="18" charset="0"/>
                <a:cs typeface="Times New Roman" pitchFamily="18" charset="0"/>
              </a:rPr>
              <a:t>Derideki </a:t>
            </a:r>
            <a:r>
              <a:rPr lang="tr-TR" dirty="0" err="1" smtClean="0">
                <a:latin typeface="Times New Roman" pitchFamily="18" charset="0"/>
                <a:cs typeface="Times New Roman" pitchFamily="18" charset="0"/>
              </a:rPr>
              <a:t>Malpighi</a:t>
            </a:r>
            <a:r>
              <a:rPr lang="tr-TR" dirty="0" smtClean="0">
                <a:latin typeface="Times New Roman" pitchFamily="18" charset="0"/>
                <a:cs typeface="Times New Roman" pitchFamily="18" charset="0"/>
              </a:rPr>
              <a:t> tabakası ve dalaktaki </a:t>
            </a:r>
            <a:r>
              <a:rPr lang="tr-TR" dirty="0" err="1" smtClean="0">
                <a:latin typeface="Times New Roman" pitchFamily="18" charset="0"/>
                <a:cs typeface="Times New Roman" pitchFamily="18" charset="0"/>
              </a:rPr>
              <a:t>Malpighi</a:t>
            </a:r>
            <a:r>
              <a:rPr lang="tr-TR" dirty="0" smtClean="0">
                <a:latin typeface="Times New Roman" pitchFamily="18" charset="0"/>
                <a:cs typeface="Times New Roman" pitchFamily="18" charset="0"/>
              </a:rPr>
              <a:t> cisimleri de bulunmuş ve bulan bilim adamının adını almıştır (</a:t>
            </a:r>
            <a:r>
              <a:rPr lang="tr-TR" dirty="0" err="1" smtClean="0">
                <a:latin typeface="Times New Roman" pitchFamily="18" charset="0"/>
                <a:cs typeface="Times New Roman" pitchFamily="18" charset="0"/>
              </a:rPr>
              <a:t>Marcello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Malpighi</a:t>
            </a: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Havanın </a:t>
            </a:r>
            <a:r>
              <a:rPr lang="tr-TR" dirty="0">
                <a:latin typeface="Times New Roman" pitchFamily="18" charset="0"/>
                <a:cs typeface="Times New Roman" pitchFamily="18" charset="0"/>
              </a:rPr>
              <a:t>hem yaşamak hem de yanma işlemi için gerekli olduğu </a:t>
            </a:r>
            <a:r>
              <a:rPr lang="tr-TR" dirty="0" smtClean="0">
                <a:latin typeface="Times New Roman" pitchFamily="18" charset="0"/>
                <a:cs typeface="Times New Roman" pitchFamily="18" charset="0"/>
              </a:rPr>
              <a:t>kanıtlanmıştır </a:t>
            </a:r>
            <a:r>
              <a:rPr lang="tr-TR" dirty="0">
                <a:latin typeface="Times New Roman" pitchFamily="18" charset="0"/>
                <a:cs typeface="Times New Roman" pitchFamily="18" charset="0"/>
              </a:rPr>
              <a:t>(</a:t>
            </a:r>
            <a:r>
              <a:rPr lang="tr-TR" b="1" dirty="0">
                <a:solidFill>
                  <a:schemeClr val="tx2"/>
                </a:solidFill>
                <a:latin typeface="Times New Roman" pitchFamily="18" charset="0"/>
                <a:cs typeface="Times New Roman" pitchFamily="18" charset="0"/>
              </a:rPr>
              <a:t>Robert </a:t>
            </a:r>
            <a:r>
              <a:rPr lang="tr-TR" b="1" dirty="0" err="1" smtClean="0">
                <a:solidFill>
                  <a:schemeClr val="tx2"/>
                </a:solidFill>
                <a:latin typeface="Times New Roman" pitchFamily="18" charset="0"/>
                <a:cs typeface="Times New Roman" pitchFamily="18" charset="0"/>
              </a:rPr>
              <a:t>Boyle</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buNone/>
            </a:pPr>
            <a:endParaRPr lang="tr-TR"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p:txBody>
          <a:bodyPr>
            <a:normAutofit/>
          </a:bodyPr>
          <a:lstStyle/>
          <a:p>
            <a:pPr algn="just"/>
            <a:r>
              <a:rPr lang="tr-TR" b="1" dirty="0" smtClean="0">
                <a:solidFill>
                  <a:srgbClr val="FF0000"/>
                </a:solidFill>
                <a:latin typeface="Times New Roman" pitchFamily="18" charset="0"/>
                <a:cs typeface="Times New Roman" pitchFamily="18" charset="0"/>
              </a:rPr>
              <a:t>Olumlu Sağlık </a:t>
            </a:r>
            <a:r>
              <a:rPr lang="tr-TR" b="1" dirty="0" smtClean="0">
                <a:solidFill>
                  <a:srgbClr val="FF0000"/>
                </a:solidFill>
                <a:latin typeface="Times New Roman" pitchFamily="18" charset="0"/>
                <a:cs typeface="Times New Roman" pitchFamily="18" charset="0"/>
              </a:rPr>
              <a:t>Uygulamaları</a:t>
            </a:r>
          </a:p>
          <a:p>
            <a:pPr algn="just"/>
            <a:r>
              <a:rPr lang="tr-TR" dirty="0" smtClean="0">
                <a:latin typeface="Times New Roman" pitchFamily="18" charset="0"/>
                <a:cs typeface="Times New Roman" pitchFamily="18" charset="0"/>
              </a:rPr>
              <a:t>Bir hayvandan diğerine kan nakli gerçekleştirilmiştir (</a:t>
            </a:r>
            <a:r>
              <a:rPr lang="tr-TR" b="1" dirty="0" smtClean="0">
                <a:solidFill>
                  <a:schemeClr val="tx2"/>
                </a:solidFill>
                <a:latin typeface="Times New Roman" pitchFamily="18" charset="0"/>
                <a:cs typeface="Times New Roman" pitchFamily="18" charset="0"/>
              </a:rPr>
              <a:t>Richard </a:t>
            </a:r>
            <a:r>
              <a:rPr lang="tr-TR" b="1" dirty="0" err="1" smtClean="0">
                <a:solidFill>
                  <a:schemeClr val="tx2"/>
                </a:solidFill>
                <a:latin typeface="Times New Roman" pitchFamily="18" charset="0"/>
                <a:cs typeface="Times New Roman" pitchFamily="18" charset="0"/>
              </a:rPr>
              <a:t>Lower</a:t>
            </a:r>
            <a:r>
              <a:rPr lang="tr-TR" dirty="0" smtClean="0">
                <a:latin typeface="Times New Roman" pitchFamily="18" charset="0"/>
                <a:cs typeface="Times New Roman" pitchFamily="18" charset="0"/>
              </a:rPr>
              <a:t>).</a:t>
            </a:r>
            <a:endParaRPr lang="tr-TR" dirty="0" smtClean="0">
              <a:solidFill>
                <a:srgbClr val="FF0000"/>
              </a:solidFill>
              <a:latin typeface="Times New Roman" pitchFamily="18" charset="0"/>
              <a:cs typeface="Times New Roman" pitchFamily="18" charset="0"/>
            </a:endParaRPr>
          </a:p>
          <a:p>
            <a:pPr lvl="0" algn="just"/>
            <a:r>
              <a:rPr lang="tr-TR" dirty="0">
                <a:latin typeface="Times New Roman" pitchFamily="18" charset="0"/>
                <a:cs typeface="Times New Roman" pitchFamily="18" charset="0"/>
              </a:rPr>
              <a:t>Alyuvarlar ilk kez gözlemlendi. Ayrıca dildeki </a:t>
            </a:r>
            <a:r>
              <a:rPr lang="tr-TR" dirty="0" err="1">
                <a:latin typeface="Times New Roman" pitchFamily="18" charset="0"/>
                <a:cs typeface="Times New Roman" pitchFamily="18" charset="0"/>
              </a:rPr>
              <a:t>papillalar</a:t>
            </a:r>
            <a:r>
              <a:rPr lang="tr-TR" dirty="0">
                <a:latin typeface="Times New Roman" pitchFamily="18" charset="0"/>
                <a:cs typeface="Times New Roman" pitchFamily="18" charset="0"/>
              </a:rPr>
              <a:t>, bağırsaktaki bezler ve akciğer alveolleri keşfedildi. </a:t>
            </a:r>
            <a:endParaRPr lang="tr-TR"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16.Yy - Reform Hareketleri</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İlk </a:t>
            </a:r>
            <a:r>
              <a:rPr lang="tr-TR" dirty="0">
                <a:latin typeface="Times New Roman" pitchFamily="18" charset="0"/>
                <a:cs typeface="Times New Roman" pitchFamily="18" charset="0"/>
              </a:rPr>
              <a:t>defa Almanya'da Martin </a:t>
            </a:r>
            <a:r>
              <a:rPr lang="tr-TR" dirty="0" err="1">
                <a:latin typeface="Times New Roman" pitchFamily="18" charset="0"/>
                <a:cs typeface="Times New Roman" pitchFamily="18" charset="0"/>
              </a:rPr>
              <a:t>Luther</a:t>
            </a:r>
            <a:r>
              <a:rPr lang="tr-TR" dirty="0">
                <a:latin typeface="Times New Roman" pitchFamily="18" charset="0"/>
                <a:cs typeface="Times New Roman" pitchFamily="18" charset="0"/>
              </a:rPr>
              <a:t> ile başladı. </a:t>
            </a:r>
            <a:endParaRPr lang="tr-TR" dirty="0" smtClean="0">
              <a:latin typeface="Times New Roman" pitchFamily="18" charset="0"/>
              <a:cs typeface="Times New Roman" pitchFamily="18" charset="0"/>
            </a:endParaRPr>
          </a:p>
          <a:p>
            <a:pPr lvl="1" algn="just"/>
            <a:r>
              <a:rPr lang="tr-TR" dirty="0" smtClean="0">
                <a:latin typeface="Times New Roman" pitchFamily="18" charset="0"/>
                <a:cs typeface="Times New Roman" pitchFamily="18" charset="0"/>
              </a:rPr>
              <a:t>31 </a:t>
            </a:r>
            <a:r>
              <a:rPr lang="tr-TR" dirty="0">
                <a:latin typeface="Times New Roman" pitchFamily="18" charset="0"/>
                <a:cs typeface="Times New Roman" pitchFamily="18" charset="0"/>
              </a:rPr>
              <a:t>Ekim 1517'de Martin </a:t>
            </a:r>
            <a:r>
              <a:rPr lang="tr-TR" dirty="0" err="1">
                <a:latin typeface="Times New Roman" pitchFamily="18" charset="0"/>
                <a:cs typeface="Times New Roman" pitchFamily="18" charset="0"/>
              </a:rPr>
              <a:t>Luther</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Almanya‘da </a:t>
            </a:r>
            <a:r>
              <a:rPr lang="tr-TR" dirty="0">
                <a:latin typeface="Times New Roman" pitchFamily="18" charset="0"/>
                <a:cs typeface="Times New Roman" pitchFamily="18" charset="0"/>
              </a:rPr>
              <a:t>bir kilisenin kapısına 95 maddeden oluşan protesto metnini astı ve Protestan Reformu hareketini resmen başlattı.</a:t>
            </a:r>
          </a:p>
          <a:p>
            <a:endParaRPr lang="tr-TR" dirty="0"/>
          </a:p>
        </p:txBody>
      </p:sp>
      <p:pic>
        <p:nvPicPr>
          <p:cNvPr id="4" name="3 Resim" descr="indir (3).jpg"/>
          <p:cNvPicPr>
            <a:picLocks noChangeAspect="1"/>
          </p:cNvPicPr>
          <p:nvPr/>
        </p:nvPicPr>
        <p:blipFill>
          <a:blip r:embed="rId2" cstate="print"/>
          <a:stretch>
            <a:fillRect/>
          </a:stretch>
        </p:blipFill>
        <p:spPr>
          <a:xfrm>
            <a:off x="2195736" y="4365104"/>
            <a:ext cx="4464496" cy="22193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a:xfrm>
            <a:off x="457200" y="1600200"/>
            <a:ext cx="8229600" cy="4781128"/>
          </a:xfrm>
        </p:spPr>
        <p:txBody>
          <a:bodyPr>
            <a:normAutofit/>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Ateşli </a:t>
            </a:r>
            <a:r>
              <a:rPr lang="tr-TR" dirty="0">
                <a:latin typeface="Times New Roman" pitchFamily="18" charset="0"/>
                <a:cs typeface="Times New Roman" pitchFamily="18" charset="0"/>
              </a:rPr>
              <a:t>romatizma ve </a:t>
            </a:r>
            <a:r>
              <a:rPr lang="tr-TR" dirty="0" err="1">
                <a:latin typeface="Times New Roman" pitchFamily="18" charset="0"/>
                <a:cs typeface="Times New Roman" pitchFamily="18" charset="0"/>
              </a:rPr>
              <a:t>Sydenham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koreası</a:t>
            </a:r>
            <a:r>
              <a:rPr lang="tr-TR" dirty="0">
                <a:latin typeface="Times New Roman" pitchFamily="18" charset="0"/>
                <a:cs typeface="Times New Roman" pitchFamily="18" charset="0"/>
              </a:rPr>
              <a:t> iyi bir gözlemle tanımlanmıştır. Kızıl ve kızamık ayırt edilmiş, akut gut hastalığı tanımlanmaya çalışılmıştır. Ayrıca çiçek hastalığı ve dizanteri gibi bazı salgın hastalıklar da çok iyi tanımlanmıştır (</a:t>
            </a:r>
            <a:r>
              <a:rPr lang="tr-TR" b="1" dirty="0">
                <a:solidFill>
                  <a:schemeClr val="tx2">
                    <a:lumMod val="75000"/>
                  </a:schemeClr>
                </a:solidFill>
                <a:latin typeface="Times New Roman" pitchFamily="18" charset="0"/>
                <a:cs typeface="Times New Roman" pitchFamily="18" charset="0"/>
              </a:rPr>
              <a:t>Thomas </a:t>
            </a:r>
            <a:r>
              <a:rPr lang="tr-TR" b="1" dirty="0" err="1" smtClean="0">
                <a:solidFill>
                  <a:schemeClr val="tx2">
                    <a:lumMod val="75000"/>
                  </a:schemeClr>
                </a:solidFill>
                <a:latin typeface="Times New Roman" pitchFamily="18" charset="0"/>
                <a:cs typeface="Times New Roman" pitchFamily="18" charset="0"/>
              </a:rPr>
              <a:t>Sydenham</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p:txBody>
          <a:bodyPr>
            <a:normAutofit fontScale="77500" lnSpcReduction="20000"/>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err="1">
                <a:latin typeface="Times New Roman" pitchFamily="18" charset="0"/>
                <a:cs typeface="Times New Roman" pitchFamily="18" charset="0"/>
              </a:rPr>
              <a:t>Batalık</a:t>
            </a:r>
            <a:r>
              <a:rPr lang="tr-TR" dirty="0">
                <a:latin typeface="Times New Roman" pitchFamily="18" charset="0"/>
                <a:cs typeface="Times New Roman" pitchFamily="18" charset="0"/>
              </a:rPr>
              <a:t> ıslahıyla ilgili çalışmalar yapılmış, toplumsal sağlık konusu gündeme getirilmiştir. Ayrıca tıp eğitiminin daha kapsamlı ve uzun bir dönemi içermesi gerektiği düşünülmüştür (</a:t>
            </a:r>
            <a:r>
              <a:rPr lang="tr-TR" b="1" dirty="0" err="1">
                <a:solidFill>
                  <a:schemeClr val="tx2">
                    <a:lumMod val="75000"/>
                  </a:schemeClr>
                </a:solidFill>
                <a:latin typeface="Times New Roman" pitchFamily="18" charset="0"/>
                <a:cs typeface="Times New Roman" pitchFamily="18" charset="0"/>
              </a:rPr>
              <a:t>Giovanni</a:t>
            </a:r>
            <a:r>
              <a:rPr lang="tr-TR" b="1" dirty="0">
                <a:solidFill>
                  <a:schemeClr val="tx2">
                    <a:lumMod val="75000"/>
                  </a:schemeClr>
                </a:solidFill>
                <a:latin typeface="Times New Roman" pitchFamily="18" charset="0"/>
                <a:cs typeface="Times New Roman" pitchFamily="18" charset="0"/>
              </a:rPr>
              <a:t> </a:t>
            </a:r>
            <a:r>
              <a:rPr lang="tr-TR" b="1" dirty="0" err="1">
                <a:solidFill>
                  <a:schemeClr val="tx2">
                    <a:lumMod val="75000"/>
                  </a:schemeClr>
                </a:solidFill>
                <a:latin typeface="Times New Roman" pitchFamily="18" charset="0"/>
                <a:cs typeface="Times New Roman" pitchFamily="18" charset="0"/>
              </a:rPr>
              <a:t>Maria</a:t>
            </a:r>
            <a:r>
              <a:rPr lang="tr-TR" b="1" dirty="0">
                <a:solidFill>
                  <a:schemeClr val="tx2">
                    <a:lumMod val="75000"/>
                  </a:schemeClr>
                </a:solidFill>
                <a:latin typeface="Times New Roman" pitchFamily="18" charset="0"/>
                <a:cs typeface="Times New Roman" pitchFamily="18" charset="0"/>
              </a:rPr>
              <a:t> </a:t>
            </a:r>
            <a:r>
              <a:rPr lang="tr-TR" b="1" dirty="0" err="1" smtClean="0">
                <a:solidFill>
                  <a:schemeClr val="tx2">
                    <a:lumMod val="75000"/>
                  </a:schemeClr>
                </a:solidFill>
                <a:latin typeface="Times New Roman" pitchFamily="18" charset="0"/>
                <a:cs typeface="Times New Roman" pitchFamily="18" charset="0"/>
              </a:rPr>
              <a:t>Lancisi</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Termometre icat edildi (17. yüzyılda, </a:t>
            </a:r>
            <a:r>
              <a:rPr lang="tr-TR" dirty="0" err="1">
                <a:latin typeface="Times New Roman" pitchFamily="18" charset="0"/>
                <a:cs typeface="Times New Roman" pitchFamily="18" charset="0"/>
              </a:rPr>
              <a:t>Academia</a:t>
            </a:r>
            <a:r>
              <a:rPr lang="tr-TR" dirty="0">
                <a:latin typeface="Times New Roman" pitchFamily="18" charset="0"/>
                <a:cs typeface="Times New Roman" pitchFamily="18" charset="0"/>
              </a:rPr>
              <a:t> del </a:t>
            </a:r>
            <a:r>
              <a:rPr lang="tr-TR" dirty="0" err="1">
                <a:latin typeface="Times New Roman" pitchFamily="18" charset="0"/>
                <a:cs typeface="Times New Roman" pitchFamily="18" charset="0"/>
              </a:rPr>
              <a:t>Cimento’nun</a:t>
            </a:r>
            <a:r>
              <a:rPr lang="tr-TR" dirty="0">
                <a:latin typeface="Times New Roman" pitchFamily="18" charset="0"/>
                <a:cs typeface="Times New Roman" pitchFamily="18" charset="0"/>
              </a:rPr>
              <a:t> üyeleri ve </a:t>
            </a:r>
            <a:r>
              <a:rPr lang="tr-TR" dirty="0" err="1">
                <a:latin typeface="Times New Roman" pitchFamily="18" charset="0"/>
                <a:cs typeface="Times New Roman" pitchFamily="18" charset="0"/>
              </a:rPr>
              <a:t>Santorio</a:t>
            </a:r>
            <a:r>
              <a:rPr lang="tr-TR" dirty="0">
                <a:latin typeface="Times New Roman" pitchFamily="18" charset="0"/>
                <a:cs typeface="Times New Roman" pitchFamily="18" charset="0"/>
              </a:rPr>
              <a:t> tarafından).</a:t>
            </a:r>
          </a:p>
          <a:p>
            <a:pPr lvl="0" algn="just"/>
            <a:r>
              <a:rPr lang="tr-TR" dirty="0">
                <a:latin typeface="Times New Roman" pitchFamily="18" charset="0"/>
                <a:cs typeface="Times New Roman" pitchFamily="18" charset="0"/>
              </a:rPr>
              <a:t>Modern anlamdaki ilk derece, 19. yüzyılın ikinci yarısında, Karl </a:t>
            </a:r>
            <a:r>
              <a:rPr lang="tr-TR" dirty="0" err="1">
                <a:latin typeface="Times New Roman" pitchFamily="18" charset="0"/>
                <a:cs typeface="Times New Roman" pitchFamily="18" charset="0"/>
              </a:rPr>
              <a:t>August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Wunderlich</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tarafından </a:t>
            </a:r>
            <a:r>
              <a:rPr lang="tr-TR" dirty="0">
                <a:latin typeface="Times New Roman" pitchFamily="18" charset="0"/>
                <a:cs typeface="Times New Roman" pitchFamily="18" charset="0"/>
              </a:rPr>
              <a:t>kullanıma sunuldu.</a:t>
            </a:r>
          </a:p>
          <a:p>
            <a:pPr lvl="0" algn="just"/>
            <a:r>
              <a:rPr lang="tr-TR" dirty="0">
                <a:latin typeface="Times New Roman" pitchFamily="18" charset="0"/>
                <a:cs typeface="Times New Roman" pitchFamily="18" charset="0"/>
              </a:rPr>
              <a:t>Nüfus içersindeki ölüm oranları ve yaşayanlar hesaplanarak, doğum ve cenaze tabloları derlendi (Astronom </a:t>
            </a:r>
            <a:r>
              <a:rPr lang="tr-TR" dirty="0" err="1">
                <a:latin typeface="Times New Roman" pitchFamily="18" charset="0"/>
                <a:cs typeface="Times New Roman" pitchFamily="18" charset="0"/>
              </a:rPr>
              <a:t>Edmund</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Halley).</a:t>
            </a: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p:txBody>
          <a:bodyPr>
            <a:normAutofit fontScale="85000" lnSpcReduction="10000"/>
          </a:bodyPr>
          <a:lstStyle/>
          <a:p>
            <a:pPr algn="just"/>
            <a:r>
              <a:rPr lang="tr-TR" b="1" dirty="0" smtClean="0">
                <a:solidFill>
                  <a:srgbClr val="FF0000"/>
                </a:solidFill>
                <a:latin typeface="Times New Roman" pitchFamily="18" charset="0"/>
                <a:cs typeface="Times New Roman" pitchFamily="18" charset="0"/>
              </a:rPr>
              <a:t>Olumsuz Sağlık Uygulamaları</a:t>
            </a:r>
            <a:endParaRPr lang="tr-TR" dirty="0" smtClean="0">
              <a:solidFill>
                <a:srgbClr val="FF0000"/>
              </a:solidFill>
              <a:latin typeface="Times New Roman" pitchFamily="18" charset="0"/>
              <a:cs typeface="Times New Roman" pitchFamily="18" charset="0"/>
            </a:endParaRPr>
          </a:p>
          <a:p>
            <a:pPr lvl="0" algn="just"/>
            <a:r>
              <a:rPr lang="tr-TR" dirty="0">
                <a:latin typeface="Times New Roman" pitchFamily="18" charset="0"/>
                <a:cs typeface="Times New Roman" pitchFamily="18" charset="0"/>
              </a:rPr>
              <a:t>17. yüzyılda hastalık ne olursa olsun, eski tedaviler; kan akıtma yöntemi ve müshiller reçete edilmeye devam ediliyordu.</a:t>
            </a:r>
          </a:p>
          <a:p>
            <a:pPr lvl="0" algn="just"/>
            <a:r>
              <a:rPr lang="tr-TR" dirty="0" err="1">
                <a:latin typeface="Times New Roman" pitchFamily="18" charset="0"/>
                <a:cs typeface="Times New Roman" pitchFamily="18" charset="0"/>
              </a:rPr>
              <a:t>Antimony’dan</a:t>
            </a:r>
            <a:r>
              <a:rPr lang="tr-TR" dirty="0">
                <a:latin typeface="Times New Roman" pitchFamily="18" charset="0"/>
                <a:cs typeface="Times New Roman" pitchFamily="18" charset="0"/>
              </a:rPr>
              <a:t> zengin besinlerle beslenen domuzların kilo aldığı gözlenince aynı etkiyi göstereceği düşünülerek insana da </a:t>
            </a:r>
            <a:r>
              <a:rPr lang="tr-TR" dirty="0" err="1">
                <a:latin typeface="Times New Roman" pitchFamily="18" charset="0"/>
                <a:cs typeface="Times New Roman" pitchFamily="18" charset="0"/>
              </a:rPr>
              <a:t>Antimony</a:t>
            </a:r>
            <a:r>
              <a:rPr lang="tr-TR" dirty="0">
                <a:latin typeface="Times New Roman" pitchFamily="18" charset="0"/>
                <a:cs typeface="Times New Roman" pitchFamily="18" charset="0"/>
              </a:rPr>
              <a:t> yedirilince insanların ölmesine neden olunmuştur (17. </a:t>
            </a:r>
            <a:r>
              <a:rPr lang="tr-TR" dirty="0" smtClean="0">
                <a:latin typeface="Times New Roman" pitchFamily="18" charset="0"/>
                <a:cs typeface="Times New Roman" pitchFamily="18" charset="0"/>
              </a:rPr>
              <a:t>yüzyıl</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17. yüzyılda Kinin işitme bozuklukları gibi </a:t>
            </a:r>
            <a:r>
              <a:rPr lang="tr-TR" dirty="0" err="1">
                <a:latin typeface="Times New Roman" pitchFamily="18" charset="0"/>
                <a:cs typeface="Times New Roman" pitchFamily="18" charset="0"/>
              </a:rPr>
              <a:t>toksik</a:t>
            </a:r>
            <a:r>
              <a:rPr lang="tr-TR" dirty="0">
                <a:latin typeface="Times New Roman" pitchFamily="18" charset="0"/>
                <a:cs typeface="Times New Roman" pitchFamily="18" charset="0"/>
              </a:rPr>
              <a:t> yan etkileri göz ardı edilerek fazla miktarda reçete edilmekteydi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a:xfrm>
            <a:off x="457200" y="1600200"/>
            <a:ext cx="8229600" cy="4781128"/>
          </a:xfrm>
        </p:spPr>
        <p:txBody>
          <a:bodyPr>
            <a:normAutofit fontScale="85000" lnSpcReduction="20000"/>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r>
              <a:rPr lang="tr-TR" dirty="0">
                <a:latin typeface="Times New Roman" pitchFamily="18" charset="0"/>
                <a:cs typeface="Times New Roman" pitchFamily="18" charset="0"/>
              </a:rPr>
              <a:t>Bunların yanı sıra solucanlar, tilki akciğeri, kurt yağları, kafatasından elde edilmiş yosunlar, yengeç gözleri gibi daha birçok şey reçete edilmekteydi.</a:t>
            </a:r>
          </a:p>
          <a:p>
            <a:pPr lvl="0" algn="just"/>
            <a:r>
              <a:rPr lang="tr-TR" dirty="0">
                <a:latin typeface="Times New Roman" pitchFamily="18" charset="0"/>
                <a:cs typeface="Times New Roman" pitchFamily="18" charset="0"/>
              </a:rPr>
              <a:t>Bir diğer rağbet gören ilaç “İskoç Hapı”dır. Hazırlanan bu ilaçların fiyatları genelde çok yüksekti. </a:t>
            </a:r>
          </a:p>
          <a:p>
            <a:pPr lvl="0" algn="just"/>
            <a:r>
              <a:rPr lang="tr-TR" dirty="0">
                <a:latin typeface="Times New Roman" pitchFamily="18" charset="0"/>
                <a:cs typeface="Times New Roman" pitchFamily="18" charset="0"/>
              </a:rPr>
              <a:t>17. yüzyılda cerrahlar bir önceki yüzyılda anatomi alanında kaydedilen büyük adımlardan pek faydalanamamışlardır.</a:t>
            </a:r>
          </a:p>
          <a:p>
            <a:pPr lvl="0" algn="just"/>
            <a:r>
              <a:rPr lang="tr-TR" dirty="0">
                <a:latin typeface="Times New Roman" pitchFamily="18" charset="0"/>
                <a:cs typeface="Times New Roman" pitchFamily="18" charset="0"/>
              </a:rPr>
              <a:t>1647’de Peter </a:t>
            </a:r>
            <a:r>
              <a:rPr lang="tr-TR" dirty="0" err="1">
                <a:latin typeface="Times New Roman" pitchFamily="18" charset="0"/>
                <a:cs typeface="Times New Roman" pitchFamily="18" charset="0"/>
              </a:rPr>
              <a:t>Chamberlen’in</a:t>
            </a:r>
            <a:r>
              <a:rPr lang="tr-TR" dirty="0">
                <a:latin typeface="Times New Roman" pitchFamily="18" charset="0"/>
                <a:cs typeface="Times New Roman" pitchFamily="18" charset="0"/>
              </a:rPr>
              <a:t> geliştirdiği forseps keşfi aile içinde bir sır gibi saklandı ve büyük paralar kazanıldı. Para kazanmak amacıyla saklanan bu aleti diğer insanların kullanmasını engellenmiştir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17. Yüzyıl </a:t>
            </a:r>
            <a:endParaRPr lang="tr-TR" dirty="0"/>
          </a:p>
        </p:txBody>
      </p:sp>
      <p:sp>
        <p:nvSpPr>
          <p:cNvPr id="3" name="2 İçerik Yer Tutucusu"/>
          <p:cNvSpPr>
            <a:spLocks noGrp="1"/>
          </p:cNvSpPr>
          <p:nvPr>
            <p:ph idx="1"/>
          </p:nvPr>
        </p:nvSpPr>
        <p:spPr>
          <a:xfrm>
            <a:off x="457200" y="1600200"/>
            <a:ext cx="8229600" cy="4853136"/>
          </a:xfrm>
        </p:spPr>
        <p:txBody>
          <a:bodyPr>
            <a:normAutofit fontScale="77500" lnSpcReduction="20000"/>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r>
              <a:rPr lang="tr-TR" dirty="0">
                <a:latin typeface="Times New Roman" pitchFamily="18" charset="0"/>
                <a:cs typeface="Times New Roman" pitchFamily="18" charset="0"/>
              </a:rPr>
              <a:t>Yazılan bazı kitapların dince kabul edilmiş inançlara aykırı düşünceler içerdiği varsayılarak bu kitapların yazarları idam </a:t>
            </a:r>
            <a:r>
              <a:rPr lang="tr-TR" dirty="0" smtClean="0">
                <a:latin typeface="Times New Roman" pitchFamily="18" charset="0"/>
                <a:cs typeface="Times New Roman" pitchFamily="18" charset="0"/>
              </a:rPr>
              <a:t>edilmiştir.</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Yapılan araştırmalar, laboratuar çalışmaları ve deneyler pek çok doktorun hastalarını unutmasına neden </a:t>
            </a:r>
            <a:r>
              <a:rPr lang="tr-TR" dirty="0" smtClean="0">
                <a:latin typeface="Times New Roman" pitchFamily="18" charset="0"/>
                <a:cs typeface="Times New Roman" pitchFamily="18" charset="0"/>
              </a:rPr>
              <a:t>olmuş.</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17. yüzyılda Avrupa’da bulaşıcı hastalıklar patlak verdi. Kuzey Avrupa’da </a:t>
            </a:r>
            <a:r>
              <a:rPr lang="tr-TR" dirty="0" err="1">
                <a:solidFill>
                  <a:srgbClr val="FF0000"/>
                </a:solidFill>
                <a:latin typeface="Times New Roman" pitchFamily="18" charset="0"/>
                <a:cs typeface="Times New Roman" pitchFamily="18" charset="0"/>
              </a:rPr>
              <a:t>skorbit</a:t>
            </a:r>
            <a:r>
              <a:rPr lang="tr-TR" dirty="0">
                <a:solidFill>
                  <a:srgbClr val="FF0000"/>
                </a:solidFill>
                <a:latin typeface="Times New Roman" pitchFamily="18" charset="0"/>
                <a:cs typeface="Times New Roman" pitchFamily="18" charset="0"/>
              </a:rPr>
              <a:t> ve İtalya’da sıtmanın yanı sıra, tifo, dizanteri ve suçiçeği yaygındı</a:t>
            </a:r>
            <a:r>
              <a:rPr lang="tr-TR" dirty="0">
                <a:latin typeface="Times New Roman" pitchFamily="18" charset="0"/>
                <a:cs typeface="Times New Roman" pitchFamily="18" charset="0"/>
              </a:rPr>
              <a:t>. Ama bu hastalıkların en korkuncu </a:t>
            </a:r>
            <a:r>
              <a:rPr lang="tr-TR" dirty="0">
                <a:solidFill>
                  <a:srgbClr val="FF0000"/>
                </a:solidFill>
                <a:latin typeface="Times New Roman" pitchFamily="18" charset="0"/>
                <a:cs typeface="Times New Roman" pitchFamily="18" charset="0"/>
              </a:rPr>
              <a:t>vebay</a:t>
            </a:r>
            <a:r>
              <a:rPr lang="tr-TR" dirty="0">
                <a:latin typeface="Times New Roman" pitchFamily="18" charset="0"/>
                <a:cs typeface="Times New Roman" pitchFamily="18" charset="0"/>
              </a:rPr>
              <a:t>dı. Orta Çağ’ın “Kara Ölüm”ü geri gelip milyonlarca insanın ölümüne neden oldu. Olağanüstü önlemler alınarak, veba doktorları atandı. Doktorlar koruyu amaçlı garip kıyafetler giyiyorlardı.</a:t>
            </a:r>
          </a:p>
          <a:p>
            <a:endParaRPr lang="tr-TR" dirty="0" smtClean="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Aydınlanma Çağı – 18. YY.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229600" cy="4925144"/>
          </a:xfrm>
        </p:spPr>
        <p:txBody>
          <a:bodyPr>
            <a:normAutofit/>
          </a:bodyPr>
          <a:lstStyle/>
          <a:p>
            <a:pPr algn="just"/>
            <a:r>
              <a:rPr lang="tr-TR" dirty="0">
                <a:latin typeface="Times New Roman" pitchFamily="18" charset="0"/>
                <a:cs typeface="Times New Roman" pitchFamily="18" charset="0"/>
              </a:rPr>
              <a:t>Aydınlanma Çağı olarak adlandırılan tarihsel dönem, Aydınlanma felsefesinin 18. yüzyılda doğup benimsenmeye başladığı </a:t>
            </a:r>
            <a:r>
              <a:rPr lang="tr-TR" dirty="0" smtClean="0">
                <a:latin typeface="Times New Roman" pitchFamily="18" charset="0"/>
                <a:cs typeface="Times New Roman" pitchFamily="18" charset="0"/>
              </a:rPr>
              <a:t>dönemdir.</a:t>
            </a:r>
          </a:p>
          <a:p>
            <a:pPr algn="just"/>
            <a:r>
              <a:rPr lang="tr-TR" dirty="0" smtClean="0">
                <a:latin typeface="Times New Roman" pitchFamily="18" charset="0"/>
                <a:cs typeface="Times New Roman" pitchFamily="18" charset="0"/>
              </a:rPr>
              <a:t>Batı </a:t>
            </a:r>
            <a:r>
              <a:rPr lang="tr-TR" dirty="0">
                <a:latin typeface="Times New Roman" pitchFamily="18" charset="0"/>
                <a:cs typeface="Times New Roman" pitchFamily="18" charset="0"/>
              </a:rPr>
              <a:t>toplumunda 17. ve 18. yüzyıllarda gelişen ve akılcı düşünceyi eski, geleneksel, değişmez kabul edilen varsayımlardan, önyargılardan ve ideolojilerden özgürleştirmeyi ve yeni bilgiye yönelik kabulü geliştirmeyi amaçlayan düşünsel gelişimi kapsayan dönemi tanımlar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Aydınlanma Çağı – 18. YY. </a:t>
            </a:r>
            <a:endParaRPr lang="tr-TR" dirty="0"/>
          </a:p>
        </p:txBody>
      </p:sp>
      <p:sp>
        <p:nvSpPr>
          <p:cNvPr id="3" name="2 İçerik Yer Tutucusu"/>
          <p:cNvSpPr>
            <a:spLocks noGrp="1"/>
          </p:cNvSpPr>
          <p:nvPr>
            <p:ph idx="1"/>
          </p:nvPr>
        </p:nvSpPr>
        <p:spPr/>
        <p:txBody>
          <a:bodyPr>
            <a:normAutofit/>
          </a:bodyPr>
          <a:lstStyle/>
          <a:p>
            <a:pPr algn="just"/>
            <a:r>
              <a:rPr lang="tr-TR" dirty="0" smtClean="0">
                <a:solidFill>
                  <a:srgbClr val="FF0000"/>
                </a:solidFill>
                <a:latin typeface="Times New Roman" pitchFamily="18" charset="0"/>
                <a:cs typeface="Times New Roman" pitchFamily="18" charset="0"/>
              </a:rPr>
              <a:t>Dönemin Özellikleri</a:t>
            </a:r>
          </a:p>
          <a:p>
            <a:pPr algn="just"/>
            <a:r>
              <a:rPr lang="tr-TR" dirty="0">
                <a:latin typeface="Times New Roman" pitchFamily="18" charset="0"/>
                <a:cs typeface="Times New Roman" pitchFamily="18" charset="0"/>
              </a:rPr>
              <a:t>Feodal düzen içinde yavaş yavaş gelişerek ekonomik ve sosyal alanda üstünlüğü ele geçiren sınıfın </a:t>
            </a:r>
            <a:r>
              <a:rPr lang="tr-TR" dirty="0">
                <a:solidFill>
                  <a:srgbClr val="FF0000"/>
                </a:solidFill>
                <a:latin typeface="Times New Roman" pitchFamily="18" charset="0"/>
                <a:cs typeface="Times New Roman" pitchFamily="18" charset="0"/>
              </a:rPr>
              <a:t>burjuva sınıfı </a:t>
            </a:r>
            <a:r>
              <a:rPr lang="tr-TR" dirty="0">
                <a:latin typeface="Times New Roman" pitchFamily="18" charset="0"/>
                <a:cs typeface="Times New Roman" pitchFamily="18" charset="0"/>
              </a:rPr>
              <a:t>olduğu görülmektedir.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18</a:t>
            </a:r>
            <a:r>
              <a:rPr lang="tr-TR" dirty="0">
                <a:latin typeface="Times New Roman" pitchFamily="18" charset="0"/>
                <a:cs typeface="Times New Roman" pitchFamily="18" charset="0"/>
              </a:rPr>
              <a:t>. yüzyıl Fransız burjuvazisi, akla öncelik tanıyan dünya görüşüne dayanarak, eski rejimi sıkı bir eleştiri süzgecinden geçirmiştir </a:t>
            </a:r>
            <a:endParaRPr lang="tr-TR" dirty="0" smtClean="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Aydınlanma Çağı – 18. YY. </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smtClean="0">
                <a:solidFill>
                  <a:srgbClr val="FF0000"/>
                </a:solidFill>
                <a:latin typeface="Times New Roman" pitchFamily="18" charset="0"/>
                <a:cs typeface="Times New Roman" pitchFamily="18" charset="0"/>
              </a:rPr>
              <a:t>Dönemin Özellikleri</a:t>
            </a:r>
          </a:p>
          <a:p>
            <a:pPr algn="just"/>
            <a:r>
              <a:rPr lang="tr-TR" dirty="0">
                <a:latin typeface="Times New Roman" pitchFamily="18" charset="0"/>
                <a:cs typeface="Times New Roman" pitchFamily="18" charset="0"/>
              </a:rPr>
              <a:t>Aydınlanma felsefesinin dayandığı ilkeler salt burjuvaziyi değil, tüm insanları kapsayan, feodaliteden yana olanlara (asiller, rahipler) karşı tüm insanların mutluluğunu amaç edinmiş görünen ilkelerdir.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Özgürlük</a:t>
            </a:r>
            <a:r>
              <a:rPr lang="tr-TR" dirty="0">
                <a:latin typeface="Times New Roman" pitchFamily="18" charset="0"/>
                <a:cs typeface="Times New Roman" pitchFamily="18" charset="0"/>
              </a:rPr>
              <a:t>, ilerleme, insanın değeri gibi kavramlar tüm insanlığı amaçlamaktadır.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Aydınlanma </a:t>
            </a:r>
            <a:r>
              <a:rPr lang="tr-TR" dirty="0">
                <a:latin typeface="Times New Roman" pitchFamily="18" charset="0"/>
                <a:cs typeface="Times New Roman" pitchFamily="18" charset="0"/>
              </a:rPr>
              <a:t>felsefesinin amacı evrensel insanın mutluluğunu sağlamaktır</a:t>
            </a:r>
            <a:endParaRPr lang="tr-TR" dirty="0" smtClean="0">
              <a:solidFill>
                <a:srgbClr val="FF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Aydınlanma Çağı – 18. YY. </a:t>
            </a:r>
            <a:endParaRPr lang="tr-TR" dirty="0"/>
          </a:p>
        </p:txBody>
      </p:sp>
      <p:sp>
        <p:nvSpPr>
          <p:cNvPr id="3" name="2 İçerik Yer Tutucusu"/>
          <p:cNvSpPr>
            <a:spLocks noGrp="1"/>
          </p:cNvSpPr>
          <p:nvPr>
            <p:ph idx="1"/>
          </p:nvPr>
        </p:nvSpPr>
        <p:spPr>
          <a:xfrm>
            <a:off x="457200" y="1600200"/>
            <a:ext cx="8229600" cy="4925144"/>
          </a:xfrm>
        </p:spPr>
        <p:txBody>
          <a:bodyPr>
            <a:normAutofit fontScale="85000" lnSpcReduction="20000"/>
          </a:bodyPr>
          <a:lstStyle/>
          <a:p>
            <a:pPr algn="just"/>
            <a:r>
              <a:rPr lang="tr-TR" dirty="0" smtClean="0">
                <a:solidFill>
                  <a:srgbClr val="FF0000"/>
                </a:solidFill>
                <a:latin typeface="Times New Roman" pitchFamily="18" charset="0"/>
                <a:cs typeface="Times New Roman" pitchFamily="18" charset="0"/>
              </a:rPr>
              <a:t>Dönemin Özellikleri</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Kant</a:t>
            </a:r>
            <a:r>
              <a:rPr lang="tr-TR" dirty="0">
                <a:latin typeface="Times New Roman" pitchFamily="18" charset="0"/>
                <a:cs typeface="Times New Roman" pitchFamily="18" charset="0"/>
              </a:rPr>
              <a:t>, aydınlanmacılığı, "aklı kullanma cesareti" olarak tanımlandığında, genel olarak Aydınlanma Çağı'nın felsefesini vermektedir. Kant, aydınlanma düşüncesinin kurucu ilkesi olan akıl konusunda şöyle der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1" algn="just"/>
            <a:r>
              <a:rPr lang="tr-TR" dirty="0">
                <a:latin typeface="Times New Roman" pitchFamily="18" charset="0"/>
                <a:cs typeface="Times New Roman" pitchFamily="18" charset="0"/>
              </a:rPr>
              <a:t>Aydınlanma, insanın kendi suçu ile düşmüş olduğu bir ergin olmama durumundan kurtulmasıdır. Bu ergin olmayış durumu ise, insanın kendi aklını bir başkasının kılavuzluğuna başvurmaksızın kullanamayışıdır. İşte bu ergin olmayışa insan kendi suçu ile düşmüştür; bunun nedenini de aklın kendisinde değil, fakat aklını başkasının kılavuzluğu ve yardımı olmaksızın kullanmak kararlılığını ve yürekliliğini gösteremeyen insanda aramalıdır </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Sapere</a:t>
            </a:r>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Aude</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-Aklını </a:t>
            </a:r>
            <a:r>
              <a:rPr lang="tr-TR" dirty="0">
                <a:latin typeface="Times New Roman" pitchFamily="18" charset="0"/>
                <a:cs typeface="Times New Roman" pitchFamily="18" charset="0"/>
              </a:rPr>
              <a:t>kendin kullanmak cesaretini göster! </a:t>
            </a:r>
            <a:r>
              <a:rPr lang="tr-TR" dirty="0" smtClean="0">
                <a:latin typeface="Times New Roman" pitchFamily="18" charset="0"/>
                <a:cs typeface="Times New Roman" pitchFamily="18" charset="0"/>
              </a:rPr>
              <a:t>–</a:t>
            </a:r>
          </a:p>
          <a:p>
            <a:pPr lvl="1" algn="just"/>
            <a:r>
              <a:rPr lang="tr-TR" dirty="0" smtClean="0">
                <a:latin typeface="Times New Roman" pitchFamily="18" charset="0"/>
                <a:cs typeface="Times New Roman" pitchFamily="18" charset="0"/>
              </a:rPr>
              <a:t>Aydınlanmanın </a:t>
            </a:r>
            <a:r>
              <a:rPr lang="tr-TR" dirty="0">
                <a:latin typeface="Times New Roman" pitchFamily="18" charset="0"/>
                <a:cs typeface="Times New Roman" pitchFamily="18" charset="0"/>
              </a:rPr>
              <a:t>parolası olmaktadır.</a:t>
            </a:r>
          </a:p>
          <a:p>
            <a:pPr algn="just"/>
            <a:endParaRPr lang="tr-TR"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Aydınlanma Çağı – 18. YY. </a:t>
            </a:r>
            <a:endParaRPr lang="tr-TR" dirty="0"/>
          </a:p>
        </p:txBody>
      </p:sp>
      <p:sp>
        <p:nvSpPr>
          <p:cNvPr id="3" name="2 İçerik Yer Tutucusu"/>
          <p:cNvSpPr>
            <a:spLocks noGrp="1"/>
          </p:cNvSpPr>
          <p:nvPr>
            <p:ph idx="1"/>
          </p:nvPr>
        </p:nvSpPr>
        <p:spPr>
          <a:xfrm>
            <a:off x="457200" y="1600200"/>
            <a:ext cx="8229600" cy="4853136"/>
          </a:xfrm>
        </p:spPr>
        <p:txBody>
          <a:bodyPr>
            <a:normAutofit fontScale="92500" lnSpcReduction="10000"/>
          </a:bodyPr>
          <a:lstStyle/>
          <a:p>
            <a:pPr algn="just"/>
            <a:r>
              <a:rPr lang="tr-TR" b="1" dirty="0">
                <a:solidFill>
                  <a:srgbClr val="FF0000"/>
                </a:solidFill>
                <a:latin typeface="Times New Roman" pitchFamily="18" charset="0"/>
                <a:cs typeface="Times New Roman" pitchFamily="18" charset="0"/>
              </a:rPr>
              <a:t>Aydınlanma Çağı'nın Sonuçları</a:t>
            </a:r>
          </a:p>
          <a:p>
            <a:pPr lvl="0" algn="just"/>
            <a:r>
              <a:rPr lang="tr-TR" dirty="0">
                <a:latin typeface="Times New Roman" pitchFamily="18" charset="0"/>
                <a:cs typeface="Times New Roman" pitchFamily="18" charset="0"/>
              </a:rPr>
              <a:t>Avrupa'da geçmişten kalan pek çok düşünce sistemi değişmiş, yerini akılcı düşünce sistemi almıştır.</a:t>
            </a:r>
          </a:p>
          <a:p>
            <a:pPr lvl="0" algn="just"/>
            <a:r>
              <a:rPr lang="tr-TR" dirty="0">
                <a:latin typeface="Times New Roman" pitchFamily="18" charset="0"/>
                <a:cs typeface="Times New Roman" pitchFamily="18" charset="0"/>
              </a:rPr>
              <a:t>Aydınlanma Çağı'ndaki bilimsel ve teknolojik gelişmeler dünyayı geliştiren Sanayi Devrimi'nin temellerini oluşturmuştur.</a:t>
            </a:r>
          </a:p>
          <a:p>
            <a:pPr lvl="0" algn="just"/>
            <a:r>
              <a:rPr lang="tr-TR" dirty="0" smtClean="0">
                <a:latin typeface="Times New Roman" pitchFamily="18" charset="0"/>
                <a:cs typeface="Times New Roman" pitchFamily="18" charset="0"/>
              </a:rPr>
              <a:t>Avrupa'daki </a:t>
            </a:r>
            <a:r>
              <a:rPr lang="tr-TR" dirty="0">
                <a:latin typeface="Times New Roman" pitchFamily="18" charset="0"/>
                <a:cs typeface="Times New Roman" pitchFamily="18" charset="0"/>
              </a:rPr>
              <a:t>sosyal ve siyasal gelişmeler Amerika Birleşik Devleti'nin kurulmasında ve Fransız </a:t>
            </a:r>
            <a:r>
              <a:rPr lang="tr-TR" dirty="0" err="1">
                <a:latin typeface="Times New Roman" pitchFamily="18" charset="0"/>
                <a:cs typeface="Times New Roman" pitchFamily="18" charset="0"/>
              </a:rPr>
              <a:t>İhtilâli'nin</a:t>
            </a:r>
            <a:r>
              <a:rPr lang="tr-TR" dirty="0">
                <a:latin typeface="Times New Roman" pitchFamily="18" charset="0"/>
                <a:cs typeface="Times New Roman" pitchFamily="18" charset="0"/>
              </a:rPr>
              <a:t> çıkmasında etkili olmuştur.</a:t>
            </a:r>
          </a:p>
          <a:p>
            <a:pPr algn="just"/>
            <a:endParaRPr lang="tr-T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7" name="Picture 2" descr="http://upload.wikimedia.org/wikipedia/commons/8/81/95Thesen.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88640"/>
            <a:ext cx="4032448" cy="619268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MartinLuther"/>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b="7455"/>
          <a:stretch>
            <a:fillRect/>
          </a:stretch>
        </p:blipFill>
        <p:spPr bwMode="auto">
          <a:xfrm>
            <a:off x="4644008" y="332656"/>
            <a:ext cx="4248471" cy="6048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a:t>
            </a:r>
            <a:endParaRPr lang="tr-TR" dirty="0"/>
          </a:p>
        </p:txBody>
      </p:sp>
      <p:sp>
        <p:nvSpPr>
          <p:cNvPr id="3" name="2 İçerik Yer Tutucusu"/>
          <p:cNvSpPr>
            <a:spLocks noGrp="1"/>
          </p:cNvSpPr>
          <p:nvPr>
            <p:ph idx="1"/>
          </p:nvPr>
        </p:nvSpPr>
        <p:spPr/>
        <p:txBody>
          <a:bodyPr>
            <a:normAutofit lnSpcReduction="10000"/>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Deneysel </a:t>
            </a:r>
            <a:r>
              <a:rPr lang="tr-TR" dirty="0">
                <a:latin typeface="Times New Roman" pitchFamily="18" charset="0"/>
                <a:cs typeface="Times New Roman" pitchFamily="18" charset="0"/>
              </a:rPr>
              <a:t>yönteme önem verildi ve sistematik yöntemin gelişmesi sağladı. Hayvanlar ve bitkiler için sınıflandırma yöntemi keşfedildi (</a:t>
            </a:r>
            <a:r>
              <a:rPr lang="tr-TR" b="1" dirty="0">
                <a:solidFill>
                  <a:schemeClr val="tx2"/>
                </a:solidFill>
                <a:latin typeface="Times New Roman" pitchFamily="18" charset="0"/>
                <a:cs typeface="Times New Roman" pitchFamily="18" charset="0"/>
              </a:rPr>
              <a:t>İsveçli doktor Carl </a:t>
            </a:r>
            <a:r>
              <a:rPr lang="tr-TR" b="1" dirty="0" err="1">
                <a:solidFill>
                  <a:schemeClr val="tx2"/>
                </a:solidFill>
                <a:latin typeface="Times New Roman" pitchFamily="18" charset="0"/>
                <a:cs typeface="Times New Roman" pitchFamily="18" charset="0"/>
              </a:rPr>
              <a:t>von</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Linne</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“Hastalık, ruhun ölümcül maddeyi vücuttan atma </a:t>
            </a:r>
            <a:r>
              <a:rPr lang="tr-TR" dirty="0" smtClean="0">
                <a:latin typeface="Times New Roman" pitchFamily="18" charset="0"/>
                <a:cs typeface="Times New Roman" pitchFamily="18" charset="0"/>
              </a:rPr>
              <a:t>çabasıdır. </a:t>
            </a:r>
            <a:r>
              <a:rPr lang="tr-TR" dirty="0">
                <a:latin typeface="Times New Roman" pitchFamily="18" charset="0"/>
                <a:cs typeface="Times New Roman" pitchFamily="18" charset="0"/>
              </a:rPr>
              <a:t>Ruh bedeni terk ettiğinde ise beden </a:t>
            </a:r>
            <a:r>
              <a:rPr lang="tr-TR" dirty="0" smtClean="0">
                <a:latin typeface="Times New Roman" pitchFamily="18" charset="0"/>
                <a:cs typeface="Times New Roman" pitchFamily="18" charset="0"/>
              </a:rPr>
              <a:t>çürür” </a:t>
            </a:r>
            <a:r>
              <a:rPr lang="tr-TR" dirty="0">
                <a:latin typeface="Times New Roman" pitchFamily="18" charset="0"/>
                <a:cs typeface="Times New Roman" pitchFamily="18" charset="0"/>
              </a:rPr>
              <a:t>düşüncesi gündeme getirilmiştir (</a:t>
            </a:r>
            <a:r>
              <a:rPr lang="tr-TR" b="1" dirty="0" err="1">
                <a:solidFill>
                  <a:schemeClr val="tx2"/>
                </a:solidFill>
                <a:latin typeface="Times New Roman" pitchFamily="18" charset="0"/>
                <a:cs typeface="Times New Roman" pitchFamily="18" charset="0"/>
              </a:rPr>
              <a:t>Georg</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Ernst</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Stahl</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a:t>
            </a:r>
            <a:endParaRPr lang="tr-TR" dirty="0"/>
          </a:p>
        </p:txBody>
      </p:sp>
      <p:sp>
        <p:nvSpPr>
          <p:cNvPr id="3" name="2 İçerik Yer Tutucusu"/>
          <p:cNvSpPr>
            <a:spLocks noGrp="1"/>
          </p:cNvSpPr>
          <p:nvPr>
            <p:ph idx="1"/>
          </p:nvPr>
        </p:nvSpPr>
        <p:spPr/>
        <p:txBody>
          <a:bodyPr>
            <a:normAutofit/>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smtClean="0">
                <a:latin typeface="Times New Roman" pitchFamily="18" charset="0"/>
                <a:cs typeface="Times New Roman" pitchFamily="18" charset="0"/>
              </a:rPr>
              <a:t>İnsan </a:t>
            </a:r>
            <a:r>
              <a:rPr lang="tr-TR" dirty="0">
                <a:latin typeface="Times New Roman" pitchFamily="18" charset="0"/>
                <a:cs typeface="Times New Roman" pitchFamily="18" charset="0"/>
              </a:rPr>
              <a:t>vücudunun, beyin tarafından salgılanan ve sinirler aracılığıyla vücuda dağıtılan sinirsel sıvının etkisiyle zaman zaman küçülüp genişleyen liflerden oluştuğu düşünülüyordu (</a:t>
            </a:r>
            <a:r>
              <a:rPr lang="tr-TR" b="1" dirty="0" err="1" smtClean="0">
                <a:solidFill>
                  <a:schemeClr val="tx2">
                    <a:lumMod val="75000"/>
                  </a:schemeClr>
                </a:solidFill>
                <a:latin typeface="Times New Roman" pitchFamily="18" charset="0"/>
                <a:cs typeface="Times New Roman" pitchFamily="18" charset="0"/>
              </a:rPr>
              <a:t>Hoffman</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lnSpc>
                <a:spcPct val="150000"/>
              </a:lnSpc>
            </a:pPr>
            <a:r>
              <a:rPr lang="tr-TR" dirty="0">
                <a:latin typeface="Times New Roman" pitchFamily="18" charset="0"/>
                <a:cs typeface="Times New Roman" pitchFamily="18" charset="0"/>
              </a:rPr>
              <a:t>İlk kez mesleki hastalık kavramı ortaya çıkmıştır (</a:t>
            </a:r>
            <a:r>
              <a:rPr lang="tr-TR" b="1" dirty="0" err="1">
                <a:solidFill>
                  <a:schemeClr val="tx2"/>
                </a:solidFill>
                <a:latin typeface="Times New Roman" pitchFamily="18" charset="0"/>
                <a:cs typeface="Times New Roman" pitchFamily="18" charset="0"/>
              </a:rPr>
              <a:t>Bernardo</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Ramazzini</a:t>
            </a:r>
            <a:r>
              <a:rPr lang="tr-TR" dirty="0" smtClean="0">
                <a:latin typeface="Times New Roman" pitchFamily="18" charset="0"/>
                <a:cs typeface="Times New Roman" pitchFamily="18" charset="0"/>
              </a:rPr>
              <a:t>).</a:t>
            </a:r>
          </a:p>
          <a:p>
            <a:pPr lvl="0" algn="just">
              <a:lnSpc>
                <a:spcPct val="150000"/>
              </a:lnSpc>
            </a:pPr>
            <a:r>
              <a:rPr lang="tr-TR" dirty="0" smtClean="0">
                <a:latin typeface="Times New Roman" pitchFamily="18" charset="0"/>
                <a:cs typeface="Times New Roman" pitchFamily="18" charset="0"/>
              </a:rPr>
              <a:t>Yüzlerce </a:t>
            </a:r>
            <a:r>
              <a:rPr lang="tr-TR" dirty="0">
                <a:latin typeface="Times New Roman" pitchFamily="18" charset="0"/>
                <a:cs typeface="Times New Roman" pitchFamily="18" charset="0"/>
              </a:rPr>
              <a:t>mesleki haslığın nedenlerini, çalışma koşullarını, </a:t>
            </a:r>
            <a:r>
              <a:rPr lang="tr-TR" dirty="0" err="1">
                <a:latin typeface="Times New Roman" pitchFamily="18" charset="0"/>
                <a:cs typeface="Times New Roman" pitchFamily="18" charset="0"/>
              </a:rPr>
              <a:t>civa</a:t>
            </a:r>
            <a:r>
              <a:rPr lang="tr-TR" dirty="0">
                <a:latin typeface="Times New Roman" pitchFamily="18" charset="0"/>
                <a:cs typeface="Times New Roman" pitchFamily="18" charset="0"/>
              </a:rPr>
              <a:t> ve antimon gibi metallerin öldürücü etkilerini incelemiştir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a:t>
            </a:r>
            <a:endParaRPr lang="tr-TR" dirty="0"/>
          </a:p>
        </p:txBody>
      </p:sp>
      <p:sp>
        <p:nvSpPr>
          <p:cNvPr id="3" name="2 İçerik Yer Tutucusu"/>
          <p:cNvSpPr>
            <a:spLocks noGrp="1"/>
          </p:cNvSpPr>
          <p:nvPr>
            <p:ph idx="1"/>
          </p:nvPr>
        </p:nvSpPr>
        <p:spPr>
          <a:xfrm>
            <a:off x="457200" y="1600200"/>
            <a:ext cx="8229600" cy="4781128"/>
          </a:xfrm>
        </p:spPr>
        <p:txBody>
          <a:bodyPr>
            <a:normAutofit/>
          </a:bodyPr>
          <a:lstStyle/>
          <a:p>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r>
              <a:rPr lang="tr-TR" dirty="0">
                <a:latin typeface="Times New Roman" pitchFamily="18" charset="0"/>
                <a:cs typeface="Times New Roman" pitchFamily="18" charset="0"/>
              </a:rPr>
              <a:t>Sinirlilik ve duyarlılığa deneysel tanımlar getirilmiş ve bu iki yapının birbirinden farklı olduğu belirtilmiştir (</a:t>
            </a:r>
            <a:r>
              <a:rPr lang="tr-TR" b="1" dirty="0" err="1">
                <a:solidFill>
                  <a:schemeClr val="tx2"/>
                </a:solidFill>
                <a:latin typeface="Times New Roman" pitchFamily="18" charset="0"/>
                <a:cs typeface="Times New Roman" pitchFamily="18" charset="0"/>
              </a:rPr>
              <a:t>Albrecht</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von</a:t>
            </a:r>
            <a:r>
              <a:rPr lang="tr-TR" b="1" dirty="0">
                <a:solidFill>
                  <a:schemeClr val="tx2"/>
                </a:solidFill>
                <a:latin typeface="Times New Roman" pitchFamily="18" charset="0"/>
                <a:cs typeface="Times New Roman" pitchFamily="18" charset="0"/>
              </a:rPr>
              <a:t> Haller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r>
              <a:rPr lang="tr-TR" dirty="0" smtClean="0">
                <a:latin typeface="Times New Roman" pitchFamily="18" charset="0"/>
                <a:cs typeface="Times New Roman" pitchFamily="18" charset="0"/>
              </a:rPr>
              <a:t>Hastanede </a:t>
            </a:r>
            <a:r>
              <a:rPr lang="tr-TR" dirty="0">
                <a:latin typeface="Times New Roman" pitchFamily="18" charset="0"/>
                <a:cs typeface="Times New Roman" pitchFamily="18" charset="0"/>
              </a:rPr>
              <a:t>biri erkekler diğeri de kadınlar için olmak üzere iki ayrı koğuş kurulmasını sağladı (</a:t>
            </a:r>
            <a:r>
              <a:rPr lang="tr-TR" b="1" dirty="0" err="1">
                <a:solidFill>
                  <a:schemeClr val="tx2"/>
                </a:solidFill>
                <a:latin typeface="Times New Roman" pitchFamily="18" charset="0"/>
                <a:cs typeface="Times New Roman" pitchFamily="18" charset="0"/>
              </a:rPr>
              <a:t>Gerard</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van</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Swieter</a:t>
            </a:r>
            <a:r>
              <a:rPr lang="tr-TR" b="1" dirty="0">
                <a:solidFill>
                  <a:schemeClr val="tx2"/>
                </a:solidFill>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b="1" dirty="0" smtClean="0">
                <a:solidFill>
                  <a:srgbClr val="FF0000"/>
                </a:solidFill>
                <a:latin typeface="Times New Roman" pitchFamily="18" charset="0"/>
                <a:cs typeface="Times New Roman" pitchFamily="18" charset="0"/>
              </a:rPr>
              <a:t>Olumlu Sağlık Uygulamaları</a:t>
            </a:r>
            <a:endParaRPr lang="tr-TR" dirty="0" smtClean="0">
              <a:solidFill>
                <a:srgbClr val="FF0000"/>
              </a:solidFill>
              <a:latin typeface="Times New Roman" pitchFamily="18" charset="0"/>
              <a:cs typeface="Times New Roman" pitchFamily="18" charset="0"/>
            </a:endParaRPr>
          </a:p>
          <a:p>
            <a:pPr lvl="0" algn="just"/>
            <a:r>
              <a:rPr lang="tr-TR" dirty="0">
                <a:latin typeface="Times New Roman" pitchFamily="18" charset="0"/>
                <a:cs typeface="Times New Roman" pitchFamily="18" charset="0"/>
              </a:rPr>
              <a:t>Tanı metodu olarak perküsyon yöntemi geliştirilerek fiziksel tanı bilimi kurulmuş oldu.</a:t>
            </a:r>
          </a:p>
          <a:p>
            <a:pPr lvl="1" algn="just"/>
            <a:r>
              <a:rPr lang="tr-TR" i="1" dirty="0" err="1">
                <a:latin typeface="Times New Roman" pitchFamily="18" charset="0"/>
                <a:cs typeface="Times New Roman" pitchFamily="18" charset="0"/>
              </a:rPr>
              <a:t>Leopld</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Auenbrugger</a:t>
            </a:r>
            <a:r>
              <a:rPr lang="tr-TR" i="1" dirty="0">
                <a:latin typeface="Times New Roman" pitchFamily="18" charset="0"/>
                <a:cs typeface="Times New Roman" pitchFamily="18" charset="0"/>
              </a:rPr>
              <a:t> (1722-1809) Perküsyon yöntemini şarap fıçılarının doluluk oranlarını tespit etmek için kullandığı yöntemden yola çıkarak bulmuştur. Daha sonra bu yöntemi akciğerler için kullanmıştır.</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Kalp, akciğer tüberkülozu, mide ve frengi ile ilgili çalışmalar yaparak modern patolojik anatominin kurulmasını sağlamıştır (</a:t>
            </a:r>
            <a:r>
              <a:rPr lang="tr-TR" b="1" dirty="0" err="1">
                <a:solidFill>
                  <a:schemeClr val="tx2"/>
                </a:solidFill>
                <a:latin typeface="Times New Roman" pitchFamily="18" charset="0"/>
                <a:cs typeface="Times New Roman" pitchFamily="18" charset="0"/>
              </a:rPr>
              <a:t>Giovanni</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Battista</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Morgagni</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a:t>
            </a:r>
            <a:endParaRPr lang="tr-TR" dirty="0"/>
          </a:p>
        </p:txBody>
      </p:sp>
      <p:sp>
        <p:nvSpPr>
          <p:cNvPr id="3" name="2 İçerik Yer Tutucusu"/>
          <p:cNvSpPr>
            <a:spLocks noGrp="1"/>
          </p:cNvSpPr>
          <p:nvPr>
            <p:ph idx="1"/>
          </p:nvPr>
        </p:nvSpPr>
        <p:spPr/>
        <p:txBody>
          <a:bodyPr>
            <a:normAutofit fontScale="85000" lnSpcReduction="20000"/>
          </a:bodyPr>
          <a:lstStyle/>
          <a:p>
            <a:pPr algn="just"/>
            <a:r>
              <a:rPr lang="tr-TR" b="1" dirty="0" smtClean="0">
                <a:solidFill>
                  <a:srgbClr val="FF0000"/>
                </a:solidFill>
                <a:latin typeface="Times New Roman" pitchFamily="18" charset="0"/>
                <a:cs typeface="Times New Roman" pitchFamily="18" charset="0"/>
              </a:rPr>
              <a:t>Olumlu Sağlık Uygulamaları</a:t>
            </a:r>
          </a:p>
          <a:p>
            <a:pPr lvl="0" algn="just"/>
            <a:r>
              <a:rPr lang="tr-TR" dirty="0">
                <a:latin typeface="Times New Roman" pitchFamily="18" charset="0"/>
                <a:cs typeface="Times New Roman" pitchFamily="18" charset="0"/>
              </a:rPr>
              <a:t>Felcin, beyin lezyonundan ziyade, </a:t>
            </a:r>
            <a:r>
              <a:rPr lang="tr-TR" dirty="0" err="1">
                <a:latin typeface="Times New Roman" pitchFamily="18" charset="0"/>
                <a:cs typeface="Times New Roman" pitchFamily="18" charset="0"/>
              </a:rPr>
              <a:t>serebral</a:t>
            </a:r>
            <a:r>
              <a:rPr lang="tr-TR" dirty="0">
                <a:latin typeface="Times New Roman" pitchFamily="18" charset="0"/>
                <a:cs typeface="Times New Roman" pitchFamily="18" charset="0"/>
              </a:rPr>
              <a:t> damarlardaki değişikliklerden kaynaklandığı saptanmıştır. Bedenin </a:t>
            </a:r>
            <a:r>
              <a:rPr lang="tr-TR" dirty="0" err="1">
                <a:latin typeface="Times New Roman" pitchFamily="18" charset="0"/>
                <a:cs typeface="Times New Roman" pitchFamily="18" charset="0"/>
              </a:rPr>
              <a:t>hemiplejiden</a:t>
            </a:r>
            <a:r>
              <a:rPr lang="tr-TR" dirty="0">
                <a:latin typeface="Times New Roman" pitchFamily="18" charset="0"/>
                <a:cs typeface="Times New Roman" pitchFamily="18" charset="0"/>
              </a:rPr>
              <a:t> etkilenen bölümünün, beynin zarar görmüş kısmında değil, karşıt kısmında olduğunun farkına varılmıştır (</a:t>
            </a:r>
            <a:r>
              <a:rPr lang="tr-TR" b="1" dirty="0" err="1">
                <a:solidFill>
                  <a:schemeClr val="tx2"/>
                </a:solidFill>
                <a:latin typeface="Times New Roman" pitchFamily="18" charset="0"/>
                <a:cs typeface="Times New Roman" pitchFamily="18" charset="0"/>
              </a:rPr>
              <a:t>Giovanni</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Battista</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Morgagni</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Solunumun oksijenin yanması ve karbondioksitin üretilmesiyle meydana gelen yanma işlemi olduğu bulunmuş, kapalı mekanlarda kişi başına belli miktarda hava gerektiği belirtilmiştir (</a:t>
            </a:r>
            <a:r>
              <a:rPr lang="tr-TR" b="1" dirty="0" err="1">
                <a:solidFill>
                  <a:schemeClr val="tx2"/>
                </a:solidFill>
                <a:latin typeface="Times New Roman" pitchFamily="18" charset="0"/>
                <a:cs typeface="Times New Roman" pitchFamily="18" charset="0"/>
              </a:rPr>
              <a:t>Antoine</a:t>
            </a:r>
            <a:r>
              <a:rPr lang="tr-TR" b="1" dirty="0">
                <a:solidFill>
                  <a:schemeClr val="tx2"/>
                </a:solidFill>
                <a:latin typeface="Times New Roman" pitchFamily="18" charset="0"/>
                <a:cs typeface="Times New Roman" pitchFamily="18" charset="0"/>
              </a:rPr>
              <a:t>-</a:t>
            </a:r>
            <a:r>
              <a:rPr lang="tr-TR" b="1" dirty="0" err="1">
                <a:solidFill>
                  <a:schemeClr val="tx2"/>
                </a:solidFill>
                <a:latin typeface="Times New Roman" pitchFamily="18" charset="0"/>
                <a:cs typeface="Times New Roman" pitchFamily="18" charset="0"/>
              </a:rPr>
              <a:t>Laurent</a:t>
            </a:r>
            <a:r>
              <a:rPr lang="tr-TR" b="1" dirty="0">
                <a:solidFill>
                  <a:schemeClr val="tx2"/>
                </a:solidFill>
                <a:latin typeface="Times New Roman" pitchFamily="18" charset="0"/>
                <a:cs typeface="Times New Roman" pitchFamily="18" charset="0"/>
              </a:rPr>
              <a:t> </a:t>
            </a:r>
            <a:r>
              <a:rPr lang="tr-TR" b="1" dirty="0" err="1" smtClean="0">
                <a:solidFill>
                  <a:schemeClr val="tx2"/>
                </a:solidFill>
                <a:latin typeface="Times New Roman" pitchFamily="18" charset="0"/>
                <a:cs typeface="Times New Roman" pitchFamily="18" charset="0"/>
              </a:rPr>
              <a:t>Lavoisier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buNone/>
            </a:pPr>
            <a:endParaRPr lang="tr-TR" dirty="0" smtClean="0">
              <a:solidFill>
                <a:srgbClr val="FF0000"/>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 </a:t>
            </a:r>
            <a:endParaRPr lang="tr-TR" dirty="0"/>
          </a:p>
        </p:txBody>
      </p:sp>
      <p:sp>
        <p:nvSpPr>
          <p:cNvPr id="3" name="2 İçerik Yer Tutucusu"/>
          <p:cNvSpPr>
            <a:spLocks noGrp="1"/>
          </p:cNvSpPr>
          <p:nvPr>
            <p:ph idx="1"/>
          </p:nvPr>
        </p:nvSpPr>
        <p:spPr/>
        <p:txBody>
          <a:bodyPr>
            <a:normAutofit fontScale="77500" lnSpcReduction="20000"/>
          </a:bodyPr>
          <a:lstStyle/>
          <a:p>
            <a:pPr algn="just"/>
            <a:r>
              <a:rPr lang="tr-TR" b="1" dirty="0" smtClean="0">
                <a:solidFill>
                  <a:srgbClr val="FF0000"/>
                </a:solidFill>
                <a:latin typeface="Times New Roman" pitchFamily="18" charset="0"/>
                <a:cs typeface="Times New Roman" pitchFamily="18" charset="0"/>
              </a:rPr>
              <a:t>Olumlu Sağlık Uygulamaları</a:t>
            </a:r>
          </a:p>
          <a:p>
            <a:pPr lvl="0" algn="just"/>
            <a:r>
              <a:rPr lang="tr-TR" dirty="0" err="1">
                <a:latin typeface="Times New Roman" pitchFamily="18" charset="0"/>
                <a:cs typeface="Times New Roman" pitchFamily="18" charset="0"/>
              </a:rPr>
              <a:t>Lavoisier’in</a:t>
            </a:r>
            <a:r>
              <a:rPr lang="tr-TR" dirty="0">
                <a:latin typeface="Times New Roman" pitchFamily="18" charset="0"/>
                <a:cs typeface="Times New Roman" pitchFamily="18" charset="0"/>
              </a:rPr>
              <a:t> buluşları kullanılarak boğulan hayvanların, oksijen yokluğundan kaynaklanan beyin tahribatı nedeniyle öldükleri ortaya çıkarılmıştır (</a:t>
            </a:r>
            <a:r>
              <a:rPr lang="tr-TR" b="1" dirty="0" err="1">
                <a:solidFill>
                  <a:schemeClr val="tx2"/>
                </a:solidFill>
                <a:latin typeface="Times New Roman" pitchFamily="18" charset="0"/>
                <a:cs typeface="Times New Roman" pitchFamily="18" charset="0"/>
              </a:rPr>
              <a:t>Lazzaro</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Spallanzani</a:t>
            </a:r>
            <a:r>
              <a:rPr lang="tr-TR" b="1" dirty="0">
                <a:solidFill>
                  <a:schemeClr val="tx2"/>
                </a:solidFill>
                <a:latin typeface="Times New Roman" pitchFamily="18" charset="0"/>
                <a:cs typeface="Times New Roman" pitchFamily="18" charset="0"/>
              </a:rPr>
              <a:t> </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Oksijenin diğer gazlardan ayrılması gerçekleştirildi (</a:t>
            </a:r>
            <a:r>
              <a:rPr lang="tr-TR" b="1" dirty="0">
                <a:solidFill>
                  <a:schemeClr val="tx2"/>
                </a:solidFill>
                <a:latin typeface="Times New Roman" pitchFamily="18" charset="0"/>
                <a:cs typeface="Times New Roman" pitchFamily="18" charset="0"/>
              </a:rPr>
              <a:t>Joseph </a:t>
            </a:r>
            <a:r>
              <a:rPr lang="tr-TR" b="1" dirty="0" err="1">
                <a:solidFill>
                  <a:schemeClr val="tx2"/>
                </a:solidFill>
                <a:latin typeface="Times New Roman" pitchFamily="18" charset="0"/>
                <a:cs typeface="Times New Roman" pitchFamily="18" charset="0"/>
              </a:rPr>
              <a:t>Priestly</a:t>
            </a:r>
            <a:r>
              <a:rPr lang="tr-TR" b="1" dirty="0">
                <a:solidFill>
                  <a:schemeClr val="tx2"/>
                </a:solidFill>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Dokulardaki elektriğin değişimini ortaya çıkarmak amacıyla çeşitli deneyler yapılmıştır (</a:t>
            </a:r>
            <a:r>
              <a:rPr lang="tr-TR" b="1" dirty="0" err="1">
                <a:solidFill>
                  <a:schemeClr val="tx2"/>
                </a:solidFill>
                <a:latin typeface="Times New Roman" pitchFamily="18" charset="0"/>
                <a:cs typeface="Times New Roman" pitchFamily="18" charset="0"/>
              </a:rPr>
              <a:t>Luigi</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Galvani</a:t>
            </a:r>
            <a:r>
              <a:rPr lang="tr-TR" b="1" dirty="0">
                <a:solidFill>
                  <a:schemeClr val="tx2"/>
                </a:solidFill>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ve </a:t>
            </a:r>
            <a:r>
              <a:rPr lang="tr-TR" b="1" dirty="0" err="1">
                <a:solidFill>
                  <a:schemeClr val="tx2"/>
                </a:solidFill>
                <a:latin typeface="Times New Roman" pitchFamily="18" charset="0"/>
                <a:cs typeface="Times New Roman" pitchFamily="18" charset="0"/>
              </a:rPr>
              <a:t>Alessandro</a:t>
            </a:r>
            <a:r>
              <a:rPr lang="tr-TR" b="1" dirty="0">
                <a:solidFill>
                  <a:schemeClr val="tx2"/>
                </a:solidFill>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Volta</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1" algn="just"/>
            <a:r>
              <a:rPr lang="tr-TR" i="1" dirty="0" err="1">
                <a:latin typeface="Times New Roman" pitchFamily="18" charset="0"/>
                <a:cs typeface="Times New Roman" pitchFamily="18" charset="0"/>
              </a:rPr>
              <a:t>Galvani</a:t>
            </a:r>
            <a:r>
              <a:rPr lang="tr-TR" i="1" dirty="0">
                <a:latin typeface="Times New Roman" pitchFamily="18" charset="0"/>
                <a:cs typeface="Times New Roman" pitchFamily="18" charset="0"/>
              </a:rPr>
              <a:t> elektrik akımı kullanarak kasların kasıldığını gözlemlerken, Volta ise </a:t>
            </a:r>
            <a:r>
              <a:rPr lang="tr-TR" i="1" dirty="0" err="1">
                <a:latin typeface="Times New Roman" pitchFamily="18" charset="0"/>
                <a:cs typeface="Times New Roman" pitchFamily="18" charset="0"/>
              </a:rPr>
              <a:t>Galvani’den</a:t>
            </a:r>
            <a:r>
              <a:rPr lang="tr-TR" i="1" dirty="0">
                <a:latin typeface="Times New Roman" pitchFamily="18" charset="0"/>
                <a:cs typeface="Times New Roman" pitchFamily="18" charset="0"/>
              </a:rPr>
              <a:t> farklı bir görüşe sahip olmasından dolayı pili icat etti. Böylece elektrik akımı ilk kez üretilmiş oldu. Bu deneyler, </a:t>
            </a:r>
            <a:r>
              <a:rPr lang="tr-TR" i="1" dirty="0" err="1">
                <a:latin typeface="Times New Roman" pitchFamily="18" charset="0"/>
                <a:cs typeface="Times New Roman" pitchFamily="18" charset="0"/>
              </a:rPr>
              <a:t>nörofizyolojinin</a:t>
            </a:r>
            <a:r>
              <a:rPr lang="tr-TR" i="1" dirty="0">
                <a:latin typeface="Times New Roman" pitchFamily="18" charset="0"/>
                <a:cs typeface="Times New Roman" pitchFamily="18" charset="0"/>
              </a:rPr>
              <a:t> ve elektroansefalografinin temellerini attı.</a:t>
            </a:r>
            <a:endParaRPr lang="tr-TR" dirty="0">
              <a:latin typeface="Times New Roman" pitchFamily="18" charset="0"/>
              <a:cs typeface="Times New Roman" pitchFamily="18" charset="0"/>
            </a:endParaRP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 </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b="1" dirty="0" smtClean="0">
                <a:solidFill>
                  <a:srgbClr val="FF0000"/>
                </a:solidFill>
                <a:latin typeface="Times New Roman" pitchFamily="18" charset="0"/>
                <a:cs typeface="Times New Roman" pitchFamily="18" charset="0"/>
              </a:rPr>
              <a:t>Olumlu Sağlık Uygulamaları</a:t>
            </a:r>
          </a:p>
          <a:p>
            <a:pPr lvl="0" algn="just">
              <a:lnSpc>
                <a:spcPct val="150000"/>
              </a:lnSpc>
            </a:pPr>
            <a:r>
              <a:rPr lang="tr-TR" dirty="0">
                <a:latin typeface="Times New Roman" pitchFamily="18" charset="0"/>
                <a:cs typeface="Times New Roman" pitchFamily="18" charset="0"/>
              </a:rPr>
              <a:t>İneklerde görülen çiçek hastalığından elde edilen aşı, çiçek hastalığına karşı bağışıklık geliştirmek için kullanılmaya başlandı böylece koruyucu tıp akımında yeni bir çağ başlamış oldu (</a:t>
            </a:r>
            <a:r>
              <a:rPr lang="tr-TR" b="1" dirty="0">
                <a:solidFill>
                  <a:schemeClr val="tx2"/>
                </a:solidFill>
                <a:latin typeface="Times New Roman" pitchFamily="18" charset="0"/>
                <a:cs typeface="Times New Roman" pitchFamily="18" charset="0"/>
              </a:rPr>
              <a:t>Edward </a:t>
            </a:r>
            <a:r>
              <a:rPr lang="tr-TR" b="1" dirty="0" err="1" smtClean="0">
                <a:solidFill>
                  <a:schemeClr val="tx2"/>
                </a:solidFill>
                <a:latin typeface="Times New Roman" pitchFamily="18" charset="0"/>
                <a:cs typeface="Times New Roman" pitchFamily="18" charset="0"/>
              </a:rPr>
              <a:t>Jenner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 </a:t>
            </a:r>
            <a:endParaRPr lang="tr-TR" dirty="0"/>
          </a:p>
        </p:txBody>
      </p:sp>
      <p:sp>
        <p:nvSpPr>
          <p:cNvPr id="3" name="2 İçerik Yer Tutucusu"/>
          <p:cNvSpPr>
            <a:spLocks noGrp="1"/>
          </p:cNvSpPr>
          <p:nvPr>
            <p:ph idx="1"/>
          </p:nvPr>
        </p:nvSpPr>
        <p:spPr/>
        <p:txBody>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lnSpc>
                <a:spcPct val="150000"/>
              </a:lnSpc>
            </a:pPr>
            <a:r>
              <a:rPr lang="tr-TR" dirty="0">
                <a:latin typeface="Times New Roman" pitchFamily="18" charset="0"/>
                <a:cs typeface="Times New Roman" pitchFamily="18" charset="0"/>
              </a:rPr>
              <a:t>Viski ve afyon ruhu ilaç olarak tercih ediliyordu (</a:t>
            </a:r>
            <a:r>
              <a:rPr lang="tr-TR" b="1" dirty="0">
                <a:solidFill>
                  <a:schemeClr val="tx2"/>
                </a:solidFill>
                <a:latin typeface="Times New Roman" pitchFamily="18" charset="0"/>
                <a:cs typeface="Times New Roman" pitchFamily="18" charset="0"/>
              </a:rPr>
              <a:t>John Brown </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Kendisi de 53 yaşında alkol yüzünden öldü).</a:t>
            </a:r>
          </a:p>
          <a:p>
            <a:pPr algn="just">
              <a:buNone/>
            </a:pPr>
            <a:endParaRPr lang="tr-TR" b="1" dirty="0" smtClean="0">
              <a:solidFill>
                <a:srgbClr val="FF0000"/>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 </a:t>
            </a:r>
            <a:endParaRPr lang="tr-TR" dirty="0"/>
          </a:p>
        </p:txBody>
      </p:sp>
      <p:sp>
        <p:nvSpPr>
          <p:cNvPr id="3" name="2 İçerik Yer Tutucusu"/>
          <p:cNvSpPr>
            <a:spLocks noGrp="1"/>
          </p:cNvSpPr>
          <p:nvPr>
            <p:ph idx="1"/>
          </p:nvPr>
        </p:nvSpPr>
        <p:spPr>
          <a:xfrm>
            <a:off x="457200" y="1600200"/>
            <a:ext cx="8229600" cy="4925144"/>
          </a:xfrm>
        </p:spPr>
        <p:txBody>
          <a:bodyPr>
            <a:normAutofit fontScale="77500" lnSpcReduction="20000"/>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r>
              <a:rPr lang="tr-TR" dirty="0">
                <a:latin typeface="Times New Roman" pitchFamily="18" charset="0"/>
                <a:cs typeface="Times New Roman" pitchFamily="18" charset="0"/>
              </a:rPr>
              <a:t>Gezegenlerin hem hastalık hem de sağlıkta, insan vücudundaki dokular üzerinde etkili olduğu açıklanmıştır. Bu da, daha sonraları “hayvan manyetizması” olarak adlandırılan gizemli bir sıvıya bağlanmıştır. Ellerin hastanın üzerine koyulmasıyla gerçekleştirilen manyetizma tedavisinin, gözle görülebilir bir iyileşme sağladığı iddia edilmiştir (Franz </a:t>
            </a:r>
            <a:r>
              <a:rPr lang="tr-TR" dirty="0" err="1">
                <a:latin typeface="Times New Roman" pitchFamily="18" charset="0"/>
                <a:cs typeface="Times New Roman" pitchFamily="18" charset="0"/>
              </a:rPr>
              <a:t>Anton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Mesmer</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1" algn="just"/>
            <a:r>
              <a:rPr lang="tr-TR" i="1" dirty="0" err="1">
                <a:latin typeface="Times New Roman" pitchFamily="18" charset="0"/>
                <a:cs typeface="Times New Roman" pitchFamily="18" charset="0"/>
              </a:rPr>
              <a:t>Mesmer</a:t>
            </a:r>
            <a:r>
              <a:rPr lang="tr-TR" i="1" dirty="0">
                <a:latin typeface="Times New Roman" pitchFamily="18" charset="0"/>
                <a:cs typeface="Times New Roman" pitchFamily="18" charset="0"/>
              </a:rPr>
              <a:t>, hastalarını loş ışıklı, parfüm kokan ve müzikli bir ortamda </a:t>
            </a:r>
            <a:r>
              <a:rPr lang="tr-TR" i="1" dirty="0" err="1">
                <a:latin typeface="Times New Roman" pitchFamily="18" charset="0"/>
                <a:cs typeface="Times New Roman" pitchFamily="18" charset="0"/>
              </a:rPr>
              <a:t>sülfrik</a:t>
            </a:r>
            <a:r>
              <a:rPr lang="tr-TR" i="1" dirty="0">
                <a:latin typeface="Times New Roman" pitchFamily="18" charset="0"/>
                <a:cs typeface="Times New Roman" pitchFamily="18" charset="0"/>
              </a:rPr>
              <a:t> asitle dolu bir küvetin etrafına oturtuyor ve iyileşeceklerini telkin ederek, onları trans haline sokuyordu. Hastalar evlerine dönerken daha iyi olduklarına ikna olurlardı. Hastalar bilinç haline döndüklerinde hiçbir şey hatırlamıyorlardı. Zaten </a:t>
            </a:r>
            <a:r>
              <a:rPr lang="tr-TR" i="1" dirty="0" err="1">
                <a:latin typeface="Times New Roman" pitchFamily="18" charset="0"/>
                <a:cs typeface="Times New Roman" pitchFamily="18" charset="0"/>
              </a:rPr>
              <a:t>Mesmer’in</a:t>
            </a:r>
            <a:r>
              <a:rPr lang="tr-TR" i="1" dirty="0">
                <a:latin typeface="Times New Roman" pitchFamily="18" charset="0"/>
                <a:cs typeface="Times New Roman" pitchFamily="18" charset="0"/>
              </a:rPr>
              <a:t> terapisinin en göze çarpan kısmı da bu hipnoz </a:t>
            </a:r>
            <a:r>
              <a:rPr lang="tr-TR" i="1" dirty="0" smtClean="0">
                <a:latin typeface="Times New Roman" pitchFamily="18" charset="0"/>
                <a:cs typeface="Times New Roman" pitchFamily="18" charset="0"/>
              </a:rPr>
              <a:t>durumuydu.</a:t>
            </a:r>
            <a:endParaRPr lang="tr-TR"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 Yy - Reform Hareketleri</a:t>
            </a:r>
            <a:endParaRPr lang="tr-TR" dirty="0"/>
          </a:p>
        </p:txBody>
      </p:sp>
      <p:sp>
        <p:nvSpPr>
          <p:cNvPr id="3" name="2 İçerik Yer Tutucusu"/>
          <p:cNvSpPr>
            <a:spLocks noGrp="1"/>
          </p:cNvSpPr>
          <p:nvPr>
            <p:ph idx="1"/>
          </p:nvPr>
        </p:nvSpPr>
        <p:spPr/>
        <p:txBody>
          <a:bodyPr>
            <a:normAutofit fontScale="92500" lnSpcReduction="10000"/>
          </a:bodyPr>
          <a:lstStyle/>
          <a:p>
            <a:r>
              <a:rPr lang="tr-TR" b="1" i="1" u="sng" dirty="0" smtClean="0">
                <a:latin typeface="Times New Roman" pitchFamily="18" charset="0"/>
                <a:cs typeface="Times New Roman" pitchFamily="18" charset="0"/>
              </a:rPr>
              <a:t>Reform'un </a:t>
            </a:r>
            <a:r>
              <a:rPr lang="tr-TR" b="1" i="1" u="sng" dirty="0">
                <a:latin typeface="Times New Roman" pitchFamily="18" charset="0"/>
                <a:cs typeface="Times New Roman" pitchFamily="18" charset="0"/>
              </a:rPr>
              <a:t>Nedenleri</a:t>
            </a:r>
            <a:endParaRPr lang="tr-TR" dirty="0">
              <a:latin typeface="Times New Roman" pitchFamily="18" charset="0"/>
              <a:cs typeface="Times New Roman" pitchFamily="18" charset="0"/>
            </a:endParaRPr>
          </a:p>
          <a:p>
            <a:pPr lvl="1"/>
            <a:r>
              <a:rPr lang="tr-TR" dirty="0">
                <a:latin typeface="Times New Roman" pitchFamily="18" charset="0"/>
                <a:cs typeface="Times New Roman" pitchFamily="18" charset="0"/>
              </a:rPr>
              <a:t>Katolik Kilisesi'nin bozulması ve ıslahat fikrinin </a:t>
            </a:r>
            <a:r>
              <a:rPr lang="tr-TR" dirty="0" smtClean="0">
                <a:latin typeface="Times New Roman" pitchFamily="18" charset="0"/>
                <a:cs typeface="Times New Roman" pitchFamily="18" charset="0"/>
              </a:rPr>
              <a:t>yayılması</a:t>
            </a:r>
            <a:endParaRPr lang="tr-TR" dirty="0">
              <a:latin typeface="Times New Roman" pitchFamily="18" charset="0"/>
              <a:cs typeface="Times New Roman" pitchFamily="18" charset="0"/>
            </a:endParaRPr>
          </a:p>
          <a:p>
            <a:pPr lvl="1"/>
            <a:r>
              <a:rPr lang="tr-TR" dirty="0">
                <a:latin typeface="Times New Roman" pitchFamily="18" charset="0"/>
                <a:cs typeface="Times New Roman" pitchFamily="18" charset="0"/>
              </a:rPr>
              <a:t>Hümanizm sayesinde Hıristiyanlığın kaynaklarına inilmesi, İncil'in millî dillere çevrilerek temel ilkelerin ortaya </a:t>
            </a:r>
            <a:r>
              <a:rPr lang="tr-TR" dirty="0" smtClean="0">
                <a:latin typeface="Times New Roman" pitchFamily="18" charset="0"/>
                <a:cs typeface="Times New Roman" pitchFamily="18" charset="0"/>
              </a:rPr>
              <a:t>konulması</a:t>
            </a:r>
            <a:endParaRPr lang="tr-TR" dirty="0">
              <a:latin typeface="Times New Roman" pitchFamily="18" charset="0"/>
              <a:cs typeface="Times New Roman" pitchFamily="18" charset="0"/>
            </a:endParaRPr>
          </a:p>
          <a:p>
            <a:pPr lvl="1"/>
            <a:r>
              <a:rPr lang="tr-TR" dirty="0">
                <a:latin typeface="Times New Roman" pitchFamily="18" charset="0"/>
                <a:cs typeface="Times New Roman" pitchFamily="18" charset="0"/>
              </a:rPr>
              <a:t>Matbaanın yaygınlaşması ile okuma-yazma bilenlerin artması üzerine Katolik Mezhebi'nin sorgulanmaya </a:t>
            </a:r>
            <a:r>
              <a:rPr lang="tr-TR" dirty="0" smtClean="0">
                <a:latin typeface="Times New Roman" pitchFamily="18" charset="0"/>
                <a:cs typeface="Times New Roman" pitchFamily="18" charset="0"/>
              </a:rPr>
              <a:t>başlanması</a:t>
            </a:r>
            <a:endParaRPr lang="tr-TR" dirty="0">
              <a:latin typeface="Times New Roman" pitchFamily="18" charset="0"/>
              <a:cs typeface="Times New Roman" pitchFamily="18" charset="0"/>
            </a:endParaRPr>
          </a:p>
          <a:p>
            <a:pPr lvl="1"/>
            <a:r>
              <a:rPr lang="tr-TR" dirty="0" err="1">
                <a:latin typeface="Times New Roman" pitchFamily="18" charset="0"/>
                <a:cs typeface="Times New Roman" pitchFamily="18" charset="0"/>
              </a:rPr>
              <a:t>Endüljans</a:t>
            </a:r>
            <a:r>
              <a:rPr lang="tr-TR" dirty="0">
                <a:latin typeface="Times New Roman" pitchFamily="18" charset="0"/>
                <a:cs typeface="Times New Roman" pitchFamily="18" charset="0"/>
              </a:rPr>
              <a:t> sorununun ortaya çıkması, para karşılığında kilisenin günahları affetmesi,</a:t>
            </a:r>
          </a:p>
          <a:p>
            <a:pPr lvl="1"/>
            <a:endParaRPr lang="tr-TR"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Çağı’nın (18. YY.) Sağlık Uygulamalarına Etkisi . </a:t>
            </a:r>
            <a:endParaRPr lang="tr-TR" dirty="0"/>
          </a:p>
        </p:txBody>
      </p:sp>
      <p:sp>
        <p:nvSpPr>
          <p:cNvPr id="3" name="2 İçerik Yer Tutucusu"/>
          <p:cNvSpPr>
            <a:spLocks noGrp="1"/>
          </p:cNvSpPr>
          <p:nvPr>
            <p:ph idx="1"/>
          </p:nvPr>
        </p:nvSpPr>
        <p:spPr/>
        <p:txBody>
          <a:bodyPr>
            <a:normAutofit fontScale="85000" lnSpcReduction="10000"/>
          </a:bodyPr>
          <a:lstStyle/>
          <a:p>
            <a:pPr algn="just"/>
            <a:r>
              <a:rPr lang="tr-TR" b="1" dirty="0" smtClean="0">
                <a:solidFill>
                  <a:srgbClr val="FF0000"/>
                </a:solidFill>
                <a:latin typeface="Times New Roman" pitchFamily="18" charset="0"/>
                <a:cs typeface="Times New Roman" pitchFamily="18" charset="0"/>
              </a:rPr>
              <a:t>Olumsuz Sağlık Uygulamaları</a:t>
            </a:r>
          </a:p>
          <a:p>
            <a:pPr lvl="0" algn="just"/>
            <a:r>
              <a:rPr lang="tr-TR" dirty="0">
                <a:latin typeface="Times New Roman" pitchFamily="18" charset="0"/>
                <a:cs typeface="Times New Roman" pitchFamily="18" charset="0"/>
              </a:rPr>
              <a:t>Erkeklik gücü ve doğurganlıkla ilgili hastalıkların tedavisi için “kutsal yataklar” pazarlanmaya başlanmış, giriş ücreti altı </a:t>
            </a:r>
            <a:r>
              <a:rPr lang="tr-TR" dirty="0" err="1">
                <a:latin typeface="Times New Roman" pitchFamily="18" charset="0"/>
                <a:cs typeface="Times New Roman" pitchFamily="18" charset="0"/>
              </a:rPr>
              <a:t>giney</a:t>
            </a:r>
            <a:r>
              <a:rPr lang="tr-TR" dirty="0">
                <a:latin typeface="Times New Roman" pitchFamily="18" charset="0"/>
                <a:cs typeface="Times New Roman" pitchFamily="18" charset="0"/>
              </a:rPr>
              <a:t> olan ve şifa dağıttığı iddia edilen “sağlık tapınağı” kurulmuştur. Sahtekarlıkları ortaya çıkınca, bir çamur banyosu işletmesi kurdu (</a:t>
            </a:r>
            <a:r>
              <a:rPr lang="tr-TR" b="1" dirty="0">
                <a:solidFill>
                  <a:schemeClr val="tx2"/>
                </a:solidFill>
                <a:latin typeface="Times New Roman" pitchFamily="18" charset="0"/>
                <a:cs typeface="Times New Roman" pitchFamily="18" charset="0"/>
              </a:rPr>
              <a:t>Dr. James </a:t>
            </a:r>
            <a:r>
              <a:rPr lang="tr-TR" b="1" dirty="0" err="1" smtClean="0">
                <a:solidFill>
                  <a:schemeClr val="tx2"/>
                </a:solidFill>
                <a:latin typeface="Times New Roman" pitchFamily="18" charset="0"/>
                <a:cs typeface="Times New Roman" pitchFamily="18" charset="0"/>
              </a:rPr>
              <a:t>Graham</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Bir hastalığı benzeriyle tedavi yöntemi yani “</a:t>
            </a:r>
            <a:r>
              <a:rPr lang="tr-TR" dirty="0" err="1">
                <a:latin typeface="Times New Roman" pitchFamily="18" charset="0"/>
                <a:cs typeface="Times New Roman" pitchFamily="18" charset="0"/>
              </a:rPr>
              <a:t>homeopati</a:t>
            </a:r>
            <a:r>
              <a:rPr lang="tr-TR" dirty="0">
                <a:latin typeface="Times New Roman" pitchFamily="18" charset="0"/>
                <a:cs typeface="Times New Roman" pitchFamily="18" charset="0"/>
              </a:rPr>
              <a:t>” ortaya atıldı. Böylece yanıklar için sıcak kompres ve uyku için afyon kullanılmaya başlandı (</a:t>
            </a:r>
            <a:r>
              <a:rPr lang="tr-TR" b="1" dirty="0">
                <a:solidFill>
                  <a:schemeClr val="tx2"/>
                </a:solidFill>
                <a:latin typeface="Times New Roman" pitchFamily="18" charset="0"/>
                <a:cs typeface="Times New Roman" pitchFamily="18" charset="0"/>
              </a:rPr>
              <a:t>Alman </a:t>
            </a:r>
            <a:r>
              <a:rPr lang="tr-TR" b="1" dirty="0" err="1">
                <a:solidFill>
                  <a:schemeClr val="tx2"/>
                </a:solidFill>
                <a:latin typeface="Times New Roman" pitchFamily="18" charset="0"/>
                <a:cs typeface="Times New Roman" pitchFamily="18" charset="0"/>
              </a:rPr>
              <a:t>Samuel</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Friedrich</a:t>
            </a:r>
            <a:r>
              <a:rPr lang="tr-TR" b="1" dirty="0">
                <a:solidFill>
                  <a:schemeClr val="tx2"/>
                </a:solidFill>
                <a:latin typeface="Times New Roman" pitchFamily="18" charset="0"/>
                <a:cs typeface="Times New Roman" pitchFamily="18" charset="0"/>
              </a:rPr>
              <a:t> </a:t>
            </a:r>
            <a:r>
              <a:rPr lang="tr-TR" b="1" dirty="0" err="1">
                <a:solidFill>
                  <a:schemeClr val="tx2"/>
                </a:solidFill>
                <a:latin typeface="Times New Roman" pitchFamily="18" charset="0"/>
                <a:cs typeface="Times New Roman" pitchFamily="18" charset="0"/>
              </a:rPr>
              <a:t>Hahnemann</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algn="just">
              <a:lnSpc>
                <a:spcPct val="150000"/>
              </a:lnSpc>
            </a:pPr>
            <a:r>
              <a:rPr lang="tr-TR" dirty="0">
                <a:latin typeface="Times New Roman" pitchFamily="18" charset="0"/>
                <a:cs typeface="Times New Roman" pitchFamily="18" charset="0"/>
              </a:rPr>
              <a:t>Kiliseye ve din adamlarına olan güvenin sarsılması, hemşireliğin konumunu da etkilemiştir. </a:t>
            </a: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dönemde derebeylik düzeni nedeniyle iyice yoksullaşan köylüler yer yer ayaklanmaya başladılar. </a:t>
            </a: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“büyücülük/</a:t>
            </a:r>
            <a:r>
              <a:rPr lang="tr-TR" dirty="0" err="1" smtClean="0">
                <a:latin typeface="Times New Roman" pitchFamily="18" charset="0"/>
                <a:cs typeface="Times New Roman" pitchFamily="18" charset="0"/>
              </a:rPr>
              <a:t>cadılık”ın</a:t>
            </a:r>
            <a:r>
              <a:rPr lang="tr-TR" dirty="0" smtClean="0">
                <a:latin typeface="Times New Roman" pitchFamily="18" charset="0"/>
                <a:cs typeface="Times New Roman" pitchFamily="18" charset="0"/>
              </a:rPr>
              <a:t> olumsuz sonuçları</a:t>
            </a:r>
            <a:r>
              <a:rPr lang="tr-TR" dirty="0" smtClean="0"/>
              <a:t>.</a:t>
            </a:r>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Araştırmacılar</a:t>
            </a:r>
            <a:r>
              <a:rPr lang="tr-TR" dirty="0">
                <a:latin typeface="Times New Roman" pitchFamily="18" charset="0"/>
                <a:cs typeface="Times New Roman" pitchFamily="18" charset="0"/>
              </a:rPr>
              <a:t>, o dönemde büyücülük suçlamalarıyla öldürülen kadı sayısının yaklaşık 100.000 civarında olduğunu belirtmektedir.</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Din </a:t>
            </a:r>
            <a:r>
              <a:rPr lang="tr-TR" dirty="0">
                <a:latin typeface="Times New Roman" pitchFamily="18" charset="0"/>
                <a:cs typeface="Times New Roman" pitchFamily="18" charset="0"/>
              </a:rPr>
              <a:t>devriminin ortaya çıktığı Avrupa ülkelerinde hastaneler kapatıldı, hasta bakım hizmetleri ve ev ziyaretleri yasaklandı.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Ne yazık ki, Yeniçağ Avrupa’sında sanitasyon ve bireysel hijyen çok kötü </a:t>
            </a:r>
            <a:r>
              <a:rPr lang="tr-TR" dirty="0" smtClean="0">
                <a:latin typeface="Times New Roman" pitchFamily="18" charset="0"/>
                <a:cs typeface="Times New Roman" pitchFamily="18" charset="0"/>
              </a:rPr>
              <a:t>durumdaydı. </a:t>
            </a:r>
          </a:p>
          <a:p>
            <a:pPr algn="just"/>
            <a:r>
              <a:rPr lang="tr-TR" dirty="0" smtClean="0">
                <a:latin typeface="Times New Roman" pitchFamily="18" charset="0"/>
                <a:cs typeface="Times New Roman" pitchFamily="18" charset="0"/>
              </a:rPr>
              <a:t>Bebek </a:t>
            </a:r>
            <a:r>
              <a:rPr lang="tr-TR" dirty="0">
                <a:latin typeface="Times New Roman" pitchFamily="18" charset="0"/>
                <a:cs typeface="Times New Roman" pitchFamily="18" charset="0"/>
              </a:rPr>
              <a:t>ölümleri çok yüksekti; doğum sonrası enfeksiyonlarla anneler kaybediliyordu.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Çiçek</a:t>
            </a:r>
            <a:r>
              <a:rPr lang="tr-TR" dirty="0">
                <a:latin typeface="Times New Roman" pitchFamily="18" charset="0"/>
                <a:cs typeface="Times New Roman" pitchFamily="18" charset="0"/>
              </a:rPr>
              <a:t>, kızıl, difteri gibi bulaşıcı hastalıklar büyük bir sorun haline </a:t>
            </a:r>
            <a:r>
              <a:rPr lang="tr-TR" dirty="0" smtClean="0">
                <a:latin typeface="Times New Roman" pitchFamily="18" charset="0"/>
                <a:cs typeface="Times New Roman" pitchFamily="18" charset="0"/>
              </a:rPr>
              <a:t>gelmişti.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229600" cy="4853136"/>
          </a:xfrm>
        </p:spPr>
        <p:txBody>
          <a:bodyPr>
            <a:normAutofit fontScale="85000" lnSpcReduction="20000"/>
          </a:bodyPr>
          <a:lstStyle/>
          <a:p>
            <a:pPr algn="just"/>
            <a:r>
              <a:rPr lang="tr-TR" dirty="0" smtClean="0">
                <a:latin typeface="Times New Roman" pitchFamily="18" charset="0"/>
                <a:cs typeface="Times New Roman" pitchFamily="18" charset="0"/>
              </a:rPr>
              <a:t> </a:t>
            </a:r>
            <a:r>
              <a:rPr lang="tr-TR" sz="3300" dirty="0" smtClean="0">
                <a:latin typeface="Times New Roman" pitchFamily="18" charset="0"/>
                <a:cs typeface="Times New Roman" pitchFamily="18" charset="0"/>
              </a:rPr>
              <a:t>Hastalar </a:t>
            </a:r>
            <a:r>
              <a:rPr lang="tr-TR" sz="3300" dirty="0">
                <a:latin typeface="Times New Roman" pitchFamily="18" charset="0"/>
                <a:cs typeface="Times New Roman" pitchFamily="18" charset="0"/>
              </a:rPr>
              <a:t>bakımsız kalmışlardı ve toplum geçmişte hemşirelerin sunduğu sosyal hizmetlerden de yoksundu. </a:t>
            </a:r>
            <a:endParaRPr lang="tr-TR" sz="3300" dirty="0" smtClean="0">
              <a:latin typeface="Times New Roman" pitchFamily="18" charset="0"/>
              <a:cs typeface="Times New Roman" pitchFamily="18" charset="0"/>
            </a:endParaRPr>
          </a:p>
          <a:p>
            <a:pPr algn="just"/>
            <a:r>
              <a:rPr lang="tr-TR" sz="3300" dirty="0" smtClean="0">
                <a:latin typeface="Times New Roman" pitchFamily="18" charset="0"/>
                <a:cs typeface="Times New Roman" pitchFamily="18" charset="0"/>
              </a:rPr>
              <a:t>Bakım </a:t>
            </a:r>
            <a:r>
              <a:rPr lang="tr-TR" sz="3300" dirty="0">
                <a:latin typeface="Times New Roman" pitchFamily="18" charset="0"/>
                <a:cs typeface="Times New Roman" pitchFamily="18" charset="0"/>
              </a:rPr>
              <a:t>gereksinimi kendini şiddetle hissettirdiğinden, bir süre sonra hastaneler zorunlu olarak yeniden açıldı. </a:t>
            </a:r>
            <a:endParaRPr lang="tr-TR" sz="3300" dirty="0" smtClean="0">
              <a:latin typeface="Times New Roman" pitchFamily="18" charset="0"/>
              <a:cs typeface="Times New Roman" pitchFamily="18" charset="0"/>
            </a:endParaRPr>
          </a:p>
          <a:p>
            <a:pPr algn="just"/>
            <a:r>
              <a:rPr lang="tr-TR" sz="3300" dirty="0" smtClean="0">
                <a:latin typeface="Times New Roman" pitchFamily="18" charset="0"/>
                <a:cs typeface="Times New Roman" pitchFamily="18" charset="0"/>
              </a:rPr>
              <a:t>Bu </a:t>
            </a:r>
            <a:r>
              <a:rPr lang="tr-TR" sz="3300" dirty="0">
                <a:latin typeface="Times New Roman" pitchFamily="18" charset="0"/>
                <a:cs typeface="Times New Roman" pitchFamily="18" charset="0"/>
              </a:rPr>
              <a:t>hastaneler Ortaçağ hastaneleri gibi temiz ve bakımlı değildi; havasız, pis ve iltihap kokan berbat yerlerdi</a:t>
            </a:r>
            <a:r>
              <a:rPr lang="tr-TR" sz="3300" dirty="0" smtClean="0">
                <a:latin typeface="Times New Roman" pitchFamily="18" charset="0"/>
                <a:cs typeface="Times New Roman" pitchFamily="18" charset="0"/>
              </a:rPr>
              <a:t>.</a:t>
            </a:r>
          </a:p>
          <a:p>
            <a:pPr algn="just"/>
            <a:r>
              <a:rPr lang="tr-TR" sz="3300" dirty="0" smtClean="0">
                <a:latin typeface="Times New Roman" pitchFamily="18" charset="0"/>
                <a:cs typeface="Times New Roman" pitchFamily="18" charset="0"/>
              </a:rPr>
              <a:t> </a:t>
            </a:r>
            <a:r>
              <a:rPr lang="tr-TR" sz="3300" dirty="0">
                <a:latin typeface="Times New Roman" pitchFamily="18" charset="0"/>
                <a:cs typeface="Times New Roman" pitchFamily="18" charset="0"/>
              </a:rPr>
              <a:t>Buralara ancak çok fakirler ve kimsesizler </a:t>
            </a:r>
            <a:r>
              <a:rPr lang="tr-TR" sz="3300" dirty="0" smtClean="0">
                <a:latin typeface="Times New Roman" pitchFamily="18" charset="0"/>
                <a:cs typeface="Times New Roman" pitchFamily="18" charset="0"/>
              </a:rPr>
              <a:t>yatıyordu.</a:t>
            </a:r>
          </a:p>
          <a:p>
            <a:pPr algn="just"/>
            <a:r>
              <a:rPr lang="tr-TR" sz="3300" dirty="0" smtClean="0">
                <a:latin typeface="Times New Roman" pitchFamily="18" charset="0"/>
                <a:cs typeface="Times New Roman" pitchFamily="18" charset="0"/>
              </a:rPr>
              <a:t>Akıl </a:t>
            </a:r>
            <a:r>
              <a:rPr lang="tr-TR" sz="3300" dirty="0">
                <a:latin typeface="Times New Roman" pitchFamily="18" charset="0"/>
                <a:cs typeface="Times New Roman" pitchFamily="18" charset="0"/>
              </a:rPr>
              <a:t>hastanelerinde ise, hastalar zincirliydi ve para karşılığında halka seyrettiriliyorlardı</a:t>
            </a:r>
            <a:r>
              <a:rPr lang="tr-TR" dirty="0">
                <a:latin typeface="Times New Roman" pitchFamily="18" charset="0"/>
                <a:cs typeface="Times New Roman" pitchFamily="18"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lgn="just"/>
            <a:r>
              <a:rPr lang="tr-TR" dirty="0" smtClean="0">
                <a:latin typeface="Times New Roman" pitchFamily="18" charset="0"/>
                <a:cs typeface="Times New Roman" pitchFamily="18" charset="0"/>
              </a:rPr>
              <a:t>Hastalar </a:t>
            </a:r>
            <a:r>
              <a:rPr lang="tr-TR" dirty="0">
                <a:latin typeface="Times New Roman" pitchFamily="18" charset="0"/>
                <a:cs typeface="Times New Roman" pitchFamily="18" charset="0"/>
              </a:rPr>
              <a:t>için nasıl bakım yapılacağı konusunda çok az bilgi sahibi olan, işinin ehli olmayan sıradan hizmetçiler ve görevliler ile </a:t>
            </a:r>
            <a:r>
              <a:rPr lang="tr-TR" dirty="0" smtClean="0">
                <a:latin typeface="Times New Roman" pitchFamily="18" charset="0"/>
                <a:cs typeface="Times New Roman" pitchFamily="18" charset="0"/>
              </a:rPr>
              <a:t>hasta bakım sorumluluğunu üstlendiler. </a:t>
            </a:r>
          </a:p>
          <a:p>
            <a:pPr algn="just"/>
            <a:r>
              <a:rPr lang="tr-TR" dirty="0" smtClean="0">
                <a:latin typeface="Times New Roman" pitchFamily="18" charset="0"/>
                <a:cs typeface="Times New Roman" pitchFamily="18" charset="0"/>
              </a:rPr>
              <a:t>Bir </a:t>
            </a:r>
            <a:r>
              <a:rPr lang="tr-TR" dirty="0">
                <a:latin typeface="Times New Roman" pitchFamily="18" charset="0"/>
                <a:cs typeface="Times New Roman" pitchFamily="18" charset="0"/>
              </a:rPr>
              <a:t>hastanede nasıl çalışılacağı konusunda çok az bilgi sahibi olan başhemşire onları denetlerdi. Başhemşire hastalara bakım verecek kişileri bulmaktan sorumluydu. Sıklıkla başhemşire bakım verecek olan görevliyi hapishanelerden </a:t>
            </a:r>
            <a:r>
              <a:rPr lang="tr-TR" dirty="0" smtClean="0">
                <a:latin typeface="Times New Roman" pitchFamily="18" charset="0"/>
                <a:cs typeface="Times New Roman" pitchFamily="18" charset="0"/>
              </a:rPr>
              <a:t>bulurdu. </a:t>
            </a:r>
            <a:endParaRPr lang="tr-TR"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10000"/>
          </a:bodyPr>
          <a:lstStyle/>
          <a:p>
            <a:pPr algn="just"/>
            <a:r>
              <a:rPr lang="tr-TR" dirty="0">
                <a:latin typeface="Times New Roman" pitchFamily="18" charset="0"/>
                <a:cs typeface="Times New Roman" pitchFamily="18" charset="0"/>
              </a:rPr>
              <a:t>18. yüzyılın sonlarına doğru, </a:t>
            </a:r>
            <a:r>
              <a:rPr lang="tr-TR" dirty="0" smtClean="0">
                <a:latin typeface="Times New Roman" pitchFamily="18" charset="0"/>
                <a:cs typeface="Times New Roman" pitchFamily="18" charset="0"/>
              </a:rPr>
              <a:t>hasta bakımı ile ilgili bir kılavuz oluşturulduğu görülmektedir. </a:t>
            </a:r>
          </a:p>
          <a:p>
            <a:pPr algn="just"/>
            <a:r>
              <a:rPr lang="tr-TR" dirty="0" smtClean="0">
                <a:latin typeface="Times New Roman" pitchFamily="18" charset="0"/>
                <a:cs typeface="Times New Roman" pitchFamily="18" charset="0"/>
              </a:rPr>
              <a:t>Dr</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Phahler’s</a:t>
            </a:r>
            <a:r>
              <a:rPr lang="tr-TR" dirty="0">
                <a:latin typeface="Times New Roman" pitchFamily="18" charset="0"/>
                <a:cs typeface="Times New Roman" pitchFamily="18" charset="0"/>
              </a:rPr>
              <a:t> 1793 yılında yazmış olduğu bir kılavuzda yazılan kayıtların muhafazası, ekipmanın kullanımı için talimatlar, çeşitli tedaviler için prosedürler, hasta için bir oda beğenmek ve nasıl düzenleneceği konusunda göz önünde bulundurulması gereken bazı kurallar </a:t>
            </a:r>
            <a:r>
              <a:rPr lang="tr-TR" dirty="0" smtClean="0">
                <a:latin typeface="Times New Roman" pitchFamily="18" charset="0"/>
                <a:cs typeface="Times New Roman" pitchFamily="18" charset="0"/>
              </a:rPr>
              <a:t>vermiştir.</a:t>
            </a:r>
          </a:p>
          <a:p>
            <a:pPr algn="just"/>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prosedürlerin yanı sıra Dr. </a:t>
            </a:r>
            <a:r>
              <a:rPr lang="tr-TR" dirty="0" err="1">
                <a:latin typeface="Times New Roman" pitchFamily="18" charset="0"/>
                <a:cs typeface="Times New Roman" pitchFamily="18" charset="0"/>
              </a:rPr>
              <a:t>Phahler’s</a:t>
            </a:r>
            <a:r>
              <a:rPr lang="tr-TR" dirty="0">
                <a:latin typeface="Times New Roman" pitchFamily="18" charset="0"/>
                <a:cs typeface="Times New Roman" pitchFamily="18" charset="0"/>
              </a:rPr>
              <a:t> kılavuzunda bir hastanın psikolojik ihtiyaçlarıyla ilgilenmenin önemini vurgulamıştır. </a:t>
            </a:r>
          </a:p>
          <a:p>
            <a:pPr algn="just"/>
            <a:endParaRPr lang="tr-TR"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algn="just"/>
            <a:r>
              <a:rPr lang="tr-TR" b="1" i="1" dirty="0" err="1">
                <a:latin typeface="Times New Roman" pitchFamily="18" charset="0"/>
                <a:cs typeface="Times New Roman" pitchFamily="18" charset="0"/>
              </a:rPr>
              <a:t>St</a:t>
            </a:r>
            <a:r>
              <a:rPr lang="tr-TR" b="1" i="1" dirty="0">
                <a:latin typeface="Times New Roman" pitchFamily="18" charset="0"/>
                <a:cs typeface="Times New Roman" pitchFamily="18" charset="0"/>
              </a:rPr>
              <a:t>. </a:t>
            </a:r>
            <a:r>
              <a:rPr lang="tr-TR" b="1" i="1" dirty="0" err="1">
                <a:latin typeface="Times New Roman" pitchFamily="18" charset="0"/>
                <a:cs typeface="Times New Roman" pitchFamily="18" charset="0"/>
              </a:rPr>
              <a:t>Vincent</a:t>
            </a:r>
            <a:r>
              <a:rPr lang="tr-TR" b="1" i="1" dirty="0">
                <a:latin typeface="Times New Roman" pitchFamily="18" charset="0"/>
                <a:cs typeface="Times New Roman" pitchFamily="18" charset="0"/>
              </a:rPr>
              <a:t> De Paul (1581-1660):</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Modern </a:t>
            </a:r>
            <a:r>
              <a:rPr lang="tr-TR" dirty="0">
                <a:latin typeface="Times New Roman" pitchFamily="18" charset="0"/>
                <a:cs typeface="Times New Roman" pitchFamily="18" charset="0"/>
              </a:rPr>
              <a:t>hemşireliğe doğru ilk hareket bir Fransız Papazı olan </a:t>
            </a:r>
            <a:r>
              <a:rPr lang="tr-TR" dirty="0" err="1">
                <a:latin typeface="Times New Roman" pitchFamily="18" charset="0"/>
                <a:cs typeface="Times New Roman" pitchFamily="18" charset="0"/>
              </a:rPr>
              <a:t>St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Vincent</a:t>
            </a:r>
            <a:r>
              <a:rPr lang="tr-TR" dirty="0">
                <a:latin typeface="Times New Roman" pitchFamily="18" charset="0"/>
                <a:cs typeface="Times New Roman" pitchFamily="18" charset="0"/>
              </a:rPr>
              <a:t> De Paul ile başlar.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Fakirlik </a:t>
            </a:r>
            <a:r>
              <a:rPr lang="tr-TR" dirty="0">
                <a:latin typeface="Times New Roman" pitchFamily="18" charset="0"/>
                <a:cs typeface="Times New Roman" pitchFamily="18" charset="0"/>
              </a:rPr>
              <a:t>ve sefaletin yerinde yapılan yardımlarla önlenebileceğine inanıyordu. Bu inançla kendi idaresine bazı çiftlikler kurdu ve bu çiftliklerde fakir ve dilencileri toplayıp onları yeteneklerine uygun işlerde yetiştirmek sureti ile sefaletten kurtulmalarına yardım etti. </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1633’de </a:t>
            </a:r>
            <a:r>
              <a:rPr lang="tr-TR" dirty="0" err="1">
                <a:latin typeface="Times New Roman" pitchFamily="18" charset="0"/>
                <a:cs typeface="Times New Roman" pitchFamily="18" charset="0"/>
              </a:rPr>
              <a:t>Sister</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Charity</a:t>
            </a:r>
            <a:r>
              <a:rPr lang="tr-TR" dirty="0">
                <a:latin typeface="Times New Roman" pitchFamily="18" charset="0"/>
                <a:cs typeface="Times New Roman" pitchFamily="18" charset="0"/>
              </a:rPr>
              <a:t> (hayır sever hemşireler) örgütünü kurdu. </a:t>
            </a:r>
            <a:endParaRPr lang="tr-TR" dirty="0" smtClean="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Aydınlanma ve Reform Hareketlerinin Hemşireliğe Etkisi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77500" lnSpcReduction="20000"/>
          </a:bodyPr>
          <a:lstStyle/>
          <a:p>
            <a:r>
              <a:rPr lang="tr-TR" b="1" i="1" dirty="0" err="1">
                <a:latin typeface="Times New Roman" pitchFamily="18" charset="0"/>
                <a:cs typeface="Times New Roman" pitchFamily="18" charset="0"/>
              </a:rPr>
              <a:t>St</a:t>
            </a:r>
            <a:r>
              <a:rPr lang="tr-TR" b="1" i="1" dirty="0">
                <a:latin typeface="Times New Roman" pitchFamily="18" charset="0"/>
                <a:cs typeface="Times New Roman" pitchFamily="18" charset="0"/>
              </a:rPr>
              <a:t>. </a:t>
            </a:r>
            <a:r>
              <a:rPr lang="tr-TR" b="1" i="1" dirty="0" err="1">
                <a:latin typeface="Times New Roman" pitchFamily="18" charset="0"/>
                <a:cs typeface="Times New Roman" pitchFamily="18" charset="0"/>
              </a:rPr>
              <a:t>Vincent</a:t>
            </a:r>
            <a:r>
              <a:rPr lang="tr-TR" b="1" i="1" dirty="0">
                <a:latin typeface="Times New Roman" pitchFamily="18" charset="0"/>
                <a:cs typeface="Times New Roman" pitchFamily="18" charset="0"/>
              </a:rPr>
              <a:t> De Paul (</a:t>
            </a:r>
            <a:r>
              <a:rPr lang="tr-TR" b="1" i="1" dirty="0" smtClean="0">
                <a:latin typeface="Times New Roman" pitchFamily="18" charset="0"/>
                <a:cs typeface="Times New Roman" pitchFamily="18" charset="0"/>
              </a:rPr>
              <a:t>1581-1660)</a:t>
            </a:r>
          </a:p>
          <a:p>
            <a:r>
              <a:rPr lang="tr-TR" dirty="0" smtClean="0">
                <a:latin typeface="Times New Roman" pitchFamily="18" charset="0"/>
                <a:cs typeface="Times New Roman" pitchFamily="18" charset="0"/>
              </a:rPr>
              <a:t>Hemşireliğe alınacak genç </a:t>
            </a:r>
            <a:r>
              <a:rPr lang="tr-TR" dirty="0">
                <a:latin typeface="Times New Roman" pitchFamily="18" charset="0"/>
                <a:cs typeface="Times New Roman" pitchFamily="18" charset="0"/>
              </a:rPr>
              <a:t>bayanların iyi ahlak sahibi, akıllı, yetenekli ve aynı zamanda fakir hastalara bakmaktan haz duyan kimseler olmaları </a:t>
            </a:r>
            <a:r>
              <a:rPr lang="tr-TR" dirty="0" smtClean="0">
                <a:latin typeface="Times New Roman" pitchFamily="18" charset="0"/>
                <a:cs typeface="Times New Roman" pitchFamily="18" charset="0"/>
              </a:rPr>
              <a:t>gerekti. </a:t>
            </a:r>
          </a:p>
          <a:p>
            <a:r>
              <a:rPr lang="tr-TR" dirty="0" smtClean="0">
                <a:latin typeface="Times New Roman" pitchFamily="18" charset="0"/>
                <a:cs typeface="Times New Roman" pitchFamily="18" charset="0"/>
              </a:rPr>
              <a:t>Okulda </a:t>
            </a:r>
            <a:r>
              <a:rPr lang="tr-TR" dirty="0">
                <a:latin typeface="Times New Roman" pitchFamily="18" charset="0"/>
                <a:cs typeface="Times New Roman" pitchFamily="18" charset="0"/>
              </a:rPr>
              <a:t>öğrencilere okuma, yazma, hasta bakımı, evlerdeki hasta ziyaretlerinde nasıl çalışacakları konuları ile ilgili dersler </a:t>
            </a:r>
            <a:r>
              <a:rPr lang="tr-TR" dirty="0" smtClean="0">
                <a:latin typeface="Times New Roman" pitchFamily="18" charset="0"/>
                <a:cs typeface="Times New Roman" pitchFamily="18" charset="0"/>
              </a:rPr>
              <a:t>veriyordu.</a:t>
            </a:r>
          </a:p>
          <a:p>
            <a:r>
              <a:rPr lang="tr-TR" dirty="0" smtClean="0">
                <a:latin typeface="Times New Roman" pitchFamily="18" charset="0"/>
                <a:cs typeface="Times New Roman" pitchFamily="18" charset="0"/>
              </a:rPr>
              <a:t>Hayırsever </a:t>
            </a:r>
            <a:r>
              <a:rPr lang="tr-TR" dirty="0">
                <a:latin typeface="Times New Roman" pitchFamily="18" charset="0"/>
                <a:cs typeface="Times New Roman" pitchFamily="18" charset="0"/>
              </a:rPr>
              <a:t>hemşireler mavi renkte beyaz yakalı forma ve başlarına büyük beyaz kornet denen kep giyerlerdi.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hayır sever hemşireler hastanelerde ve evlerde hasta bakımından başka, okullarda öğretim ve çocuk bakım evlerinde çocuklara bakarlardı.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karanlık devreye hayırsever hemşireler ışık tuttular. </a:t>
            </a:r>
          </a:p>
          <a:p>
            <a:endParaRPr lang="tr-TR"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Sorular …..</a:t>
            </a:r>
          </a:p>
          <a:p>
            <a:r>
              <a:rPr lang="tr-TR" dirty="0" smtClean="0"/>
              <a:t>Katkılar….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16.Yy - Reform Hareketleri</a:t>
            </a:r>
            <a:endParaRPr lang="tr-TR" dirty="0"/>
          </a:p>
        </p:txBody>
      </p:sp>
      <p:sp>
        <p:nvSpPr>
          <p:cNvPr id="3" name="2 İçerik Yer Tutucusu"/>
          <p:cNvSpPr>
            <a:spLocks noGrp="1"/>
          </p:cNvSpPr>
          <p:nvPr>
            <p:ph idx="1"/>
          </p:nvPr>
        </p:nvSpPr>
        <p:spPr/>
        <p:txBody>
          <a:bodyPr>
            <a:normAutofit lnSpcReduction="10000"/>
          </a:bodyPr>
          <a:lstStyle/>
          <a:p>
            <a:r>
              <a:rPr lang="tr-TR" b="1" i="1" u="sng" dirty="0" smtClean="0">
                <a:latin typeface="Times New Roman" pitchFamily="18" charset="0"/>
                <a:cs typeface="Times New Roman" pitchFamily="18" charset="0"/>
              </a:rPr>
              <a:t>Reform'un </a:t>
            </a:r>
            <a:r>
              <a:rPr lang="tr-TR" b="1" i="1" u="sng" dirty="0">
                <a:latin typeface="Times New Roman" pitchFamily="18" charset="0"/>
                <a:cs typeface="Times New Roman" pitchFamily="18" charset="0"/>
              </a:rPr>
              <a:t>Nedenleri</a:t>
            </a:r>
            <a:endParaRPr lang="tr-TR" dirty="0">
              <a:latin typeface="Times New Roman" pitchFamily="18" charset="0"/>
              <a:cs typeface="Times New Roman" pitchFamily="18" charset="0"/>
            </a:endParaRPr>
          </a:p>
          <a:p>
            <a:pPr lvl="1"/>
            <a:r>
              <a:rPr lang="tr-TR" dirty="0" smtClean="0">
                <a:latin typeface="Times New Roman" pitchFamily="18" charset="0"/>
                <a:cs typeface="Times New Roman" pitchFamily="18" charset="0"/>
              </a:rPr>
              <a:t>Rönesans </a:t>
            </a:r>
            <a:r>
              <a:rPr lang="tr-TR" dirty="0">
                <a:latin typeface="Times New Roman" pitchFamily="18" charset="0"/>
                <a:cs typeface="Times New Roman" pitchFamily="18" charset="0"/>
              </a:rPr>
              <a:t>hareketlerinin </a:t>
            </a:r>
            <a:r>
              <a:rPr lang="tr-TR" dirty="0" smtClean="0">
                <a:latin typeface="Times New Roman" pitchFamily="18" charset="0"/>
                <a:cs typeface="Times New Roman" pitchFamily="18" charset="0"/>
              </a:rPr>
              <a:t>etkisi </a:t>
            </a:r>
            <a:endParaRPr lang="tr-TR" dirty="0">
              <a:latin typeface="Times New Roman" pitchFamily="18" charset="0"/>
              <a:cs typeface="Times New Roman" pitchFamily="18" charset="0"/>
            </a:endParaRPr>
          </a:p>
          <a:p>
            <a:pPr lvl="1"/>
            <a:r>
              <a:rPr lang="tr-TR" dirty="0">
                <a:latin typeface="Times New Roman" pitchFamily="18" charset="0"/>
                <a:cs typeface="Times New Roman" pitchFamily="18" charset="0"/>
              </a:rPr>
              <a:t>Reform hareketlerinin ilk defa başladığı Almanya'da siyasal birlik olmaması ve Almanya'daki prenslerin dinde yenilik isteyenleri desteklemesi,</a:t>
            </a:r>
          </a:p>
          <a:p>
            <a:pPr lvl="1"/>
            <a:r>
              <a:rPr lang="tr-TR" dirty="0" smtClean="0">
                <a:latin typeface="Times New Roman" pitchFamily="18" charset="0"/>
                <a:cs typeface="Times New Roman" pitchFamily="18" charset="0"/>
              </a:rPr>
              <a:t>Kilisenin </a:t>
            </a:r>
            <a:r>
              <a:rPr lang="tr-TR" dirty="0">
                <a:latin typeface="Times New Roman" pitchFamily="18" charset="0"/>
                <a:cs typeface="Times New Roman" pitchFamily="18" charset="0"/>
              </a:rPr>
              <a:t>görevinin dışına çıkarak halkı ve dini ekonomik açıdan zorlaması,</a:t>
            </a:r>
          </a:p>
          <a:p>
            <a:pPr lvl="1"/>
            <a:r>
              <a:rPr lang="tr-TR" dirty="0">
                <a:latin typeface="Times New Roman" pitchFamily="18" charset="0"/>
                <a:cs typeface="Times New Roman" pitchFamily="18" charset="0"/>
              </a:rPr>
              <a:t>Mevcut mezhepleri ve onların kurallarını eleştiren bilim adamlarının varlığı,</a:t>
            </a:r>
          </a:p>
          <a:p>
            <a:pPr lvl="1"/>
            <a:endParaRPr lang="tr-TR"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png"/>
          <p:cNvPicPr>
            <a:picLocks noGrp="1" noChangeAspect="1"/>
          </p:cNvPicPr>
          <p:nvPr>
            <p:ph idx="1"/>
          </p:nvPr>
        </p:nvPicPr>
        <p:blipFill>
          <a:blip r:embed="rId2" cstate="print"/>
          <a:stretch>
            <a:fillRect/>
          </a:stretch>
        </p:blipFill>
        <p:spPr>
          <a:xfrm>
            <a:off x="251520" y="404664"/>
            <a:ext cx="8424936" cy="61926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Reformu Hazırlayan Ortam</a:t>
            </a:r>
            <a:endParaRPr lang="tr-TR" b="1" dirty="0">
              <a:latin typeface="Times New Roman" pitchFamily="18" charset="0"/>
              <a:cs typeface="Times New Roman" pitchFamily="18" charset="0"/>
            </a:endParaRPr>
          </a:p>
        </p:txBody>
      </p:sp>
      <p:pic>
        <p:nvPicPr>
          <p:cNvPr id="4" name="3 İçerik Yer Tutucusu" descr="indir (6).jpg"/>
          <p:cNvPicPr>
            <a:picLocks noGrp="1" noChangeAspect="1"/>
          </p:cNvPicPr>
          <p:nvPr>
            <p:ph idx="1"/>
          </p:nvPr>
        </p:nvPicPr>
        <p:blipFill>
          <a:blip r:embed="rId2" cstate="print"/>
          <a:stretch>
            <a:fillRect/>
          </a:stretch>
        </p:blipFill>
        <p:spPr>
          <a:xfrm>
            <a:off x="755576" y="1556792"/>
            <a:ext cx="3960440" cy="1872208"/>
          </a:xfrm>
        </p:spPr>
      </p:pic>
      <p:pic>
        <p:nvPicPr>
          <p:cNvPr id="5" name="4 Resim" descr="indir (4).jpg"/>
          <p:cNvPicPr>
            <a:picLocks noChangeAspect="1"/>
          </p:cNvPicPr>
          <p:nvPr/>
        </p:nvPicPr>
        <p:blipFill>
          <a:blip r:embed="rId3" cstate="print"/>
          <a:stretch>
            <a:fillRect/>
          </a:stretch>
        </p:blipFill>
        <p:spPr>
          <a:xfrm>
            <a:off x="5148064" y="1412776"/>
            <a:ext cx="3312368" cy="1959099"/>
          </a:xfrm>
          <a:prstGeom prst="rect">
            <a:avLst/>
          </a:prstGeom>
        </p:spPr>
      </p:pic>
      <p:pic>
        <p:nvPicPr>
          <p:cNvPr id="6" name="5 Resim" descr="indir (5).jpg"/>
          <p:cNvPicPr>
            <a:picLocks noChangeAspect="1"/>
          </p:cNvPicPr>
          <p:nvPr/>
        </p:nvPicPr>
        <p:blipFill>
          <a:blip r:embed="rId4" cstate="print"/>
          <a:stretch>
            <a:fillRect/>
          </a:stretch>
        </p:blipFill>
        <p:spPr>
          <a:xfrm>
            <a:off x="539552" y="3717032"/>
            <a:ext cx="4104456" cy="2880320"/>
          </a:xfrm>
          <a:prstGeom prst="rect">
            <a:avLst/>
          </a:prstGeom>
        </p:spPr>
      </p:pic>
      <p:pic>
        <p:nvPicPr>
          <p:cNvPr id="7" name="6 Resim" descr="indir.jpg"/>
          <p:cNvPicPr>
            <a:picLocks noChangeAspect="1"/>
          </p:cNvPicPr>
          <p:nvPr/>
        </p:nvPicPr>
        <p:blipFill>
          <a:blip r:embed="rId5" cstate="print"/>
          <a:stretch>
            <a:fillRect/>
          </a:stretch>
        </p:blipFill>
        <p:spPr>
          <a:xfrm>
            <a:off x="5292080" y="3645024"/>
            <a:ext cx="3038475" cy="2736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16. Yy - Reform Hareketleri</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b="1" i="1" u="sng" dirty="0">
                <a:latin typeface="Times New Roman" pitchFamily="18" charset="0"/>
                <a:cs typeface="Times New Roman" pitchFamily="18" charset="0"/>
              </a:rPr>
              <a:t>Reform'un Sonuçları</a:t>
            </a:r>
            <a:endParaRPr lang="tr-TR" dirty="0">
              <a:latin typeface="Times New Roman" pitchFamily="18" charset="0"/>
              <a:cs typeface="Times New Roman" pitchFamily="18" charset="0"/>
            </a:endParaRPr>
          </a:p>
          <a:p>
            <a:pPr lvl="0" algn="just"/>
            <a:r>
              <a:rPr lang="tr-TR" dirty="0">
                <a:latin typeface="Times New Roman" pitchFamily="18" charset="0"/>
                <a:cs typeface="Times New Roman" pitchFamily="18" charset="0"/>
              </a:rPr>
              <a:t>Avrupa'da mezhep birliği bozuldu. Katolik ve Ortodoks mezhepleri yanında Protestanlık, Kalvenizm ve Anglikanizm mezhepleri ortaya çıktı, mezhepler arasında çatışmalar başladı. </a:t>
            </a:r>
          </a:p>
          <a:p>
            <a:pPr lvl="0" algn="just"/>
            <a:r>
              <a:rPr lang="tr-TR" dirty="0">
                <a:latin typeface="Times New Roman" pitchFamily="18" charset="0"/>
                <a:cs typeface="Times New Roman" pitchFamily="18" charset="0"/>
              </a:rPr>
              <a:t>Din adamları ve </a:t>
            </a:r>
            <a:r>
              <a:rPr lang="tr-TR" dirty="0" smtClean="0">
                <a:latin typeface="Times New Roman" pitchFamily="18" charset="0"/>
                <a:cs typeface="Times New Roman" pitchFamily="18" charset="0"/>
              </a:rPr>
              <a:t>kilise </a:t>
            </a:r>
            <a:r>
              <a:rPr lang="tr-TR" dirty="0">
                <a:latin typeface="Times New Roman" pitchFamily="18" charset="0"/>
                <a:cs typeface="Times New Roman" pitchFamily="18" charset="0"/>
              </a:rPr>
              <a:t>eski itibarını kaybetti. </a:t>
            </a:r>
          </a:p>
          <a:p>
            <a:pPr lvl="0" algn="just"/>
            <a:r>
              <a:rPr lang="tr-TR" dirty="0">
                <a:latin typeface="Times New Roman" pitchFamily="18" charset="0"/>
                <a:cs typeface="Times New Roman" pitchFamily="18" charset="0"/>
              </a:rPr>
              <a:t>Katolik Kilisesi, kendisini yenilemek ve düzenlemek zorunda kaldı. </a:t>
            </a:r>
          </a:p>
          <a:p>
            <a:pPr lvl="0" algn="just"/>
            <a:r>
              <a:rPr lang="tr-TR" dirty="0">
                <a:latin typeface="Times New Roman" pitchFamily="18" charset="0"/>
                <a:cs typeface="Times New Roman" pitchFamily="18" charset="0"/>
              </a:rPr>
              <a:t>Eğitim-öğretim faaliyetleri kiliseden alınarak laik bir eğitim sistemi kuruldu.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3554</Words>
  <Application>Microsoft Office PowerPoint</Application>
  <PresentationFormat>Ekran Gösterisi (4:3)</PresentationFormat>
  <Paragraphs>300</Paragraphs>
  <Slides>70</Slides>
  <Notes>0</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Ofis Teması</vt:lpstr>
      <vt:lpstr>Yeni Çağ’da Sağlık Uygulamaları</vt:lpstr>
      <vt:lpstr>Slayt 2</vt:lpstr>
      <vt:lpstr>16. Yy - Reform Hareketleri</vt:lpstr>
      <vt:lpstr>16.Yy - Reform Hareketleri</vt:lpstr>
      <vt:lpstr>Slayt 5</vt:lpstr>
      <vt:lpstr>16. Yy - Reform Hareketleri</vt:lpstr>
      <vt:lpstr>16.Yy - Reform Hareketleri</vt:lpstr>
      <vt:lpstr>Reformu Hazırlayan Ortam</vt:lpstr>
      <vt:lpstr>16. Yy - Reform Hareketleri</vt:lpstr>
      <vt:lpstr>16. Yy - Reform Hareketleri</vt:lpstr>
      <vt:lpstr>16. Yy - Reform Hareketleri</vt:lpstr>
      <vt:lpstr>Reform Hareketlerinin Sağlık Uygulamalarına Etkisi</vt:lpstr>
      <vt:lpstr>Reform Hareketlerinin Sağlık Uygulamalarına Etkisi</vt:lpstr>
      <vt:lpstr>Reform Hareketlerinin Sağlık Uygulamalarına Etkisi</vt:lpstr>
      <vt:lpstr>Reform Hareketlerinin Sağlık Uygulamalarına Etkisi</vt:lpstr>
      <vt:lpstr>Slayt 16</vt:lpstr>
      <vt:lpstr>Reform Hareketlerinin Sağlık Uygulamalarına Etkisi</vt:lpstr>
      <vt:lpstr>Slayt 18</vt:lpstr>
      <vt:lpstr>Reform Hareketlerinin Sağlık Uygulamalarına Etkisi</vt:lpstr>
      <vt:lpstr>Slayt 20</vt:lpstr>
      <vt:lpstr>Reform Hareketlerinin Sağlık Uygulamalarına Etkisi</vt:lpstr>
      <vt:lpstr>Reform Hareketlerinin Sağlık Uygulamalarına Etkisi</vt:lpstr>
      <vt:lpstr>Reform Hareketlerinin Sağlık Uygulamalarına Etkisi</vt:lpstr>
      <vt:lpstr>Reform Hareketlerinin Sağlık Uygulamalarına Etkisi</vt:lpstr>
      <vt:lpstr>Reform Hareketlerinin Sağlık Uygulamalarına Etkisi</vt:lpstr>
      <vt:lpstr>Reform Hareketlerinin Sağlık Uygulamalarına Etkisi</vt:lpstr>
      <vt:lpstr>Reform Hareketlerinin Sağlık Uygulamalarına Etkisi</vt:lpstr>
      <vt:lpstr>Slayt 28</vt:lpstr>
      <vt:lpstr>Reform Hareketlerinin Sağlık Uygulamalarına Etkisi</vt:lpstr>
      <vt:lpstr>Reform Hareketlerinin Sağlık Uygulamalarına Etkisi</vt:lpstr>
      <vt:lpstr>Reform Hareketlerinin Sağlık Uygulamalarına Etkisi</vt:lpstr>
      <vt:lpstr>17. Yüzyıl </vt:lpstr>
      <vt:lpstr>17. Yüzyıl </vt:lpstr>
      <vt:lpstr>17. Yüzyıl </vt:lpstr>
      <vt:lpstr>17. Yüzyıl </vt:lpstr>
      <vt:lpstr>17. Yüzyıl </vt:lpstr>
      <vt:lpstr>17. Yüzyıl </vt:lpstr>
      <vt:lpstr>17. Yüzyıl </vt:lpstr>
      <vt:lpstr>17. Yüzyıl </vt:lpstr>
      <vt:lpstr>17. Yüzyıl </vt:lpstr>
      <vt:lpstr>17. Yüzyıl </vt:lpstr>
      <vt:lpstr>17. Yüzyıl </vt:lpstr>
      <vt:lpstr>17. Yüzyıl </vt:lpstr>
      <vt:lpstr>17. Yüzyıl </vt:lpstr>
      <vt:lpstr>Aydınlanma Çağı – 18. YY. </vt:lpstr>
      <vt:lpstr>Aydınlanma Çağı – 18. YY. </vt:lpstr>
      <vt:lpstr>Aydınlanma Çağı – 18. YY. </vt:lpstr>
      <vt:lpstr>Aydınlanma Çağı – 18. YY. </vt:lpstr>
      <vt:lpstr>Aydınlanma Çağı – 18. YY. </vt:lpstr>
      <vt:lpstr>Aydınlanma Çağı’nın (18. YY.) Sağlık Uygulamalarına Etkisi </vt:lpstr>
      <vt:lpstr>Aydınlanma Çağı’nın (18. YY.) Sağlık Uygulamalarına Etkisi </vt:lpstr>
      <vt:lpstr>Aydınlanma Çağı’nın (18. YY.) Sağlık Uygulamalarına Etkisi </vt:lpstr>
      <vt:lpstr>Aydınlanma Çağı’nın (18. YY.) Sağlık Uygulamalarına Etkisi </vt:lpstr>
      <vt:lpstr>Aydınlanma Çağı’nın (18. YY.) Sağlık Uygulamalarına Etkisi </vt:lpstr>
      <vt:lpstr>Aydınlanma Çağı’nın (18. YY.) Sağlık Uygulamalarına Etkisi </vt:lpstr>
      <vt:lpstr>Aydınlanma Çağı’nın (18. YY.) Sağlık Uygulamalarına Etkisi . </vt:lpstr>
      <vt:lpstr>Aydınlanma Çağı’nın (18. YY.) Sağlık Uygulamalarına Etkisi . </vt:lpstr>
      <vt:lpstr>Aydınlanma Çağı’nın (18. YY.) Sağlık Uygulamalarına Etkisi . </vt:lpstr>
      <vt:lpstr>Aydınlanma Çağı’nın (18. YY.) Sağlık Uygulamalarına Etkisi . </vt:lpstr>
      <vt:lpstr>Aydınlanma Çağı’nın (18. YY.) Sağlık Uygulamalarına Etkisi . </vt:lpstr>
      <vt:lpstr>Aydınlanma ve Reform Hareketlerinin Hemşireliğe Etkisi</vt:lpstr>
      <vt:lpstr>Aydınlanma ve Reform Hareketlerinin Hemşireliğe Etkisi</vt:lpstr>
      <vt:lpstr>Aydınlanma ve Reform Hareketlerinin Hemşireliğe Etkisi</vt:lpstr>
      <vt:lpstr>Aydınlanma ve Reform Hareketlerinin Hemşireliğe Etkisi</vt:lpstr>
      <vt:lpstr>Aydınlanma ve Reform Hareketlerinin Hemşireliğe Etkisi</vt:lpstr>
      <vt:lpstr>Aydınlanma ve Reform Hareketlerinin Hemşireliğe Etkisi</vt:lpstr>
      <vt:lpstr>Aydınlanma ve Reform Hareketlerinin Hemşireliğe Etkisi</vt:lpstr>
      <vt:lpstr>Aydınlanma ve Reform Hareketlerinin Hemşireliğe Etkisi</vt:lpstr>
      <vt:lpstr>Slayt 69</vt:lpstr>
      <vt:lpstr>Slayt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Çağ’da Sağlık Uygulamaları</dc:title>
  <dc:creator>Kemal Toprak KILIÇ</dc:creator>
  <cp:lastModifiedBy>Kemal Toprak KILIÇ</cp:lastModifiedBy>
  <cp:revision>35</cp:revision>
  <dcterms:created xsi:type="dcterms:W3CDTF">2019-10-07T06:57:28Z</dcterms:created>
  <dcterms:modified xsi:type="dcterms:W3CDTF">2020-01-19T20:30:17Z</dcterms:modified>
</cp:coreProperties>
</file>