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85"/>
  </p:handoutMasterIdLst>
  <p:sldIdLst>
    <p:sldId id="258" r:id="rId2"/>
    <p:sldId id="309" r:id="rId3"/>
    <p:sldId id="318" r:id="rId4"/>
    <p:sldId id="308" r:id="rId5"/>
    <p:sldId id="319" r:id="rId6"/>
    <p:sldId id="259" r:id="rId7"/>
    <p:sldId id="260" r:id="rId8"/>
    <p:sldId id="261" r:id="rId9"/>
    <p:sldId id="262" r:id="rId10"/>
    <p:sldId id="263" r:id="rId11"/>
    <p:sldId id="320" r:id="rId12"/>
    <p:sldId id="321" r:id="rId13"/>
    <p:sldId id="264" r:id="rId14"/>
    <p:sldId id="310" r:id="rId15"/>
    <p:sldId id="265" r:id="rId16"/>
    <p:sldId id="311" r:id="rId17"/>
    <p:sldId id="266" r:id="rId18"/>
    <p:sldId id="312" r:id="rId19"/>
    <p:sldId id="322" r:id="rId20"/>
    <p:sldId id="267" r:id="rId21"/>
    <p:sldId id="313" r:id="rId22"/>
    <p:sldId id="324" r:id="rId23"/>
    <p:sldId id="325" r:id="rId24"/>
    <p:sldId id="268" r:id="rId25"/>
    <p:sldId id="269" r:id="rId26"/>
    <p:sldId id="326" r:id="rId27"/>
    <p:sldId id="271" r:id="rId28"/>
    <p:sldId id="327" r:id="rId29"/>
    <p:sldId id="272" r:id="rId30"/>
    <p:sldId id="314" r:id="rId31"/>
    <p:sldId id="273" r:id="rId32"/>
    <p:sldId id="328" r:id="rId33"/>
    <p:sldId id="274" r:id="rId34"/>
    <p:sldId id="275" r:id="rId35"/>
    <p:sldId id="315" r:id="rId36"/>
    <p:sldId id="276" r:id="rId37"/>
    <p:sldId id="317" r:id="rId38"/>
    <p:sldId id="277" r:id="rId39"/>
    <p:sldId id="329" r:id="rId40"/>
    <p:sldId id="278" r:id="rId41"/>
    <p:sldId id="279" r:id="rId42"/>
    <p:sldId id="280" r:id="rId43"/>
    <p:sldId id="330" r:id="rId44"/>
    <p:sldId id="281" r:id="rId45"/>
    <p:sldId id="282" r:id="rId46"/>
    <p:sldId id="283" r:id="rId47"/>
    <p:sldId id="284" r:id="rId48"/>
    <p:sldId id="331" r:id="rId49"/>
    <p:sldId id="285" r:id="rId50"/>
    <p:sldId id="288" r:id="rId51"/>
    <p:sldId id="286" r:id="rId52"/>
    <p:sldId id="332" r:id="rId53"/>
    <p:sldId id="287" r:id="rId54"/>
    <p:sldId id="333" r:id="rId55"/>
    <p:sldId id="334" r:id="rId56"/>
    <p:sldId id="335" r:id="rId57"/>
    <p:sldId id="290" r:id="rId58"/>
    <p:sldId id="291" r:id="rId59"/>
    <p:sldId id="292" r:id="rId60"/>
    <p:sldId id="336" r:id="rId61"/>
    <p:sldId id="293" r:id="rId62"/>
    <p:sldId id="337" r:id="rId63"/>
    <p:sldId id="294" r:id="rId64"/>
    <p:sldId id="338" r:id="rId65"/>
    <p:sldId id="295" r:id="rId66"/>
    <p:sldId id="296" r:id="rId67"/>
    <p:sldId id="297" r:id="rId68"/>
    <p:sldId id="298" r:id="rId69"/>
    <p:sldId id="339" r:id="rId70"/>
    <p:sldId id="299" r:id="rId71"/>
    <p:sldId id="301" r:id="rId72"/>
    <p:sldId id="300" r:id="rId73"/>
    <p:sldId id="340" r:id="rId74"/>
    <p:sldId id="302" r:id="rId75"/>
    <p:sldId id="303" r:id="rId76"/>
    <p:sldId id="341" r:id="rId77"/>
    <p:sldId id="305" r:id="rId78"/>
    <p:sldId id="342" r:id="rId79"/>
    <p:sldId id="306" r:id="rId80"/>
    <p:sldId id="343" r:id="rId81"/>
    <p:sldId id="304" r:id="rId82"/>
    <p:sldId id="307" r:id="rId83"/>
    <p:sldId id="344" r:id="rId84"/>
  </p:sldIdLst>
  <p:sldSz cx="12192000" cy="6858000"/>
  <p:notesSz cx="6761163" cy="9942513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arsayılan Bölüm" id="{45D69537-00F1-4900-B411-653541F0AC4F}">
          <p14:sldIdLst>
            <p14:sldId id="258"/>
            <p14:sldId id="309"/>
            <p14:sldId id="318"/>
            <p14:sldId id="308"/>
            <p14:sldId id="319"/>
            <p14:sldId id="259"/>
            <p14:sldId id="260"/>
            <p14:sldId id="261"/>
            <p14:sldId id="262"/>
          </p14:sldIdLst>
        </p14:section>
        <p14:section name="Başlıksız Bölüm" id="{3FE589DD-8C70-4735-A997-2C11E9D7262A}">
          <p14:sldIdLst>
            <p14:sldId id="263"/>
            <p14:sldId id="320"/>
            <p14:sldId id="321"/>
            <p14:sldId id="264"/>
            <p14:sldId id="310"/>
            <p14:sldId id="265"/>
            <p14:sldId id="311"/>
            <p14:sldId id="266"/>
            <p14:sldId id="312"/>
            <p14:sldId id="322"/>
            <p14:sldId id="267"/>
            <p14:sldId id="313"/>
            <p14:sldId id="324"/>
            <p14:sldId id="325"/>
            <p14:sldId id="268"/>
            <p14:sldId id="269"/>
            <p14:sldId id="326"/>
            <p14:sldId id="271"/>
            <p14:sldId id="327"/>
            <p14:sldId id="272"/>
            <p14:sldId id="314"/>
            <p14:sldId id="273"/>
            <p14:sldId id="328"/>
            <p14:sldId id="274"/>
            <p14:sldId id="275"/>
            <p14:sldId id="315"/>
            <p14:sldId id="276"/>
            <p14:sldId id="317"/>
            <p14:sldId id="277"/>
            <p14:sldId id="329"/>
            <p14:sldId id="278"/>
            <p14:sldId id="279"/>
            <p14:sldId id="280"/>
            <p14:sldId id="330"/>
            <p14:sldId id="281"/>
            <p14:sldId id="282"/>
            <p14:sldId id="283"/>
            <p14:sldId id="284"/>
            <p14:sldId id="331"/>
            <p14:sldId id="285"/>
            <p14:sldId id="288"/>
            <p14:sldId id="286"/>
            <p14:sldId id="332"/>
            <p14:sldId id="287"/>
            <p14:sldId id="333"/>
            <p14:sldId id="334"/>
            <p14:sldId id="335"/>
            <p14:sldId id="290"/>
            <p14:sldId id="291"/>
            <p14:sldId id="292"/>
            <p14:sldId id="336"/>
            <p14:sldId id="293"/>
            <p14:sldId id="337"/>
            <p14:sldId id="294"/>
            <p14:sldId id="338"/>
            <p14:sldId id="295"/>
            <p14:sldId id="296"/>
            <p14:sldId id="297"/>
            <p14:sldId id="298"/>
            <p14:sldId id="339"/>
            <p14:sldId id="299"/>
            <p14:sldId id="301"/>
            <p14:sldId id="300"/>
            <p14:sldId id="340"/>
            <p14:sldId id="302"/>
            <p14:sldId id="303"/>
            <p14:sldId id="341"/>
            <p14:sldId id="305"/>
            <p14:sldId id="342"/>
            <p14:sldId id="306"/>
            <p14:sldId id="343"/>
            <p14:sldId id="304"/>
            <p14:sldId id="307"/>
            <p14:sldId id="34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5" autoAdjust="0"/>
    <p:restoredTop sz="94660"/>
  </p:normalViewPr>
  <p:slideViewPr>
    <p:cSldViewPr snapToGrid="0" showGuides="1">
      <p:cViewPr varScale="1">
        <p:scale>
          <a:sx n="74" d="100"/>
          <a:sy n="74" d="100"/>
        </p:scale>
        <p:origin x="498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tableStyles" Target="tableStyles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viewProps" Target="viewProps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58CDB44-EB7F-4034-AA20-2997202D7F9C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6C8D7FB3-2147-44C6-A117-8241ED5FF75A}">
      <dgm:prSet phldrT="[Metin]" custT="1"/>
      <dgm:spPr/>
      <dgm:t>
        <a:bodyPr/>
        <a:lstStyle/>
        <a:p>
          <a:r>
            <a:rPr lang="tr-TR" sz="1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Tapu Sicilinin Tutulmasından Devletin Sorumluluğunun Şartları </a:t>
          </a:r>
          <a:endParaRPr lang="tr-TR" sz="18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27F49E3-F824-421A-8E8F-2D69CCD81650}" type="parTrans" cxnId="{90C47729-417C-485A-9AEC-D198AD203C0A}">
      <dgm:prSet/>
      <dgm:spPr/>
      <dgm:t>
        <a:bodyPr/>
        <a:lstStyle/>
        <a:p>
          <a:endParaRPr lang="tr-TR" sz="1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5C18CC5-5C0F-4EE2-B0C7-D843B9EB4C37}" type="sibTrans" cxnId="{90C47729-417C-485A-9AEC-D198AD203C0A}">
      <dgm:prSet/>
      <dgm:spPr/>
      <dgm:t>
        <a:bodyPr/>
        <a:lstStyle/>
        <a:p>
          <a:endParaRPr lang="tr-TR" sz="1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397DA9D-54B8-4DEF-9DB1-E3835DF239D7}">
      <dgm:prSet phldrT="[Metin]" custT="1"/>
      <dgm:spPr/>
      <dgm:t>
        <a:bodyPr/>
        <a:lstStyle/>
        <a:p>
          <a:r>
            <a:rPr lang="tr-TR" sz="1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Tapu Sicilinin Tutulmasına İlişkin Bir Fiil veya Kaçınma</a:t>
          </a:r>
          <a:endParaRPr lang="tr-TR" sz="18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02129AE-23E9-4CB9-B39E-65DADA8CBC36}" type="parTrans" cxnId="{D889D621-CEB3-4900-8D6C-47C6EFC93D9D}">
      <dgm:prSet custT="1"/>
      <dgm:spPr/>
      <dgm:t>
        <a:bodyPr/>
        <a:lstStyle/>
        <a:p>
          <a:endParaRPr lang="tr-TR" sz="1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E7D43B4-63F5-4710-A854-13F0EE9BCE24}" type="sibTrans" cxnId="{D889D621-CEB3-4900-8D6C-47C6EFC93D9D}">
      <dgm:prSet/>
      <dgm:spPr/>
      <dgm:t>
        <a:bodyPr/>
        <a:lstStyle/>
        <a:p>
          <a:endParaRPr lang="tr-TR" sz="1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3414F7A-BB8D-4FEF-A5F2-E468BA2D3590}">
      <dgm:prSet phldrT="[Metin]" custT="1"/>
      <dgm:spPr/>
      <dgm:t>
        <a:bodyPr/>
        <a:lstStyle/>
        <a:p>
          <a:r>
            <a:rPr lang="tr-TR" sz="1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Fiil veya Kaçınmanın Hukuka Aykırı Olması</a:t>
          </a:r>
          <a:endParaRPr lang="tr-TR" sz="18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0BF900B-9DEC-4F1E-A106-A95F7CA2B0E4}" type="parTrans" cxnId="{B5514734-142D-45A8-ACF7-EEB3594CAF08}">
      <dgm:prSet custT="1"/>
      <dgm:spPr/>
      <dgm:t>
        <a:bodyPr/>
        <a:lstStyle/>
        <a:p>
          <a:endParaRPr lang="tr-TR" sz="1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8A981FA-ED73-40B9-BCB2-1AE0FC7050C4}" type="sibTrans" cxnId="{B5514734-142D-45A8-ACF7-EEB3594CAF08}">
      <dgm:prSet/>
      <dgm:spPr/>
      <dgm:t>
        <a:bodyPr/>
        <a:lstStyle/>
        <a:p>
          <a:endParaRPr lang="tr-TR" sz="1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A419901-1503-4155-8414-35FD23ACDF17}">
      <dgm:prSet phldrT="[Metin]" custT="1"/>
      <dgm:spPr/>
      <dgm:t>
        <a:bodyPr/>
        <a:lstStyle/>
        <a:p>
          <a:r>
            <a:rPr lang="tr-TR" sz="1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Zarar</a:t>
          </a:r>
          <a:endParaRPr lang="tr-TR" sz="18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0CFE696-C839-4CE3-B1E3-D1924379EC0F}" type="parTrans" cxnId="{F5B53F5A-6723-4033-B915-19949A7340FA}">
      <dgm:prSet custT="1"/>
      <dgm:spPr/>
      <dgm:t>
        <a:bodyPr/>
        <a:lstStyle/>
        <a:p>
          <a:endParaRPr lang="tr-TR" sz="1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EB8D3DC-6E3D-490A-A471-CD379D9D25E4}" type="sibTrans" cxnId="{F5B53F5A-6723-4033-B915-19949A7340FA}">
      <dgm:prSet/>
      <dgm:spPr/>
      <dgm:t>
        <a:bodyPr/>
        <a:lstStyle/>
        <a:p>
          <a:endParaRPr lang="tr-TR" sz="1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88729AA-4F86-4EC1-8B24-E159B8B42CEE}">
      <dgm:prSet phldrT="[Metin]" custT="1"/>
      <dgm:spPr/>
      <dgm:t>
        <a:bodyPr/>
        <a:lstStyle/>
        <a:p>
          <a:r>
            <a:rPr lang="tr-TR" sz="1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Sicilin Hukuka Aykırı Tutulması ile Zarar Arasında Uygun İlliyet Bağı </a:t>
          </a:r>
          <a:endParaRPr lang="tr-TR" sz="18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931E350-D86E-435F-B547-0AD19E98CCAE}" type="parTrans" cxnId="{1240FEC3-B085-4CFB-876C-A38E880D1DE9}">
      <dgm:prSet custT="1"/>
      <dgm:spPr/>
      <dgm:t>
        <a:bodyPr/>
        <a:lstStyle/>
        <a:p>
          <a:endParaRPr lang="tr-TR" sz="1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4474227-67DC-4527-B32D-21710B13E847}" type="sibTrans" cxnId="{1240FEC3-B085-4CFB-876C-A38E880D1DE9}">
      <dgm:prSet/>
      <dgm:spPr/>
      <dgm:t>
        <a:bodyPr/>
        <a:lstStyle/>
        <a:p>
          <a:endParaRPr lang="tr-TR" sz="1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2D91E9D-0B2F-45E4-9E49-684C37F74B7D}" type="pres">
      <dgm:prSet presAssocID="{858CDB44-EB7F-4034-AA20-2997202D7F9C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25782AEE-F889-4989-B769-D0D6A74DE157}" type="pres">
      <dgm:prSet presAssocID="{6C8D7FB3-2147-44C6-A117-8241ED5FF75A}" presName="root1" presStyleCnt="0"/>
      <dgm:spPr/>
    </dgm:pt>
    <dgm:pt modelId="{0AD65185-01D8-4D2C-AB8B-2FD19E142D1E}" type="pres">
      <dgm:prSet presAssocID="{6C8D7FB3-2147-44C6-A117-8241ED5FF75A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4157FD69-5941-48F2-9650-BFAB317FF3BC}" type="pres">
      <dgm:prSet presAssocID="{6C8D7FB3-2147-44C6-A117-8241ED5FF75A}" presName="level2hierChild" presStyleCnt="0"/>
      <dgm:spPr/>
    </dgm:pt>
    <dgm:pt modelId="{5CBDE642-4F23-47A2-9381-CF12D8A32C96}" type="pres">
      <dgm:prSet presAssocID="{602129AE-23E9-4CB9-B39E-65DADA8CBC36}" presName="conn2-1" presStyleLbl="parChTrans1D2" presStyleIdx="0" presStyleCnt="4"/>
      <dgm:spPr/>
      <dgm:t>
        <a:bodyPr/>
        <a:lstStyle/>
        <a:p>
          <a:endParaRPr lang="tr-TR"/>
        </a:p>
      </dgm:t>
    </dgm:pt>
    <dgm:pt modelId="{17CEC346-53E5-476A-999A-E1B7308D31A5}" type="pres">
      <dgm:prSet presAssocID="{602129AE-23E9-4CB9-B39E-65DADA8CBC36}" presName="connTx" presStyleLbl="parChTrans1D2" presStyleIdx="0" presStyleCnt="4"/>
      <dgm:spPr/>
      <dgm:t>
        <a:bodyPr/>
        <a:lstStyle/>
        <a:p>
          <a:endParaRPr lang="tr-TR"/>
        </a:p>
      </dgm:t>
    </dgm:pt>
    <dgm:pt modelId="{3BC1589F-1712-4C02-B06C-64D0D6E79A2C}" type="pres">
      <dgm:prSet presAssocID="{B397DA9D-54B8-4DEF-9DB1-E3835DF239D7}" presName="root2" presStyleCnt="0"/>
      <dgm:spPr/>
    </dgm:pt>
    <dgm:pt modelId="{3590041E-A0A9-46F7-AD05-5C73422D8E1F}" type="pres">
      <dgm:prSet presAssocID="{B397DA9D-54B8-4DEF-9DB1-E3835DF239D7}" presName="LevelTwoTextNode" presStyleLbl="node2" presStyleIdx="0" presStyleCnt="4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4F9A5A21-283E-4D4F-A6F7-F0D259F41586}" type="pres">
      <dgm:prSet presAssocID="{B397DA9D-54B8-4DEF-9DB1-E3835DF239D7}" presName="level3hierChild" presStyleCnt="0"/>
      <dgm:spPr/>
    </dgm:pt>
    <dgm:pt modelId="{9B281AE8-952A-4DA3-9146-C575E4C0B1CE}" type="pres">
      <dgm:prSet presAssocID="{C0BF900B-9DEC-4F1E-A106-A95F7CA2B0E4}" presName="conn2-1" presStyleLbl="parChTrans1D2" presStyleIdx="1" presStyleCnt="4"/>
      <dgm:spPr/>
      <dgm:t>
        <a:bodyPr/>
        <a:lstStyle/>
        <a:p>
          <a:endParaRPr lang="tr-TR"/>
        </a:p>
      </dgm:t>
    </dgm:pt>
    <dgm:pt modelId="{11C23870-11AC-45C7-86BA-D1EE4DF45558}" type="pres">
      <dgm:prSet presAssocID="{C0BF900B-9DEC-4F1E-A106-A95F7CA2B0E4}" presName="connTx" presStyleLbl="parChTrans1D2" presStyleIdx="1" presStyleCnt="4"/>
      <dgm:spPr/>
      <dgm:t>
        <a:bodyPr/>
        <a:lstStyle/>
        <a:p>
          <a:endParaRPr lang="tr-TR"/>
        </a:p>
      </dgm:t>
    </dgm:pt>
    <dgm:pt modelId="{7B028708-11E9-4A39-976F-0176D06FAE70}" type="pres">
      <dgm:prSet presAssocID="{43414F7A-BB8D-4FEF-A5F2-E468BA2D3590}" presName="root2" presStyleCnt="0"/>
      <dgm:spPr/>
    </dgm:pt>
    <dgm:pt modelId="{13AC1428-4383-4A93-8D85-108A2FB3C27A}" type="pres">
      <dgm:prSet presAssocID="{43414F7A-BB8D-4FEF-A5F2-E468BA2D3590}" presName="LevelTwoTextNode" presStyleLbl="node2" presStyleIdx="1" presStyleCnt="4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153F1175-A6F7-46E7-97DB-CD4C2DB77D23}" type="pres">
      <dgm:prSet presAssocID="{43414F7A-BB8D-4FEF-A5F2-E468BA2D3590}" presName="level3hierChild" presStyleCnt="0"/>
      <dgm:spPr/>
    </dgm:pt>
    <dgm:pt modelId="{D6A9FB37-EB3E-4555-B881-7D31971A9C91}" type="pres">
      <dgm:prSet presAssocID="{80CFE696-C839-4CE3-B1E3-D1924379EC0F}" presName="conn2-1" presStyleLbl="parChTrans1D2" presStyleIdx="2" presStyleCnt="4"/>
      <dgm:spPr/>
      <dgm:t>
        <a:bodyPr/>
        <a:lstStyle/>
        <a:p>
          <a:endParaRPr lang="tr-TR"/>
        </a:p>
      </dgm:t>
    </dgm:pt>
    <dgm:pt modelId="{15D8A771-A27B-45FF-9E36-2410FA011AB6}" type="pres">
      <dgm:prSet presAssocID="{80CFE696-C839-4CE3-B1E3-D1924379EC0F}" presName="connTx" presStyleLbl="parChTrans1D2" presStyleIdx="2" presStyleCnt="4"/>
      <dgm:spPr/>
      <dgm:t>
        <a:bodyPr/>
        <a:lstStyle/>
        <a:p>
          <a:endParaRPr lang="tr-TR"/>
        </a:p>
      </dgm:t>
    </dgm:pt>
    <dgm:pt modelId="{CF0288AA-BA46-4838-B4A3-66706E640152}" type="pres">
      <dgm:prSet presAssocID="{8A419901-1503-4155-8414-35FD23ACDF17}" presName="root2" presStyleCnt="0"/>
      <dgm:spPr/>
    </dgm:pt>
    <dgm:pt modelId="{32C87397-3718-4774-8E57-BD41EAC16FB4}" type="pres">
      <dgm:prSet presAssocID="{8A419901-1503-4155-8414-35FD23ACDF17}" presName="LevelTwoTextNode" presStyleLbl="node2" presStyleIdx="2" presStyleCnt="4" custLinFactNeighborX="-3799" custLinFactNeighborY="4673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5F5AAA90-4401-45C8-A566-36BEDEF77009}" type="pres">
      <dgm:prSet presAssocID="{8A419901-1503-4155-8414-35FD23ACDF17}" presName="level3hierChild" presStyleCnt="0"/>
      <dgm:spPr/>
    </dgm:pt>
    <dgm:pt modelId="{4660FAB1-8CF1-4D05-A5E9-B0A41C47EFA6}" type="pres">
      <dgm:prSet presAssocID="{0931E350-D86E-435F-B547-0AD19E98CCAE}" presName="conn2-1" presStyleLbl="parChTrans1D2" presStyleIdx="3" presStyleCnt="4"/>
      <dgm:spPr/>
      <dgm:t>
        <a:bodyPr/>
        <a:lstStyle/>
        <a:p>
          <a:endParaRPr lang="tr-TR"/>
        </a:p>
      </dgm:t>
    </dgm:pt>
    <dgm:pt modelId="{2BDC59C4-B636-4DFF-AC8D-6F163225427F}" type="pres">
      <dgm:prSet presAssocID="{0931E350-D86E-435F-B547-0AD19E98CCAE}" presName="connTx" presStyleLbl="parChTrans1D2" presStyleIdx="3" presStyleCnt="4"/>
      <dgm:spPr/>
      <dgm:t>
        <a:bodyPr/>
        <a:lstStyle/>
        <a:p>
          <a:endParaRPr lang="tr-TR"/>
        </a:p>
      </dgm:t>
    </dgm:pt>
    <dgm:pt modelId="{BC3529F3-B169-4A14-B52D-A892DCA7E24B}" type="pres">
      <dgm:prSet presAssocID="{588729AA-4F86-4EC1-8B24-E159B8B42CEE}" presName="root2" presStyleCnt="0"/>
      <dgm:spPr/>
    </dgm:pt>
    <dgm:pt modelId="{F23C7422-A829-4BF7-81BC-FE85CDF7A4F3}" type="pres">
      <dgm:prSet presAssocID="{588729AA-4F86-4EC1-8B24-E159B8B42CEE}" presName="LevelTwoTextNode" presStyleLbl="node2" presStyleIdx="3" presStyleCnt="4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8C97025C-6C20-4779-90D4-194C9B7A5D62}" type="pres">
      <dgm:prSet presAssocID="{588729AA-4F86-4EC1-8B24-E159B8B42CEE}" presName="level3hierChild" presStyleCnt="0"/>
      <dgm:spPr/>
    </dgm:pt>
  </dgm:ptLst>
  <dgm:cxnLst>
    <dgm:cxn modelId="{B5514734-142D-45A8-ACF7-EEB3594CAF08}" srcId="{6C8D7FB3-2147-44C6-A117-8241ED5FF75A}" destId="{43414F7A-BB8D-4FEF-A5F2-E468BA2D3590}" srcOrd="1" destOrd="0" parTransId="{C0BF900B-9DEC-4F1E-A106-A95F7CA2B0E4}" sibTransId="{B8A981FA-ED73-40B9-BCB2-1AE0FC7050C4}"/>
    <dgm:cxn modelId="{1A842E61-E977-4CBB-86AD-6BFB1CED057C}" type="presOf" srcId="{602129AE-23E9-4CB9-B39E-65DADA8CBC36}" destId="{5CBDE642-4F23-47A2-9381-CF12D8A32C96}" srcOrd="0" destOrd="0" presId="urn:microsoft.com/office/officeart/2008/layout/HorizontalMultiLevelHierarchy"/>
    <dgm:cxn modelId="{F5B53F5A-6723-4033-B915-19949A7340FA}" srcId="{6C8D7FB3-2147-44C6-A117-8241ED5FF75A}" destId="{8A419901-1503-4155-8414-35FD23ACDF17}" srcOrd="2" destOrd="0" parTransId="{80CFE696-C839-4CE3-B1E3-D1924379EC0F}" sibTransId="{0EB8D3DC-6E3D-490A-A471-CD379D9D25E4}"/>
    <dgm:cxn modelId="{29CC85B9-9ECD-4243-A949-37D30FB7889A}" type="presOf" srcId="{858CDB44-EB7F-4034-AA20-2997202D7F9C}" destId="{C2D91E9D-0B2F-45E4-9E49-684C37F74B7D}" srcOrd="0" destOrd="0" presId="urn:microsoft.com/office/officeart/2008/layout/HorizontalMultiLevelHierarchy"/>
    <dgm:cxn modelId="{D889D621-CEB3-4900-8D6C-47C6EFC93D9D}" srcId="{6C8D7FB3-2147-44C6-A117-8241ED5FF75A}" destId="{B397DA9D-54B8-4DEF-9DB1-E3835DF239D7}" srcOrd="0" destOrd="0" parTransId="{602129AE-23E9-4CB9-B39E-65DADA8CBC36}" sibTransId="{CE7D43B4-63F5-4710-A854-13F0EE9BCE24}"/>
    <dgm:cxn modelId="{CB2AC13D-BF52-4C18-B2E6-3125E1CA8BFF}" type="presOf" srcId="{80CFE696-C839-4CE3-B1E3-D1924379EC0F}" destId="{D6A9FB37-EB3E-4555-B881-7D31971A9C91}" srcOrd="0" destOrd="0" presId="urn:microsoft.com/office/officeart/2008/layout/HorizontalMultiLevelHierarchy"/>
    <dgm:cxn modelId="{CDC5B9B8-9997-4A1C-A9AB-8030A388A438}" type="presOf" srcId="{0931E350-D86E-435F-B547-0AD19E98CCAE}" destId="{4660FAB1-8CF1-4D05-A5E9-B0A41C47EFA6}" srcOrd="0" destOrd="0" presId="urn:microsoft.com/office/officeart/2008/layout/HorizontalMultiLevelHierarchy"/>
    <dgm:cxn modelId="{BE689C63-7C9D-4B88-8DF3-7D4D6CC1C263}" type="presOf" srcId="{6C8D7FB3-2147-44C6-A117-8241ED5FF75A}" destId="{0AD65185-01D8-4D2C-AB8B-2FD19E142D1E}" srcOrd="0" destOrd="0" presId="urn:microsoft.com/office/officeart/2008/layout/HorizontalMultiLevelHierarchy"/>
    <dgm:cxn modelId="{5EAB6C06-FE4B-4DEC-91B9-AAF68D422AC4}" type="presOf" srcId="{C0BF900B-9DEC-4F1E-A106-A95F7CA2B0E4}" destId="{11C23870-11AC-45C7-86BA-D1EE4DF45558}" srcOrd="1" destOrd="0" presId="urn:microsoft.com/office/officeart/2008/layout/HorizontalMultiLevelHierarchy"/>
    <dgm:cxn modelId="{259D8127-4DF4-4A1F-94BD-C85722879A8B}" type="presOf" srcId="{B397DA9D-54B8-4DEF-9DB1-E3835DF239D7}" destId="{3590041E-A0A9-46F7-AD05-5C73422D8E1F}" srcOrd="0" destOrd="0" presId="urn:microsoft.com/office/officeart/2008/layout/HorizontalMultiLevelHierarchy"/>
    <dgm:cxn modelId="{90C47729-417C-485A-9AEC-D198AD203C0A}" srcId="{858CDB44-EB7F-4034-AA20-2997202D7F9C}" destId="{6C8D7FB3-2147-44C6-A117-8241ED5FF75A}" srcOrd="0" destOrd="0" parTransId="{127F49E3-F824-421A-8E8F-2D69CCD81650}" sibTransId="{35C18CC5-5C0F-4EE2-B0C7-D843B9EB4C37}"/>
    <dgm:cxn modelId="{58896C73-E635-4BCF-9510-CFC86B12AFAC}" type="presOf" srcId="{602129AE-23E9-4CB9-B39E-65DADA8CBC36}" destId="{17CEC346-53E5-476A-999A-E1B7308D31A5}" srcOrd="1" destOrd="0" presId="urn:microsoft.com/office/officeart/2008/layout/HorizontalMultiLevelHierarchy"/>
    <dgm:cxn modelId="{8ACA9480-3E42-4F5A-8D84-91B5FF28CFEA}" type="presOf" srcId="{80CFE696-C839-4CE3-B1E3-D1924379EC0F}" destId="{15D8A771-A27B-45FF-9E36-2410FA011AB6}" srcOrd="1" destOrd="0" presId="urn:microsoft.com/office/officeart/2008/layout/HorizontalMultiLevelHierarchy"/>
    <dgm:cxn modelId="{3CD601DC-593E-4882-BCE5-411AB87DD80E}" type="presOf" srcId="{588729AA-4F86-4EC1-8B24-E159B8B42CEE}" destId="{F23C7422-A829-4BF7-81BC-FE85CDF7A4F3}" srcOrd="0" destOrd="0" presId="urn:microsoft.com/office/officeart/2008/layout/HorizontalMultiLevelHierarchy"/>
    <dgm:cxn modelId="{3F7EA859-C348-4828-AB49-71B69057D797}" type="presOf" srcId="{8A419901-1503-4155-8414-35FD23ACDF17}" destId="{32C87397-3718-4774-8E57-BD41EAC16FB4}" srcOrd="0" destOrd="0" presId="urn:microsoft.com/office/officeart/2008/layout/HorizontalMultiLevelHierarchy"/>
    <dgm:cxn modelId="{DFAB8542-BA42-41CD-A2CE-0160BEEE44DE}" type="presOf" srcId="{0931E350-D86E-435F-B547-0AD19E98CCAE}" destId="{2BDC59C4-B636-4DFF-AC8D-6F163225427F}" srcOrd="1" destOrd="0" presId="urn:microsoft.com/office/officeart/2008/layout/HorizontalMultiLevelHierarchy"/>
    <dgm:cxn modelId="{8697AC3E-9CED-45F1-8CA9-729FD1430FF5}" type="presOf" srcId="{43414F7A-BB8D-4FEF-A5F2-E468BA2D3590}" destId="{13AC1428-4383-4A93-8D85-108A2FB3C27A}" srcOrd="0" destOrd="0" presId="urn:microsoft.com/office/officeart/2008/layout/HorizontalMultiLevelHierarchy"/>
    <dgm:cxn modelId="{34FE3266-3ACF-46EB-A9CF-806948671DB2}" type="presOf" srcId="{C0BF900B-9DEC-4F1E-A106-A95F7CA2B0E4}" destId="{9B281AE8-952A-4DA3-9146-C575E4C0B1CE}" srcOrd="0" destOrd="0" presId="urn:microsoft.com/office/officeart/2008/layout/HorizontalMultiLevelHierarchy"/>
    <dgm:cxn modelId="{1240FEC3-B085-4CFB-876C-A38E880D1DE9}" srcId="{6C8D7FB3-2147-44C6-A117-8241ED5FF75A}" destId="{588729AA-4F86-4EC1-8B24-E159B8B42CEE}" srcOrd="3" destOrd="0" parTransId="{0931E350-D86E-435F-B547-0AD19E98CCAE}" sibTransId="{C4474227-67DC-4527-B32D-21710B13E847}"/>
    <dgm:cxn modelId="{04D284AD-1DFE-4A11-9C78-DA1B2F4DDCDE}" type="presParOf" srcId="{C2D91E9D-0B2F-45E4-9E49-684C37F74B7D}" destId="{25782AEE-F889-4989-B769-D0D6A74DE157}" srcOrd="0" destOrd="0" presId="urn:microsoft.com/office/officeart/2008/layout/HorizontalMultiLevelHierarchy"/>
    <dgm:cxn modelId="{F7912944-06E2-4482-8827-466EAE6FEF7A}" type="presParOf" srcId="{25782AEE-F889-4989-B769-D0D6A74DE157}" destId="{0AD65185-01D8-4D2C-AB8B-2FD19E142D1E}" srcOrd="0" destOrd="0" presId="urn:microsoft.com/office/officeart/2008/layout/HorizontalMultiLevelHierarchy"/>
    <dgm:cxn modelId="{639A267D-2100-4EF4-84EF-BEDE63FF54DF}" type="presParOf" srcId="{25782AEE-F889-4989-B769-D0D6A74DE157}" destId="{4157FD69-5941-48F2-9650-BFAB317FF3BC}" srcOrd="1" destOrd="0" presId="urn:microsoft.com/office/officeart/2008/layout/HorizontalMultiLevelHierarchy"/>
    <dgm:cxn modelId="{B72C7EA4-2778-49B9-8D0E-199D4948782D}" type="presParOf" srcId="{4157FD69-5941-48F2-9650-BFAB317FF3BC}" destId="{5CBDE642-4F23-47A2-9381-CF12D8A32C96}" srcOrd="0" destOrd="0" presId="urn:microsoft.com/office/officeart/2008/layout/HorizontalMultiLevelHierarchy"/>
    <dgm:cxn modelId="{28F9F6B9-0D9D-4704-8186-0A0385A4032E}" type="presParOf" srcId="{5CBDE642-4F23-47A2-9381-CF12D8A32C96}" destId="{17CEC346-53E5-476A-999A-E1B7308D31A5}" srcOrd="0" destOrd="0" presId="urn:microsoft.com/office/officeart/2008/layout/HorizontalMultiLevelHierarchy"/>
    <dgm:cxn modelId="{7CAD347C-DA28-4758-BB07-19CFFE8164C4}" type="presParOf" srcId="{4157FD69-5941-48F2-9650-BFAB317FF3BC}" destId="{3BC1589F-1712-4C02-B06C-64D0D6E79A2C}" srcOrd="1" destOrd="0" presId="urn:microsoft.com/office/officeart/2008/layout/HorizontalMultiLevelHierarchy"/>
    <dgm:cxn modelId="{0E381788-E6AB-4F0D-8DBA-7ABE0BF98CFE}" type="presParOf" srcId="{3BC1589F-1712-4C02-B06C-64D0D6E79A2C}" destId="{3590041E-A0A9-46F7-AD05-5C73422D8E1F}" srcOrd="0" destOrd="0" presId="urn:microsoft.com/office/officeart/2008/layout/HorizontalMultiLevelHierarchy"/>
    <dgm:cxn modelId="{EC015E46-4371-457E-A0D5-AED217697915}" type="presParOf" srcId="{3BC1589F-1712-4C02-B06C-64D0D6E79A2C}" destId="{4F9A5A21-283E-4D4F-A6F7-F0D259F41586}" srcOrd="1" destOrd="0" presId="urn:microsoft.com/office/officeart/2008/layout/HorizontalMultiLevelHierarchy"/>
    <dgm:cxn modelId="{A5F8A311-A59C-45D7-A5E5-6FA67F56F440}" type="presParOf" srcId="{4157FD69-5941-48F2-9650-BFAB317FF3BC}" destId="{9B281AE8-952A-4DA3-9146-C575E4C0B1CE}" srcOrd="2" destOrd="0" presId="urn:microsoft.com/office/officeart/2008/layout/HorizontalMultiLevelHierarchy"/>
    <dgm:cxn modelId="{96FD0920-F12E-4B5E-A3F3-CA9E8ADD9BA3}" type="presParOf" srcId="{9B281AE8-952A-4DA3-9146-C575E4C0B1CE}" destId="{11C23870-11AC-45C7-86BA-D1EE4DF45558}" srcOrd="0" destOrd="0" presId="urn:microsoft.com/office/officeart/2008/layout/HorizontalMultiLevelHierarchy"/>
    <dgm:cxn modelId="{0F4EF96D-590D-4DB8-B461-5C57861B0D0D}" type="presParOf" srcId="{4157FD69-5941-48F2-9650-BFAB317FF3BC}" destId="{7B028708-11E9-4A39-976F-0176D06FAE70}" srcOrd="3" destOrd="0" presId="urn:microsoft.com/office/officeart/2008/layout/HorizontalMultiLevelHierarchy"/>
    <dgm:cxn modelId="{A3629524-CC75-4670-85B7-9FA4869DDA0E}" type="presParOf" srcId="{7B028708-11E9-4A39-976F-0176D06FAE70}" destId="{13AC1428-4383-4A93-8D85-108A2FB3C27A}" srcOrd="0" destOrd="0" presId="urn:microsoft.com/office/officeart/2008/layout/HorizontalMultiLevelHierarchy"/>
    <dgm:cxn modelId="{34D86F50-F2A0-4CBB-B2CA-97723D231E40}" type="presParOf" srcId="{7B028708-11E9-4A39-976F-0176D06FAE70}" destId="{153F1175-A6F7-46E7-97DB-CD4C2DB77D23}" srcOrd="1" destOrd="0" presId="urn:microsoft.com/office/officeart/2008/layout/HorizontalMultiLevelHierarchy"/>
    <dgm:cxn modelId="{3C17224E-8844-492C-8D5B-9BBD508FCED7}" type="presParOf" srcId="{4157FD69-5941-48F2-9650-BFAB317FF3BC}" destId="{D6A9FB37-EB3E-4555-B881-7D31971A9C91}" srcOrd="4" destOrd="0" presId="urn:microsoft.com/office/officeart/2008/layout/HorizontalMultiLevelHierarchy"/>
    <dgm:cxn modelId="{2FD0AE63-DD44-40FD-8B3B-3193195BAB78}" type="presParOf" srcId="{D6A9FB37-EB3E-4555-B881-7D31971A9C91}" destId="{15D8A771-A27B-45FF-9E36-2410FA011AB6}" srcOrd="0" destOrd="0" presId="urn:microsoft.com/office/officeart/2008/layout/HorizontalMultiLevelHierarchy"/>
    <dgm:cxn modelId="{C22F4391-07DB-4FD9-A9E9-E5E81BD11699}" type="presParOf" srcId="{4157FD69-5941-48F2-9650-BFAB317FF3BC}" destId="{CF0288AA-BA46-4838-B4A3-66706E640152}" srcOrd="5" destOrd="0" presId="urn:microsoft.com/office/officeart/2008/layout/HorizontalMultiLevelHierarchy"/>
    <dgm:cxn modelId="{612F3EB3-DD83-47A9-B486-A9EC1B6A9CE1}" type="presParOf" srcId="{CF0288AA-BA46-4838-B4A3-66706E640152}" destId="{32C87397-3718-4774-8E57-BD41EAC16FB4}" srcOrd="0" destOrd="0" presId="urn:microsoft.com/office/officeart/2008/layout/HorizontalMultiLevelHierarchy"/>
    <dgm:cxn modelId="{3D1ECF62-7011-49EC-A747-ED0E0C33F819}" type="presParOf" srcId="{CF0288AA-BA46-4838-B4A3-66706E640152}" destId="{5F5AAA90-4401-45C8-A566-36BEDEF77009}" srcOrd="1" destOrd="0" presId="urn:microsoft.com/office/officeart/2008/layout/HorizontalMultiLevelHierarchy"/>
    <dgm:cxn modelId="{A8573C9A-D703-452F-A2CF-DB6E3278E1DA}" type="presParOf" srcId="{4157FD69-5941-48F2-9650-BFAB317FF3BC}" destId="{4660FAB1-8CF1-4D05-A5E9-B0A41C47EFA6}" srcOrd="6" destOrd="0" presId="urn:microsoft.com/office/officeart/2008/layout/HorizontalMultiLevelHierarchy"/>
    <dgm:cxn modelId="{6C38B3B9-D8BF-4BDF-97F4-757A1567E3F1}" type="presParOf" srcId="{4660FAB1-8CF1-4D05-A5E9-B0A41C47EFA6}" destId="{2BDC59C4-B636-4DFF-AC8D-6F163225427F}" srcOrd="0" destOrd="0" presId="urn:microsoft.com/office/officeart/2008/layout/HorizontalMultiLevelHierarchy"/>
    <dgm:cxn modelId="{0EFE26CA-090F-4C5E-BE59-5528BB920EBA}" type="presParOf" srcId="{4157FD69-5941-48F2-9650-BFAB317FF3BC}" destId="{BC3529F3-B169-4A14-B52D-A892DCA7E24B}" srcOrd="7" destOrd="0" presId="urn:microsoft.com/office/officeart/2008/layout/HorizontalMultiLevelHierarchy"/>
    <dgm:cxn modelId="{EFEDB8C0-67CA-4984-B2C1-5B9FD3AC9571}" type="presParOf" srcId="{BC3529F3-B169-4A14-B52D-A892DCA7E24B}" destId="{F23C7422-A829-4BF7-81BC-FE85CDF7A4F3}" srcOrd="0" destOrd="0" presId="urn:microsoft.com/office/officeart/2008/layout/HorizontalMultiLevelHierarchy"/>
    <dgm:cxn modelId="{FEA06E74-248C-4C3E-9FE0-A00FC5CBE764}" type="presParOf" srcId="{BC3529F3-B169-4A14-B52D-A892DCA7E24B}" destId="{8C97025C-6C20-4779-90D4-194C9B7A5D62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7" cy="4988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quarter" idx="1"/>
          </p:nvPr>
        </p:nvSpPr>
        <p:spPr>
          <a:xfrm>
            <a:off x="3829761" y="0"/>
            <a:ext cx="2929837" cy="4988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8C2F93-5EFB-4EC2-9ACA-C55820A9DC2A}" type="datetimeFigureOut">
              <a:rPr lang="tr-TR" smtClean="0"/>
              <a:t>11.12.2019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2"/>
          </p:nvPr>
        </p:nvSpPr>
        <p:spPr>
          <a:xfrm>
            <a:off x="0" y="9443662"/>
            <a:ext cx="2929837" cy="4988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3"/>
          </p:nvPr>
        </p:nvSpPr>
        <p:spPr>
          <a:xfrm>
            <a:off x="3829761" y="9443662"/>
            <a:ext cx="2929837" cy="4988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438BD6-D5A1-4F0D-B44A-B56D3C10108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791284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D6E64-BBCF-41AF-B359-C0D21D6F4F17}" type="datetimeFigureOut">
              <a:rPr lang="tr-TR" smtClean="0"/>
              <a:t>11.12.2019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C1D31-406F-434D-BC55-0AD6F1C438F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552458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D6E64-BBCF-41AF-B359-C0D21D6F4F17}" type="datetimeFigureOut">
              <a:rPr lang="tr-TR" smtClean="0"/>
              <a:t>11.12.2019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C1D31-406F-434D-BC55-0AD6F1C438F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782825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D6E64-BBCF-41AF-B359-C0D21D6F4F17}" type="datetimeFigureOut">
              <a:rPr lang="tr-TR" smtClean="0"/>
              <a:t>11.12.2019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C1D31-406F-434D-BC55-0AD6F1C438F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57090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D6E64-BBCF-41AF-B359-C0D21D6F4F17}" type="datetimeFigureOut">
              <a:rPr lang="tr-TR" smtClean="0"/>
              <a:t>11.12.2019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C1D31-406F-434D-BC55-0AD6F1C438F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099890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D6E64-BBCF-41AF-B359-C0D21D6F4F17}" type="datetimeFigureOut">
              <a:rPr lang="tr-TR" smtClean="0"/>
              <a:t>11.12.2019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C1D31-406F-434D-BC55-0AD6F1C438F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27864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D6E64-BBCF-41AF-B359-C0D21D6F4F17}" type="datetimeFigureOut">
              <a:rPr lang="tr-TR" smtClean="0"/>
              <a:t>11.12.2019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C1D31-406F-434D-BC55-0AD6F1C438F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476432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D6E64-BBCF-41AF-B359-C0D21D6F4F17}" type="datetimeFigureOut">
              <a:rPr lang="tr-TR" smtClean="0"/>
              <a:t>11.12.2019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C1D31-406F-434D-BC55-0AD6F1C438F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115771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D6E64-BBCF-41AF-B359-C0D21D6F4F17}" type="datetimeFigureOut">
              <a:rPr lang="tr-TR" smtClean="0"/>
              <a:t>11.12.2019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C1D31-406F-434D-BC55-0AD6F1C438F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821165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D6E64-BBCF-41AF-B359-C0D21D6F4F17}" type="datetimeFigureOut">
              <a:rPr lang="tr-TR" smtClean="0"/>
              <a:t>11.12.2019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C1D31-406F-434D-BC55-0AD6F1C438F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197268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D6E64-BBCF-41AF-B359-C0D21D6F4F17}" type="datetimeFigureOut">
              <a:rPr lang="tr-TR" smtClean="0"/>
              <a:t>11.12.2019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C1D31-406F-434D-BC55-0AD6F1C438F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443492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D6E64-BBCF-41AF-B359-C0D21D6F4F17}" type="datetimeFigureOut">
              <a:rPr lang="tr-TR" smtClean="0"/>
              <a:t>11.12.2019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C1D31-406F-434D-BC55-0AD6F1C438F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50921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CD6E64-BBCF-41AF-B359-C0D21D6F4F17}" type="datetimeFigureOut">
              <a:rPr lang="tr-TR" smtClean="0"/>
              <a:t>11.12.2019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EC1D31-406F-434D-BC55-0AD6F1C438F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824941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tr-TR" sz="5400" dirty="0" smtClean="0"/>
              <a:t/>
            </a:r>
            <a:br>
              <a:rPr lang="tr-TR" sz="5400" dirty="0" smtClean="0"/>
            </a:br>
            <a:r>
              <a:rPr lang="tr-TR" sz="5400" dirty="0"/>
              <a:t/>
            </a:r>
            <a:br>
              <a:rPr lang="tr-TR" sz="5400" dirty="0"/>
            </a:br>
            <a:r>
              <a:rPr lang="tr-TR" sz="3600" dirty="0" smtClean="0"/>
              <a:t>A.Ü.H.F. </a:t>
            </a:r>
            <a:r>
              <a:rPr lang="tr-TR" sz="5400" dirty="0" smtClean="0"/>
              <a:t/>
            </a:r>
            <a:br>
              <a:rPr lang="tr-TR" sz="5400" dirty="0" smtClean="0"/>
            </a:br>
            <a:r>
              <a:rPr lang="tr-TR" sz="5400" dirty="0" smtClean="0"/>
              <a:t>3/A EŞYA HUKUKU DERS NOTLARI</a:t>
            </a:r>
            <a:r>
              <a:rPr lang="tr-TR" sz="4900" dirty="0" smtClean="0"/>
              <a:t/>
            </a:r>
            <a:br>
              <a:rPr lang="tr-TR" sz="4900" dirty="0" smtClean="0"/>
            </a:br>
            <a:r>
              <a:rPr lang="tr-TR" sz="3600" smtClean="0"/>
              <a:t>(</a:t>
            </a:r>
            <a:r>
              <a:rPr lang="tr-TR" sz="4400" b="1" u="sng" smtClean="0"/>
              <a:t>13.Hafta</a:t>
            </a:r>
            <a:r>
              <a:rPr lang="tr-TR" sz="4400" u="sng" smtClean="0"/>
              <a:t>-</a:t>
            </a:r>
            <a:r>
              <a:rPr lang="tr-TR" sz="4400" smtClean="0"/>
              <a:t> 11.12.2019</a:t>
            </a:r>
            <a:r>
              <a:rPr lang="tr-TR" sz="4400" dirty="0" smtClean="0"/>
              <a:t>)</a:t>
            </a:r>
            <a:br>
              <a:rPr lang="tr-TR" sz="4400" dirty="0" smtClean="0"/>
            </a:br>
            <a:endParaRPr lang="tr-TR" sz="4400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TAPU SİCİLİNİN TUTULMASINDAN DEVLETİN SORUMLULUĞU</a:t>
            </a:r>
          </a:p>
          <a:p>
            <a:r>
              <a:rPr lang="tr-TR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DOÇ. DR. Yıldız ABİK </a:t>
            </a:r>
            <a:endParaRPr lang="tr-TR" sz="2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2916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3600" b="1" dirty="0" smtClean="0">
                <a:latin typeface="+mn-lt"/>
              </a:rPr>
              <a:t>Devletin Sorumluluğunun Objektif Nitelikli Bir Sorumluluk Olması </a:t>
            </a:r>
            <a:endParaRPr lang="tr-TR" sz="3600" b="1" dirty="0">
              <a:latin typeface="+mn-lt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Devletin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buradaki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Sorumluluğu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bjektif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nitelikli 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bir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orumluluktur.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/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 bağlamda,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Sorumluluğun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doğması 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için, 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Zarar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ören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S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icili tutmak 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ile 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Görevli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emurların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usurunu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ispat etmek zorunda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değildir.</a:t>
            </a:r>
            <a:endParaRPr lang="tr-TR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Ayrıca,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 çerçevede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Devlet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de, bu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emurların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usurları bulunmadığını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ispat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ederek 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Sorumluluktan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kurtulamaz. </a:t>
            </a:r>
            <a:endParaRPr lang="tr-TR" sz="3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70094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latin typeface="+mn-lt"/>
              </a:rPr>
              <a:t>Objektif Sorumluluğun Hukuki Niteliği </a:t>
            </a:r>
            <a:endParaRPr lang="tr-TR" b="1" dirty="0">
              <a:latin typeface="+mn-lt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Objektif Sorumluluğun Hukuki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Niteliği konusu, 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tartışmalıdır. </a:t>
            </a:r>
          </a:p>
          <a:p>
            <a:pPr algn="just"/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Bu konuda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doktrinde 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görüş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birliği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yoktur. </a:t>
            </a:r>
            <a:endParaRPr lang="tr-TR" sz="3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Doktrinde bu konudaki tartışmalar için bkz. </a:t>
            </a:r>
          </a:p>
          <a:p>
            <a:pPr marL="0" indent="0" algn="just">
              <a:buNone/>
            </a:pP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Sirmen, Lale; </a:t>
            </a:r>
            <a:r>
              <a:rPr lang="tr-T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Tapu Sicilinin Tutulmasından Doğan Zararlardan Devletin Sorumluluğu, Ankara 1976, s. 35 vd.; </a:t>
            </a:r>
          </a:p>
          <a:p>
            <a:pPr marL="0" indent="0" algn="just">
              <a:buNone/>
            </a:pP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Pekmez, Cüneyt; </a:t>
            </a:r>
            <a:r>
              <a:rPr lang="tr-T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Tapu Sicilinin Tutulmasından Devletin Sorumluluğu, İstanbul 2013, s. 22 vd.)</a:t>
            </a:r>
          </a:p>
        </p:txBody>
      </p:sp>
    </p:spTree>
    <p:extLst>
      <p:ext uri="{BB962C8B-B14F-4D97-AF65-F5344CB8AC3E}">
        <p14:creationId xmlns:p14="http://schemas.microsoft.com/office/powerpoint/2010/main" val="39526759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latin typeface="+mn-lt"/>
              </a:rPr>
              <a:t>Yargıtay’ın Objektif Sorumluluğun Niteliği Hakkındaki Görüşü </a:t>
            </a:r>
            <a:endParaRPr lang="tr-TR" b="1" dirty="0">
              <a:latin typeface="+mn-lt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tr-TR" sz="3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Yargıtay</a:t>
            </a:r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ise,</a:t>
            </a:r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buradaki </a:t>
            </a:r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Kusursuz Sorumluluğun </a:t>
            </a:r>
            <a:r>
              <a:rPr lang="tr-TR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Tehlike Sorumluluğu</a:t>
            </a:r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niteliğinde</a:t>
            </a:r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olduğunu kabul etmektedir</a:t>
            </a: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 </a:t>
            </a:r>
          </a:p>
          <a:p>
            <a:pPr algn="just"/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kz. 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YHGK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29.6. 1977, 977 – 4 – 845 / 665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Karahasan,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Türk Eşya Hukuku, C. 4, s. 1317;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YHGK. 9.5.2007, 4- 212 / 261 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Kazancı Bilişim – İçtihat Bilgi Bankası</a:t>
            </a:r>
            <a:r>
              <a:rPr lang="tr-T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algn="just"/>
            <a:r>
              <a:rPr lang="tr-TR" sz="3600" b="1" i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tr-TR" sz="3600" i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Ayrıca</a:t>
            </a:r>
            <a:r>
              <a:rPr lang="tr-TR" sz="3600" b="1" i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Yargıtay’ın bu görüşünün</a:t>
            </a:r>
            <a:r>
              <a:rPr lang="tr-TR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değerlendirilmesi için bkz</a:t>
            </a:r>
            <a:r>
              <a:rPr lang="tr-TR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sz="3600" b="1" i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Yılmaz</a:t>
            </a:r>
            <a:r>
              <a:rPr lang="tr-TR" sz="3600" b="1" i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Hamdi</a:t>
            </a:r>
            <a:r>
              <a:rPr lang="tr-TR" sz="36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«Tapu Sicilinin Tutulmasından Devletin Sorumluluğu- Hukuk</a:t>
            </a: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Genel Kurulu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Kararı- Tehlike Sorumluluğu, 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MÜHFD, 10. Yıl Kuruluş Armağanı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Haziran 2008, C. 7, S. 1,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s. 337- 348.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tr-TR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tr-TR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130992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Tapu Sicilinin Tutulmasından Devletin Sorumluluğunun Şartları </a:t>
            </a:r>
            <a:endParaRPr lang="tr-T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sz="4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Sorumluluğun </a:t>
            </a:r>
            <a:r>
              <a:rPr lang="tr-TR" sz="4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Şartları </a:t>
            </a:r>
            <a:r>
              <a:rPr lang="tr-TR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ise</a:t>
            </a:r>
            <a:r>
              <a:rPr lang="tr-T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şunlardır: </a:t>
            </a:r>
          </a:p>
          <a:p>
            <a:pPr algn="just"/>
            <a:r>
              <a:rPr lang="tr-TR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Tapu </a:t>
            </a:r>
            <a:r>
              <a:rPr lang="tr-TR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Sicilinin Tutulmasına İlişkin Bir Fiil veya Kaçınma</a:t>
            </a:r>
          </a:p>
          <a:p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Fiil </a:t>
            </a:r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veya Kaçınmanın Hukuka Aykırı Olması</a:t>
            </a:r>
          </a:p>
          <a:p>
            <a:r>
              <a:rPr lang="tr-TR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Zarar</a:t>
            </a:r>
            <a:endParaRPr lang="tr-TR" sz="36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Sicilin </a:t>
            </a:r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Hukuka Aykırı Tutulması ile Zarar Arasında Uygun İlliyet Bağı</a:t>
            </a:r>
          </a:p>
          <a:p>
            <a:pPr marL="0" indent="0">
              <a:buNone/>
            </a:pPr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tr-TR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7002008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latin typeface="+mn-lt"/>
              </a:rPr>
              <a:t>Tapu Sicilinin Tutulmasından Devletin Sorumluluğunun Şartları </a:t>
            </a:r>
            <a:endParaRPr lang="tr-TR" b="1" dirty="0">
              <a:latin typeface="+mn-lt"/>
            </a:endParaRPr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34220359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609451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latin typeface="+mn-lt"/>
              </a:rPr>
              <a:t>Tapu Sicilinin Tutulmasına İlişkin Bir Fiil veya Kaçınma</a:t>
            </a:r>
            <a:endParaRPr lang="tr-TR" b="1" dirty="0">
              <a:latin typeface="+mn-lt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MK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m. 1007 hükmünde,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Devlet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Tapu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icilinin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olsuz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utulmasından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doğan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Zararlardan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sorumlu kılınmıştır. </a:t>
            </a:r>
            <a:endParaRPr lang="tr-TR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Tapu Sicili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görevli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Memurun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yalnız 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Olumlu</a:t>
            </a:r>
            <a:r>
              <a:rPr lang="tr-T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değil, 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Olumsuz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bir 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Davranışı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sonucu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yolsuz tutulmuş olabilir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tr-T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Devletin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orumluluğuna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yol açan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Zarar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verici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Fiil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lumlu bir Fiil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olabilir.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/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Buna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örnek olarak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Ayni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akkın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gerçek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Hak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ahibi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yerine başka bir kimsenin adına tescil edilmesi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durumu gösterilebilir. </a:t>
            </a:r>
          </a:p>
          <a:p>
            <a:pPr marL="0" indent="0">
              <a:buNone/>
            </a:pP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208733996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latin typeface="+mn-lt"/>
              </a:rPr>
              <a:t>Devletin Sorumluluğuna Yol Açan Zarar Verici Fiilin Olumsuz Olması </a:t>
            </a:r>
            <a:endParaRPr lang="tr-TR" b="1" dirty="0">
              <a:latin typeface="+mn-lt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Devletin sorumluluğuna yol açan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Zarar Verici Fiil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Olumsuz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bir 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Fiil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olabilir. </a:t>
            </a:r>
          </a:p>
          <a:p>
            <a:pPr algn="just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 bağlamda,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Devletin Sorumluluğuna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yol açan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Zarar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verici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Fiil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Tescili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veya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Terkini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gereken bir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Ayni Hakkın Tescil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veya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Terkin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edilmemesi gibi bir 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Kaçınma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biçiminde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ortaya çıkabilir. </a:t>
            </a:r>
          </a:p>
          <a:p>
            <a:pPr algn="just"/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Burada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önemli olan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husus,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arara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sebebiyet veren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Yolsuzluğun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 «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Sicil Tutma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kavramına giren bir 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Fiil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veya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böyle bir 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Fiilden Kaçınılması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sonucu ortaya çıkmış olmasıdır.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575485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«</a:t>
            </a:r>
            <a:r>
              <a:rPr lang="tr-TR" b="1" i="1" dirty="0" smtClean="0">
                <a:latin typeface="+mn-lt"/>
              </a:rPr>
              <a:t>Tapu Sicilinin Tutulması» </a:t>
            </a:r>
            <a:r>
              <a:rPr lang="tr-TR" b="1" dirty="0" smtClean="0">
                <a:latin typeface="+mn-lt"/>
              </a:rPr>
              <a:t>İfadesinin Anlamı  </a:t>
            </a:r>
            <a:endParaRPr lang="tr-TR" b="1" dirty="0">
              <a:latin typeface="+mn-lt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Tapu </a:t>
            </a: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Sicilinin Tutulması</a:t>
            </a:r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tr-TR" sz="3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Sicilin </a:t>
            </a:r>
            <a:r>
              <a:rPr lang="tr-TR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tr-TR" sz="3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çıklama </a:t>
            </a:r>
            <a:r>
              <a:rPr lang="tr-TR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tr-TR" sz="3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örevini </a:t>
            </a:r>
            <a:r>
              <a:rPr lang="tr-TR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yerine getirebilmesi için </a:t>
            </a:r>
            <a:r>
              <a:rPr lang="tr-TR" sz="3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Hukuk </a:t>
            </a:r>
            <a:r>
              <a:rPr lang="tr-TR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tr-TR" sz="3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üzeninin </a:t>
            </a:r>
            <a:r>
              <a:rPr lang="tr-TR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öngördüğü yapılması </a:t>
            </a:r>
            <a:r>
              <a:rPr lang="tr-TR" sz="3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Zorunlu </a:t>
            </a:r>
            <a:r>
              <a:rPr lang="tr-TR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tr-TR" sz="3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aaliyetlerin bütününü</a:t>
            </a: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ifade eder. </a:t>
            </a:r>
            <a:endParaRPr lang="tr-TR" sz="3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Tapu </a:t>
            </a:r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icili</a:t>
            </a: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Tapu ve Kadastro Genel Müdürlüğü’nün </a:t>
            </a:r>
            <a:r>
              <a:rPr lang="tr-TR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Yönetimi </a:t>
            </a:r>
            <a:r>
              <a:rPr lang="tr-TR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 </a:t>
            </a:r>
            <a:r>
              <a:rPr lang="tr-TR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tr-TR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enetimi </a:t>
            </a: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altında, kural olarak, </a:t>
            </a:r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Tapu Müdürlüklerince </a:t>
            </a: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tutulur</a:t>
            </a: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endParaRPr lang="tr-TR" sz="4000" dirty="0"/>
          </a:p>
          <a:p>
            <a:endParaRPr lang="tr-TR" sz="4000" dirty="0"/>
          </a:p>
        </p:txBody>
      </p:sp>
    </p:spTree>
    <p:extLst>
      <p:ext uri="{BB962C8B-B14F-4D97-AF65-F5344CB8AC3E}">
        <p14:creationId xmlns:p14="http://schemas.microsoft.com/office/powerpoint/2010/main" val="21698329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latin typeface="+mn-lt"/>
              </a:rPr>
              <a:t>Sicil Tutma Kavramına Giren Fiiller</a:t>
            </a:r>
            <a:endParaRPr lang="tr-TR" b="1" dirty="0">
              <a:latin typeface="+mn-lt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tr-TR" sz="4000" b="1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Sicil </a:t>
            </a:r>
            <a:r>
              <a:rPr lang="tr-TR" sz="40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Tutma» </a:t>
            </a:r>
            <a:r>
              <a:rPr lang="tr-TR" sz="4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kavramına giren </a:t>
            </a:r>
            <a:r>
              <a:rPr lang="tr-TR" sz="40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Fiiller</a:t>
            </a:r>
            <a:r>
              <a:rPr lang="tr-TR" sz="4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4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ise,</a:t>
            </a:r>
            <a:r>
              <a:rPr lang="tr-TR" sz="4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şunlardır:  </a:t>
            </a:r>
            <a:endParaRPr lang="tr-TR" sz="40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Tapu </a:t>
            </a: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Kütüğüne </a:t>
            </a:r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yapılan her çeşit </a:t>
            </a: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Kayıt</a:t>
            </a:r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İstemleri </a:t>
            </a:r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Yevmiye Defterine </a:t>
            </a: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işlemek </a:t>
            </a:r>
          </a:p>
          <a:p>
            <a:pPr algn="just"/>
            <a:r>
              <a:rPr lang="tr-TR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tr-TR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ütüğe </a:t>
            </a:r>
            <a:r>
              <a:rPr lang="tr-TR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yapılacak </a:t>
            </a:r>
            <a:r>
              <a:rPr lang="tr-TR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İşlemlerin </a:t>
            </a:r>
            <a:r>
              <a:rPr lang="tr-TR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dayanağını teşkil eden </a:t>
            </a:r>
            <a:r>
              <a:rPr lang="tr-TR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Belgeleri saklamak </a:t>
            </a:r>
          </a:p>
          <a:p>
            <a:pPr algn="just"/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Planın yapılması </a:t>
            </a:r>
          </a:p>
        </p:txBody>
      </p:sp>
    </p:spTree>
    <p:extLst>
      <p:ext uri="{BB962C8B-B14F-4D97-AF65-F5344CB8AC3E}">
        <p14:creationId xmlns:p14="http://schemas.microsoft.com/office/powerpoint/2010/main" val="59468829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Ana Sicillerin İlgililer tarafından incelenmesini sağlamak ve Sicilden suretler </a:t>
            </a: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vermek</a:t>
            </a:r>
            <a:endParaRPr lang="tr-TR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İpotekli Borç Senedi ve İrat Senedi </a:t>
            </a:r>
            <a:r>
              <a:rPr lang="tr-TR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düzenlemek </a:t>
            </a:r>
            <a:endParaRPr lang="tr-TR" sz="36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İlgililere gerekli bildirimleri </a:t>
            </a: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yapmak</a:t>
            </a: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tr-TR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Bütün bu sayılan İşlemler, «</a:t>
            </a:r>
            <a:r>
              <a:rPr lang="tr-TR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Sicil Tutma</a:t>
            </a: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kavramı </a:t>
            </a:r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içinde değerlendirilir. </a:t>
            </a:r>
          </a:p>
          <a:p>
            <a:pPr marL="0" indent="0">
              <a:buNone/>
            </a:pP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401324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Tapu Sicilinin Tutulmasından Devletin Sorumluluğu </a:t>
            </a:r>
            <a:r>
              <a:rPr lang="tr-TR" b="1" dirty="0" smtClean="0">
                <a:latin typeface="+mn-lt"/>
              </a:rPr>
              <a:t>– </a:t>
            </a: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Kaynakça </a:t>
            </a:r>
            <a:endParaRPr lang="tr-TR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tr-TR" sz="4400" b="1" i="1" baseline="30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sz="4400" b="1" i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tr-TR" sz="4000" b="1" i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Sirmen</a:t>
            </a:r>
            <a:r>
              <a:rPr lang="tr-TR" sz="4000" i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40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Eşya H., 7. B., s. 129 vd.; </a:t>
            </a:r>
          </a:p>
          <a:p>
            <a:pPr algn="just"/>
            <a:r>
              <a:rPr lang="tr-TR" sz="4000" b="1" i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Ünal / </a:t>
            </a:r>
            <a:r>
              <a:rPr lang="tr-TR" sz="4000" b="1" i="1" baseline="30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Başpınar</a:t>
            </a:r>
            <a:r>
              <a:rPr lang="tr-TR" sz="4000" i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40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Şekli Eşya H., 9. Bası, s. 385 vd.; </a:t>
            </a:r>
          </a:p>
          <a:p>
            <a:pPr algn="just"/>
            <a:r>
              <a:rPr lang="tr-TR" sz="4000" b="1" i="1" baseline="30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Oğuzman</a:t>
            </a:r>
            <a:r>
              <a:rPr lang="tr-TR" sz="4000" b="1" i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/ </a:t>
            </a:r>
            <a:r>
              <a:rPr lang="tr-TR" sz="4000" b="1" i="1" baseline="30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Seliçi</a:t>
            </a:r>
            <a:r>
              <a:rPr lang="tr-TR" sz="4000" b="1" i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/ Oktay- </a:t>
            </a:r>
            <a:r>
              <a:rPr lang="tr-TR" sz="4000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Özdemir</a:t>
            </a:r>
            <a:r>
              <a:rPr lang="tr-TR" sz="40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Eşya H., 20. B., s. 144 vd.; </a:t>
            </a:r>
          </a:p>
          <a:p>
            <a:pPr algn="just"/>
            <a:r>
              <a:rPr lang="tr-TR" sz="4000" b="1" i="1" baseline="30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Oğuzman</a:t>
            </a:r>
            <a:r>
              <a:rPr lang="tr-TR" sz="4000" b="1" i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/ </a:t>
            </a:r>
            <a:r>
              <a:rPr lang="tr-TR" sz="4000" b="1" i="1" baseline="30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Seliçi</a:t>
            </a:r>
            <a:r>
              <a:rPr lang="tr-TR" sz="4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4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 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Oktay- Özdemir</a:t>
            </a:r>
            <a:r>
              <a:rPr lang="tr-T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Eşya H., Kıs. Ders Kitabı, 1. B., s. 85 vd.; </a:t>
            </a:r>
          </a:p>
          <a:p>
            <a:pPr algn="just"/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Antalya /</a:t>
            </a:r>
            <a:r>
              <a:rPr lang="tr-T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Topuz,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Eşya H., C.III, Tapu Sicili, s. 86 vd.; </a:t>
            </a:r>
          </a:p>
          <a:p>
            <a:pPr algn="just"/>
            <a:r>
              <a:rPr lang="tr-TR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Nomer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Haluk N.</a:t>
            </a:r>
            <a:r>
              <a:rPr lang="tr-T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/ </a:t>
            </a:r>
            <a:r>
              <a:rPr lang="tr-TR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Ergüne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Mehmet S.;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Eşya Hukuku, 5. B., s. 106- 109)</a:t>
            </a:r>
            <a:endParaRPr lang="tr-TR" baseline="30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tr-TR" sz="4400" dirty="0"/>
          </a:p>
        </p:txBody>
      </p:sp>
    </p:spTree>
    <p:extLst>
      <p:ext uri="{BB962C8B-B14F-4D97-AF65-F5344CB8AC3E}">
        <p14:creationId xmlns:p14="http://schemas.microsoft.com/office/powerpoint/2010/main" val="408565976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Kadastro Faaliyetleri Sırasında Yapılan İşlemlerin Durumu </a:t>
            </a:r>
            <a:endParaRPr lang="tr-T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Kadastro 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Faaliyetleri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sırasında yapılan 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İşlemler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«Sicil Tutma» 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olarak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nitelendirilmemektedir. </a:t>
            </a:r>
            <a:endParaRPr lang="tr-TR" sz="3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Bununla birlikte,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apu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icilinin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uruluşu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Tapu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ütüğü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ayfalarının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icil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şlemlerine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ilk kez açılması 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Planın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apılması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da, «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Sicil Tutma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avramına girdiği 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için, bu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Fiillerden doğacak Zararlar, 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MK m. 1007 hükmü uyarınca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Devletten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istenebilir. </a:t>
            </a:r>
          </a:p>
        </p:txBody>
      </p:sp>
    </p:spTree>
    <p:extLst>
      <p:ext uri="{BB962C8B-B14F-4D97-AF65-F5344CB8AC3E}">
        <p14:creationId xmlns:p14="http://schemas.microsoft.com/office/powerpoint/2010/main" val="52360617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 bağlamda, </a:t>
            </a:r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Arz üzerindeki Sınır İşaretleri, Plana yanlış geçirilmiş </a:t>
            </a: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veya (</a:t>
            </a:r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A)’ya ait bir Taşınmazın Mülkiyeti, </a:t>
            </a:r>
            <a:r>
              <a:rPr lang="tr-TR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Kadastro Tutanağında (B) adına tespit edilerek Tapu Kütüğüne bu kimse adına tescil </a:t>
            </a:r>
            <a:r>
              <a:rPr lang="tr-TR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edilmiş ise, </a:t>
            </a: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 fiillerden doğacak Zararlar da</a:t>
            </a: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MK m. 1007 hükmü </a:t>
            </a: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uyarınca</a:t>
            </a: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Devletten</a:t>
            </a: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istenebilir. </a:t>
            </a:r>
          </a:p>
          <a:p>
            <a:pPr marL="0" indent="0" algn="just">
              <a:buNone/>
            </a:pPr>
            <a:endParaRPr lang="tr-TR" sz="4000" dirty="0"/>
          </a:p>
        </p:txBody>
      </p:sp>
    </p:spTree>
    <p:extLst>
      <p:ext uri="{BB962C8B-B14F-4D97-AF65-F5344CB8AC3E}">
        <p14:creationId xmlns:p14="http://schemas.microsoft.com/office/powerpoint/2010/main" val="87958265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938561" y="500062"/>
            <a:ext cx="10515600" cy="1325563"/>
          </a:xfrm>
        </p:spPr>
        <p:txBody>
          <a:bodyPr>
            <a:noAutofit/>
          </a:bodyPr>
          <a:lstStyle/>
          <a:p>
            <a:pPr algn="just"/>
            <a:r>
              <a:rPr lang="tr-TR" sz="3600" b="1" dirty="0" smtClean="0">
                <a:latin typeface="+mn-lt"/>
              </a:rPr>
              <a:t>Taşınmaz Mülkiyetinin Kadastro Tutanağında Yanlış Kişi Adına Tespit ve Tesciline İlişkin Yargıtay Kararlarına Örnekler </a:t>
            </a:r>
            <a:endParaRPr lang="tr-TR" sz="3600" b="1" dirty="0">
              <a:latin typeface="+mn-lt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Kadastro Tutanağında Taşınmaz Mülkiyetinin Yanlış Kişi Adına Tespit ve Tesciline ilişkin 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bazı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Yargıtay Kararları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bulunmaktadır. </a:t>
            </a:r>
            <a:endParaRPr lang="tr-TR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tr-TR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(Sirmen, </a:t>
            </a:r>
            <a:r>
              <a:rPr lang="tr-TR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Eşya H., 7. B., s. 131, </a:t>
            </a:r>
            <a:r>
              <a:rPr lang="tr-TR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dn</a:t>
            </a:r>
            <a:r>
              <a:rPr lang="tr-TR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269)</a:t>
            </a:r>
            <a:endParaRPr lang="tr-TR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Örneğin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Kadastro sırasında yapılan yanlış tespit sonucu gerçekleştirilen İkinci (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mükerrer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Kayda dayanarak Taşınmazın Mülkiyetini  kazanmış olan Kişinin, bu kaydın terkini nedeniyle uğradığı zararını, MK m. 1007 hükmü uyarınca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Devletten isteyebileceği bir Yargıtay Kararında kabul edilmiştir. </a:t>
            </a:r>
          </a:p>
          <a:p>
            <a:pPr marL="0" indent="0" algn="just"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tr-TR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Bkz. Y5HD. 1. 04. 2004, 24348 / 9133 - YKD. 2014 / 5, s. 971). </a:t>
            </a:r>
            <a:endParaRPr lang="tr-TR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72071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Bir başka Yargıtay Kararında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ise, Kök Tapu Kaydının yolsuz olarak oluşması nedeniyle Kadastro Tespitinin iptali sonucu zarara uğrayan kişinin MK m. 1007 hükmüne dayanarak Devletten zararını isteyebileceği kabul edilmiştir. </a:t>
            </a:r>
          </a:p>
          <a:p>
            <a:pPr marL="0" indent="0" algn="just"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tr-TR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Bkz. Y5HD. 22. 12. 2014, 20879 / 31094 – YKD, 2015 /2, s. 264). </a:t>
            </a:r>
          </a:p>
          <a:p>
            <a:pPr marL="0" indent="0" algn="just">
              <a:buNone/>
            </a:pPr>
            <a:r>
              <a:rPr lang="tr-TR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Ayrıca,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Tapulu Taşınmaz üzerindeki Sınırlı Ayni Hak,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Kadastro Tutanağına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Tapu Kütüğüne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işlenmemiş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ise, bu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Fiillerden doğacak Zararlar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da,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MK m. 1007 hükmü uyarınca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Devletten istenebilir. </a:t>
            </a:r>
            <a:endParaRPr lang="tr-TR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tr-TR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Bkz. bu konudaki ilgili kararlar için </a:t>
            </a:r>
            <a:r>
              <a:rPr lang="tr-TR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Sirmen, </a:t>
            </a:r>
            <a:r>
              <a:rPr lang="tr-TR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Eşya H., 7. B., s. 131, </a:t>
            </a:r>
            <a:r>
              <a:rPr lang="tr-TR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dn</a:t>
            </a:r>
            <a:r>
              <a:rPr lang="tr-TR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270;  </a:t>
            </a:r>
            <a:r>
              <a:rPr lang="tr-TR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Sirmen,</a:t>
            </a:r>
            <a:r>
              <a:rPr lang="tr-TR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Devletin Sorumluluğu, s. 56- 57)</a:t>
            </a:r>
            <a:endParaRPr lang="tr-TR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tr-TR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tr-TR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tr-TR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506593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Yargıtay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ıyı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enar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Ç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izgisi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içinde kaldığı ya da önceden 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Orman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olduğu gerekçesiyle açılan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Sicilin Düzeltilmesi Davası sonunda 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Tescilin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terkiniyle 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Mülkiyetin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Hazine adına 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Tesciline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arar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verilmesi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üzerine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 bazı hatalar ortaya çıkabilir. </a:t>
            </a:r>
          </a:p>
          <a:p>
            <a:pPr algn="just"/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 hatalar nedeniyle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Mülkiyet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akkından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mahrum kalanların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bu tür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Hataların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adastro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şamasında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oluşup,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apu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iciline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aksetmiş olması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nedeniyle,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Devletten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MK 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m. 1007 hükmü uyarınca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Tazminat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isteyebilecekleri sonucuna varmıştır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tr-T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tr-TR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YHGK 16.6.2010</a:t>
            </a:r>
            <a:r>
              <a:rPr lang="tr-TR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4- 349 / 318 ; </a:t>
            </a:r>
            <a:r>
              <a:rPr lang="tr-TR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YHGK 18.11.2009</a:t>
            </a:r>
            <a:r>
              <a:rPr lang="tr-TR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4-</a:t>
            </a:r>
            <a:r>
              <a:rPr lang="tr-TR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383 / 517 </a:t>
            </a:r>
            <a:r>
              <a:rPr lang="tr-TR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Kazancı Bilişim İçtihat Bilgi Bankası).</a:t>
            </a:r>
          </a:p>
          <a:p>
            <a:pPr algn="just"/>
            <a:r>
              <a:rPr lang="tr-TR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tr-TR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Meralarla ilgili Yargıtay Kararı </a:t>
            </a:r>
            <a:r>
              <a:rPr lang="tr-TR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için bkz. </a:t>
            </a:r>
            <a:r>
              <a:rPr lang="tr-TR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Sirmen, </a:t>
            </a:r>
            <a:r>
              <a:rPr lang="tr-TR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Eşya H., 7. B., s. 131, </a:t>
            </a:r>
            <a:r>
              <a:rPr lang="tr-TR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dn</a:t>
            </a:r>
            <a:r>
              <a:rPr lang="tr-TR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271)</a:t>
            </a:r>
            <a:endParaRPr lang="tr-TR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835830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Hatta </a:t>
            </a:r>
            <a:r>
              <a:rPr lang="tr-TR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Devlet,</a:t>
            </a:r>
            <a:r>
              <a:rPr lang="tr-TR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Medeni Kanun’un yürürlüğe girmesinden önce tutulan </a:t>
            </a:r>
            <a:r>
              <a:rPr lang="tr-T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Sicillerdeki </a:t>
            </a:r>
            <a:r>
              <a:rPr lang="tr-TR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yolsuzluklardan dolayı </a:t>
            </a:r>
            <a:r>
              <a:rPr lang="tr-TR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da, </a:t>
            </a:r>
            <a:r>
              <a:rPr lang="tr-TR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MK </a:t>
            </a:r>
            <a:r>
              <a:rPr lang="tr-T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m. 1007 hükmüne </a:t>
            </a:r>
            <a:r>
              <a:rPr lang="tr-TR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göre sorumlu tutulmaktadır. </a:t>
            </a:r>
            <a:endParaRPr lang="tr-TR" sz="4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sz="4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YİBK 15.3.1944, 13 / 8 </a:t>
            </a:r>
            <a:r>
              <a:rPr lang="tr-TR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Karahasan, Türk Eşya Hukuku, C.4, s. 1299 – 1300)</a:t>
            </a:r>
            <a:endParaRPr lang="tr-TR" sz="3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tr-TR" sz="3200" dirty="0" smtClean="0"/>
          </a:p>
        </p:txBody>
      </p:sp>
    </p:spTree>
    <p:extLst>
      <p:ext uri="{BB962C8B-B14F-4D97-AF65-F5344CB8AC3E}">
        <p14:creationId xmlns:p14="http://schemas.microsoft.com/office/powerpoint/2010/main" val="311381111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Buna karşılık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Tapu Kanunu’nun 26. maddesinin I. fıkrası uyarınca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Taşınmazlarla ilgili Sözleşmelere ilişkin Resmi Senetlerin düzenlenmesi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konusu,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Sicil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Tutma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kavramına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giren bir Faaliyet değildir. </a:t>
            </a:r>
          </a:p>
          <a:p>
            <a:pPr algn="just"/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Senedi düzenleyen Tapu Memuru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burada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adeta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bir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Noter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durumundadır. </a:t>
            </a:r>
            <a:endParaRPr lang="tr-TR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bağlamda da,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 görevle ilgili olarak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her nasılsa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bir Zarar doğmuşsa,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bundan dolayı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Devletin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MK m. 1007 hükmüne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göre sorumlu tutulması mümkün değildir. 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5748178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Örneğin, 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apu Memuru, düzenlediği Satış Sözleşmesinde, 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atıcıya ait Parselleri karıştırarak gerçekte (X) Parseli satılmak istendiği halde (Y) Parselini satılmış olarak göstermiş ise, bu takdirde Satıcının 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esmi 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enetteki yanlışlığı ileri sürerek, 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escil 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steminden kaçınması halinde, Alıcı, uğradığı Zararlarını, MK m.1007 hükmüne dayanarak Devletten isteyemeyecektir.</a:t>
            </a:r>
          </a:p>
          <a:p>
            <a:pPr marL="0" indent="0" algn="just">
              <a:buNone/>
            </a:pP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142163343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Bununla beraber,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Devlet,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Tapu Sicilinin tutulması nedeniyle aynı olaydan dolayı sorumlu tutulabilir. </a:t>
            </a:r>
            <a:endParaRPr lang="tr-TR" sz="3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Gerçekten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satılacak Parselin karıştırıldığı Resmi Senede dayanarak Sicile yolsuz bir Tescil yapılmış 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ise,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bundan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doğacak Zararlardan 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dolayı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Devlet,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MK m. 1007 hükmüne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göre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sorumlu olacaktır. </a:t>
            </a:r>
            <a:endParaRPr lang="tr-TR" sz="3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tr-TR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Sirmen,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Devletin Sorumluluğu, s. 52;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Sirmen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Eşya H., </a:t>
            </a:r>
            <a:r>
              <a:rPr lang="tr-T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7. 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B., s. </a:t>
            </a:r>
            <a:r>
              <a:rPr lang="tr-T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132)</a:t>
            </a:r>
            <a:endParaRPr lang="tr-TR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1808581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algn="just"/>
            <a:r>
              <a:rPr lang="tr-TR" sz="14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MK m. 1007 hükmüne göre</a:t>
            </a:r>
            <a:r>
              <a:rPr lang="tr-TR" sz="1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1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Devletin </a:t>
            </a:r>
            <a:r>
              <a:rPr lang="tr-TR" sz="1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Sorumluluğunun </a:t>
            </a:r>
            <a:r>
              <a:rPr lang="tr-TR" sz="1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doğabilmesi için </a:t>
            </a:r>
            <a:r>
              <a:rPr lang="tr-TR" sz="14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Zarar </a:t>
            </a:r>
            <a:r>
              <a:rPr lang="tr-TR" sz="14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tr-TR" sz="14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erici </a:t>
            </a:r>
            <a:r>
              <a:rPr lang="tr-TR" sz="14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tr-TR" sz="14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iil </a:t>
            </a:r>
            <a:r>
              <a:rPr lang="tr-TR" sz="1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veya </a:t>
            </a:r>
            <a:r>
              <a:rPr lang="tr-TR" sz="1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Kaçınmada bulunan, </a:t>
            </a:r>
            <a:r>
              <a:rPr lang="tr-TR" sz="14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kural </a:t>
            </a:r>
            <a:r>
              <a:rPr lang="tr-TR" sz="14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olarak, </a:t>
            </a:r>
            <a:r>
              <a:rPr lang="tr-TR" sz="14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Sicili </a:t>
            </a:r>
            <a:r>
              <a:rPr lang="tr-TR" sz="14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tutmakla görevli </a:t>
            </a:r>
            <a:r>
              <a:rPr lang="tr-TR" sz="14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Memurun </a:t>
            </a:r>
            <a:r>
              <a:rPr lang="tr-TR" sz="14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kendisi olmalıdır. </a:t>
            </a:r>
            <a:endParaRPr lang="tr-TR" sz="14400" b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sz="1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Fakat, </a:t>
            </a:r>
            <a:r>
              <a:rPr lang="tr-TR" sz="14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Zarar </a:t>
            </a:r>
            <a:r>
              <a:rPr lang="tr-TR" sz="14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verici </a:t>
            </a:r>
            <a:r>
              <a:rPr lang="tr-TR" sz="14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Fiil </a:t>
            </a:r>
            <a:r>
              <a:rPr lang="tr-TR" sz="14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veya </a:t>
            </a:r>
            <a:r>
              <a:rPr lang="tr-TR" sz="14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Kaçınmada </a:t>
            </a:r>
            <a:r>
              <a:rPr lang="tr-TR" sz="14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bulunan görevli </a:t>
            </a:r>
            <a:r>
              <a:rPr lang="tr-TR" sz="14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Memurun </a:t>
            </a:r>
            <a:r>
              <a:rPr lang="tr-TR" sz="14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tr-TR" sz="14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icilin </a:t>
            </a:r>
            <a:r>
              <a:rPr lang="tr-TR" sz="14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tutulmasında kullandığı y</a:t>
            </a:r>
            <a:r>
              <a:rPr lang="tr-TR" sz="14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etkili </a:t>
            </a:r>
            <a:r>
              <a:rPr lang="tr-TR" sz="14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veya y</a:t>
            </a:r>
            <a:r>
              <a:rPr lang="tr-TR" sz="14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etkisiz </a:t>
            </a:r>
            <a:r>
              <a:rPr lang="tr-TR" sz="14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tr-TR" sz="14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ardımcı </a:t>
            </a:r>
            <a:r>
              <a:rPr lang="tr-TR" sz="14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tr-TR" sz="14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işiler varsa</a:t>
            </a:r>
            <a:r>
              <a:rPr lang="tr-TR" sz="1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bu Kişilerin </a:t>
            </a:r>
            <a:r>
              <a:rPr lang="tr-TR" sz="1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tr-TR" sz="1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iillerinden yine </a:t>
            </a:r>
            <a:r>
              <a:rPr lang="tr-TR" sz="14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Devletin</a:t>
            </a:r>
            <a:r>
              <a:rPr lang="tr-TR" sz="1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sorumlu tutulacağı kabul edilmektedir. </a:t>
            </a:r>
            <a:endParaRPr lang="tr-TR" sz="14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tr-TR" sz="9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9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8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tr-TR" sz="11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Sirmen,</a:t>
            </a:r>
            <a:r>
              <a:rPr lang="tr-TR" sz="11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Devletin Sorumluluğu, s. 59; </a:t>
            </a:r>
            <a:r>
              <a:rPr lang="tr-TR" sz="11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Sirmen,</a:t>
            </a:r>
            <a:r>
              <a:rPr lang="tr-TR" sz="11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Eşya H. , 7. B., s. 132)</a:t>
            </a:r>
          </a:p>
          <a:p>
            <a:pPr marL="0" indent="0">
              <a:buNone/>
            </a:pPr>
            <a:r>
              <a:rPr lang="tr-TR" sz="8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indent="0" algn="just">
              <a:buNone/>
            </a:pPr>
            <a:endParaRPr lang="tr-TR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18138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298218"/>
            <a:ext cx="10515600" cy="1325563"/>
          </a:xfrm>
        </p:spPr>
        <p:txBody>
          <a:bodyPr/>
          <a:lstStyle/>
          <a:p>
            <a:r>
              <a:rPr lang="tr-TR" b="1" dirty="0" smtClean="0">
                <a:latin typeface="+mn-lt"/>
              </a:rPr>
              <a:t>Kaynakça- </a:t>
            </a:r>
            <a:r>
              <a:rPr lang="tr-TR" b="1" i="1" dirty="0" smtClean="0">
                <a:latin typeface="+mn-lt"/>
              </a:rPr>
              <a:t>Monografi ve Makaleler </a:t>
            </a:r>
            <a:endParaRPr lang="tr-TR" b="1" i="1" dirty="0">
              <a:latin typeface="+mn-lt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73512" y="1405054"/>
            <a:ext cx="10515600" cy="4560037"/>
          </a:xfrm>
        </p:spPr>
        <p:txBody>
          <a:bodyPr>
            <a:normAutofit/>
          </a:bodyPr>
          <a:lstStyle/>
          <a:p>
            <a:pPr algn="just"/>
            <a:r>
              <a:rPr lang="tr-TR" sz="3200" b="1" i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Sirmen</a:t>
            </a:r>
            <a:r>
              <a:rPr lang="tr-TR" sz="3200" b="1" i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tr-TR" sz="3200" i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Lale;</a:t>
            </a:r>
            <a:r>
              <a:rPr lang="tr-TR" sz="3200" i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Tapu Sicilinin Tutulmasından Doğan Zararlardan Sorumluluğu, Ankara </a:t>
            </a:r>
            <a:r>
              <a:rPr lang="tr-TR" sz="32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1976.</a:t>
            </a:r>
            <a:endParaRPr lang="tr-TR" sz="3200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sz="3200" b="1" i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Pekmez, </a:t>
            </a:r>
            <a:r>
              <a:rPr lang="tr-TR" sz="3200" b="1" i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Cüneyt</a:t>
            </a:r>
            <a:r>
              <a:rPr lang="tr-TR" sz="3200" i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tr-TR" sz="32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Tapu Sicilinin Tutulmasından Devletin Sorumluluğu, İstanbul </a:t>
            </a:r>
            <a:r>
              <a:rPr lang="tr-TR" sz="32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2013</a:t>
            </a:r>
            <a:r>
              <a:rPr lang="tr-TR" sz="32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tr-TR" sz="3200" baseline="30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sz="3200" b="1" i="1" baseline="30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Sapanoğlu</a:t>
            </a:r>
            <a:r>
              <a:rPr lang="tr-TR" sz="3200" b="1" i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Süleyman; </a:t>
            </a:r>
            <a:r>
              <a:rPr lang="tr-TR" sz="32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Tapu Sicilinin Tutulmasından Doğan Zararlardan Devletin Sorumluluğu,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Ankara 2012.</a:t>
            </a:r>
          </a:p>
          <a:p>
            <a:pPr algn="just"/>
            <a:r>
              <a:rPr lang="tr-TR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Ertaş, Şeref;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«Tapu Sicilinin Yanlış Tutulmasından Doğan Zarardan Hazinenin Sorumluluğu», </a:t>
            </a:r>
            <a:r>
              <a:rPr lang="tr-TR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Prof. Dr. Turhan Tufan </a:t>
            </a:r>
            <a:r>
              <a:rPr lang="tr-TR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Yücey’e</a:t>
            </a:r>
            <a:r>
              <a:rPr lang="tr-TR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Armağan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İzmir 2001, s. 45- 57. </a:t>
            </a:r>
          </a:p>
          <a:p>
            <a:pPr algn="just"/>
            <a:r>
              <a:rPr lang="tr-TR" sz="3200" b="1" i="1" baseline="30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Sarıaslan</a:t>
            </a:r>
            <a:r>
              <a:rPr lang="tr-TR" sz="3200" b="1" i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Damla; </a:t>
            </a:r>
            <a:r>
              <a:rPr lang="tr-TR" sz="32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«Tapu Sicilinin Tutulmasından Doğan Zararlardan Devletin Sorumluluğu», </a:t>
            </a:r>
            <a:r>
              <a:rPr lang="tr-TR" sz="3200" i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TBBD, Kasım 2017, S. 133, </a:t>
            </a:r>
            <a:r>
              <a:rPr lang="tr-TR" sz="32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s. 393- 422. </a:t>
            </a:r>
          </a:p>
          <a:p>
            <a:pPr algn="just"/>
            <a:r>
              <a:rPr lang="tr-TR" sz="3200" b="1" i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Yılmaz, Hamdi</a:t>
            </a:r>
            <a:r>
              <a:rPr lang="tr-TR" sz="32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«Tapu Sicilinin Tutulmasından Devletin Sorumluluğu- Hukuk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Genel Kurulu Kararı- Tehlike Sorumluluğu, </a:t>
            </a:r>
            <a:r>
              <a:rPr lang="tr-TR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MÜHFD, 10. Yıl Kuruluş Armağanı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Haziran 2008, C. 7, S. 1,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s. 337- 348. </a:t>
            </a:r>
            <a:endParaRPr lang="tr-TR" sz="2400" baseline="30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791926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Tapu </a:t>
            </a: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Sicilini </a:t>
            </a:r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tutan </a:t>
            </a: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Memurlar </a:t>
            </a:r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üzerinde doğrudan doğruya denetim yapan </a:t>
            </a: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Memurların Görevleri </a:t>
            </a: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</a:t>
            </a: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«Sicil Tutma</a:t>
            </a: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kavramına</a:t>
            </a:r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girmektedir. </a:t>
            </a:r>
          </a:p>
          <a:p>
            <a:pPr algn="just"/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Bununla beraber, </a:t>
            </a: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Zarara </a:t>
            </a:r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sebebiyet veren </a:t>
            </a: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Fiil </a:t>
            </a:r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veya </a:t>
            </a: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Kaçınma </a:t>
            </a:r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sonuçta </a:t>
            </a: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Sicili </a:t>
            </a:r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tutan </a:t>
            </a: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Memurdan geldiği</a:t>
            </a: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için, </a:t>
            </a:r>
            <a:r>
              <a:rPr lang="tr-TR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Denetim Makamlarının Fiillerinin etkisi, </a:t>
            </a:r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Devletin </a:t>
            </a: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Rücu Hakkı </a:t>
            </a: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bakımından </a:t>
            </a:r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önem taşır</a:t>
            </a: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2923099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Fiil veya Kaçınmanın Hukuka Aykırı Olması </a:t>
            </a:r>
            <a:endParaRPr lang="tr-T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MK </a:t>
            </a: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m. 1007 hükmünde</a:t>
            </a: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tr-TR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apu </a:t>
            </a:r>
            <a:r>
              <a:rPr lang="tr-TR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tr-TR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icilinin </a:t>
            </a:r>
            <a:r>
              <a:rPr lang="tr-TR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yolsuz tutulması nedeniyle </a:t>
            </a: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bir </a:t>
            </a: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Sorumluluk </a:t>
            </a:r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hükmü </a:t>
            </a: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düzenlenmiştir. </a:t>
            </a:r>
            <a:endParaRPr lang="tr-TR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Tapu </a:t>
            </a:r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icili</a:t>
            </a:r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ancak </a:t>
            </a:r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görevli </a:t>
            </a: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Memurun </a:t>
            </a:r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icilin </a:t>
            </a:r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tutulmasında </a:t>
            </a:r>
            <a:r>
              <a:rPr lang="tr-TR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hukuka aykırı bir </a:t>
            </a:r>
            <a:r>
              <a:rPr lang="tr-TR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Fiilde </a:t>
            </a: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veya </a:t>
            </a:r>
            <a:r>
              <a:rPr lang="tr-TR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Kaçınmada </a:t>
            </a:r>
            <a:r>
              <a:rPr lang="tr-TR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bulunması </a:t>
            </a:r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sonucu yolsuz tutulmuş olur. </a:t>
            </a:r>
            <a:endParaRPr lang="tr-TR" sz="3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285516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Burada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tr-TR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Hukuka Aykırılık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»,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Kişilerin Malvarlığı Çıkarlarını koruyan Hukuk Kurallarına Aykırılık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anlamındadır. </a:t>
            </a:r>
            <a:endParaRPr lang="tr-TR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İhlal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edilen Kuralın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genel bir Emir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veya </a:t>
            </a:r>
            <a:r>
              <a:rPr lang="tr-TR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Memura verilmiş özel bir Talimat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olmasının önemi yoktur. </a:t>
            </a:r>
          </a:p>
          <a:p>
            <a:pPr algn="just"/>
            <a:r>
              <a:rPr lang="tr-TR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Örneğin</a:t>
            </a:r>
            <a:r>
              <a:rPr lang="tr-TR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Memur,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Ayırt Etme Gücü olmayan bir Kimsenin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İstemiyle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bir Tescil yapmış olsa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burada Tapu Sicili, 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hukuka aykırı tutulmuş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olur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 bağlamda, Memurun,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Tasarrufta bulunanın Ehliyetini araştırıp araştırmaması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sonucu değiştirmez.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0159751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MK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m. 1007 hükmünde,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Devlet için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Objektif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bir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Sorumluluk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düzenlenmiş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olduğu 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için,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olsuzluğun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doğmasında 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Memurun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usuru 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aranmaz. </a:t>
            </a:r>
            <a:endParaRPr lang="tr-TR" sz="3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Bunun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için de,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Tapu Memuru,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her nasılsa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Sahte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bir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Vekâletnameye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dayanarak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Sicile Yolsuz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bir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Tescil yapmış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ise, 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Sahtelik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Memur,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raştırma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ükümünü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TST </a:t>
            </a:r>
            <a:r>
              <a:rPr lang="tr-T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m. 18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19)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yerine getirse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bile,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anlaşılamayacak durumda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 olsa,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Tapu Memuru,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ukuki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ebepten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yoksun bir 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Tescil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yapmak suretiyle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MK </a:t>
            </a:r>
            <a:r>
              <a:rPr lang="tr-T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m. 1024 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/ II)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Hukuka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ykırı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davranmış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olacağı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için,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doğacak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Zarardan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Devlet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sorumlu tutulmalıdır. </a:t>
            </a:r>
            <a:endParaRPr lang="tr-TR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1116242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4000" b="1" dirty="0" smtClean="0">
                <a:latin typeface="+mn-lt"/>
              </a:rPr>
              <a:t>Yargıtay’ın </a:t>
            </a:r>
            <a:r>
              <a:rPr lang="tr-TR" sz="4000" b="1" i="1" dirty="0" smtClean="0">
                <a:latin typeface="+mn-lt"/>
              </a:rPr>
              <a:t>Sahte Vekâletnameye </a:t>
            </a:r>
            <a:r>
              <a:rPr lang="tr-TR" sz="4000" dirty="0" smtClean="0">
                <a:latin typeface="+mn-lt"/>
              </a:rPr>
              <a:t>ve </a:t>
            </a:r>
            <a:r>
              <a:rPr lang="tr-TR" sz="4000" b="1" i="1" dirty="0" smtClean="0">
                <a:latin typeface="+mn-lt"/>
              </a:rPr>
              <a:t>Sahte</a:t>
            </a:r>
            <a:r>
              <a:rPr lang="tr-TR" sz="4000" b="1" dirty="0" smtClean="0">
                <a:latin typeface="+mn-lt"/>
              </a:rPr>
              <a:t> </a:t>
            </a:r>
            <a:r>
              <a:rPr lang="tr-TR" sz="4000" b="1" i="1" dirty="0" smtClean="0">
                <a:latin typeface="+mn-lt"/>
              </a:rPr>
              <a:t>Mirasçılık Belgesine </a:t>
            </a:r>
            <a:r>
              <a:rPr lang="tr-TR" sz="4000" b="1" dirty="0" smtClean="0">
                <a:latin typeface="+mn-lt"/>
              </a:rPr>
              <a:t>İlişkin Kararları </a:t>
            </a:r>
            <a:endParaRPr lang="tr-TR" sz="4000" b="1" dirty="0">
              <a:latin typeface="+mn-lt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Gerçekten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Yargıtay,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önceleri,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Noterlikçe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üzenlenen bir Vekâletnameye dayanılarak yapılan Tescilden dolayı Devletin Sorumluluğunu kabul etmemekteydi.</a:t>
            </a:r>
            <a:endParaRPr lang="tr-TR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aha sonra 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ise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Yargıtay,</a:t>
            </a:r>
            <a:r>
              <a:rPr lang="tr-TR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Sahte bir Mirasçılık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elgesine 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veya 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Sahte</a:t>
            </a:r>
            <a:r>
              <a:rPr lang="tr-TR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Vekâletnameye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dayanılarak 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yapılan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Tescilden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dolayı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Devletin Sorumluluğunu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kabul etmiştir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tr-T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 konudaki 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Yargıtay Kararları </a:t>
            </a:r>
            <a:r>
              <a:rPr lang="tr-T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için bkz. 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Sirmen,</a:t>
            </a:r>
            <a:r>
              <a:rPr lang="tr-T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Eşya H., 7. B., s. 133, </a:t>
            </a:r>
            <a:r>
              <a:rPr lang="tr-TR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dn</a:t>
            </a:r>
            <a:r>
              <a:rPr lang="tr-T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275 ve geniş bilgi için bkz. 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Sirmen,</a:t>
            </a:r>
            <a:r>
              <a:rPr lang="tr-T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Devletin Sorumluluğu, s. 65 vd.)</a:t>
            </a:r>
          </a:p>
          <a:p>
            <a:pPr marL="0" indent="0" algn="just">
              <a:buNone/>
            </a:pP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7727877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b="1" i="1" dirty="0" smtClean="0">
                <a:latin typeface="+mn-lt"/>
              </a:rPr>
              <a:t>Sahte Vekaletnameye </a:t>
            </a:r>
            <a:r>
              <a:rPr lang="tr-TR" sz="3600" b="1" dirty="0" smtClean="0">
                <a:latin typeface="+mn-lt"/>
              </a:rPr>
              <a:t>Dayalı Tapu Siciline Tescilden Dolayı Devletin Sorumluluğuna Örnek </a:t>
            </a:r>
            <a:endParaRPr lang="tr-TR" sz="3600" b="1" dirty="0">
              <a:latin typeface="+mn-lt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Örneğin,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Aylin’in Taşınmazını, Burak,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Sahte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bir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Vekâletname 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ile 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Cihan’a 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satıp adına tescili sağlasa, 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Cihan da 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 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Taşınmazın Mülkiyetini,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İyiniyetli 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Ümit’e 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devretse, 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Ümit,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Sicile Güven İlkesi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dolayısıyla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Taşınmazın Mülkiyetini kazanacağı 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tr-TR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MK </a:t>
            </a:r>
            <a:r>
              <a:rPr lang="tr-TR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m. 1023) 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için</a:t>
            </a:r>
            <a:r>
              <a:rPr lang="tr-TR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 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durumda,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Sahte Vekâletnamenin kullanılmasından 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dolayı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Zarara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uğrayan 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Aylin,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MK m. 1007 hükmüne 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göre,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Devletten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tazminat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isteyebilecektir.</a:t>
            </a:r>
            <a:endParaRPr lang="tr-TR" sz="3200" b="1" dirty="0"/>
          </a:p>
        </p:txBody>
      </p:sp>
    </p:spTree>
    <p:extLst>
      <p:ext uri="{BB962C8B-B14F-4D97-AF65-F5344CB8AC3E}">
        <p14:creationId xmlns:p14="http://schemas.microsoft.com/office/powerpoint/2010/main" val="223751074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Burada üzerinde durulması gereken bir başka konu daha vardır. </a:t>
            </a:r>
          </a:p>
          <a:p>
            <a:pPr algn="just"/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Sahte Vekâletnameye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güvenerek yapılmış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Geçersiz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bir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İşlem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nedeniyle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Tapu Kütüğünde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lehine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Yolsuz Tescil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bulunan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kimse,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MK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m. 1007 hükmünden yararlanabilir mi?</a:t>
            </a:r>
          </a:p>
          <a:p>
            <a:pPr algn="just"/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Örneğin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(A)’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nın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Taşınmazını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(B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), Sahte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bir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Vekâletnameyle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(C)’ye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satsın. Sonra (B)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mülkiyetin (C) adına tescilini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sağlasın. </a:t>
            </a:r>
          </a:p>
          <a:p>
            <a:pPr algn="just"/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Bu durumu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öğrenen (A)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da,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(C)’ye karşı Sicilin Düzeltilmesi Davası (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MK </a:t>
            </a:r>
            <a:r>
              <a:rPr lang="tr-T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m. 1025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açıp, Taşınmazın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ülkiyetini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tekrar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kendi adına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tescil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ettirirsin. </a:t>
            </a:r>
          </a:p>
          <a:p>
            <a:pPr marL="0" indent="0" algn="just">
              <a:buNone/>
            </a:pPr>
            <a:endParaRPr lang="tr-TR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tr-TR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2451400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İşte (C), bu durumda uğradığı Zararı (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Taşınmaz için ödediği Bedelin tazmin edilmesini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MK m. 1007 hükmüne göre, Devletten isteyebilecek midir? </a:t>
            </a:r>
          </a:p>
          <a:p>
            <a:pPr algn="just"/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Yargıtay,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bu durumda da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Devletin,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MK m. 1007 hükmüne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göre sorumlu olacağını kabul etmektedir. </a:t>
            </a:r>
            <a:endParaRPr lang="tr-TR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(Bkz</a:t>
            </a:r>
            <a:r>
              <a:rPr lang="tr-T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Sirmen, Lale; </a:t>
            </a:r>
            <a:r>
              <a:rPr lang="tr-T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Medeni Kanun’un 917. Maddesine İlişkin Bir Yargıtay Kararı İncelemesi, AÜHFD. C. 35, s. 1-4, Ankara 1981, s. 497 vd. </a:t>
            </a:r>
            <a:r>
              <a:rPr lang="tr-TR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tr-TR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Aynı </a:t>
            </a:r>
            <a:r>
              <a:rPr lang="tr-T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doğrultuda </a:t>
            </a:r>
            <a:r>
              <a:rPr lang="tr-TR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YHGK</a:t>
            </a:r>
            <a:r>
              <a:rPr lang="tr-T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11. 7. 2007, 4- 422 / 536 </a:t>
            </a:r>
            <a:r>
              <a:rPr lang="tr-T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(Kazancı Bilişim – İçtihat Bilgi Bankası) ; </a:t>
            </a:r>
            <a:r>
              <a:rPr lang="tr-TR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08. 04. 2014, 2013 / 21230; 2014 / 5604 </a:t>
            </a:r>
            <a:r>
              <a:rPr lang="tr-T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(YKD. 2014 / 9, s. 1852 vd</a:t>
            </a:r>
            <a:r>
              <a:rPr lang="tr-TR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.); Y.20. HD. 01.06. 2016, 2441 / 6202 (YKD, 2016 / 9, s. 2210).</a:t>
            </a:r>
            <a:endParaRPr lang="tr-TR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tr-T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8402741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Oysa, kendisine katıldığımız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Sirmen’e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göre, bu durumda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MK m.  1007 hükmünün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uygulanması söz konusu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değildir; ç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ünkü 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bir 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Fiilin, 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azminat 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ükümü 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doğurabilmesi için, 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Zarar 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örenin 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Ç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ıkarlarını 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korumayı amaçlayan 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Hukuk 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urallarını 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ihlal etmiş olması gerekir. </a:t>
            </a:r>
          </a:p>
          <a:p>
            <a:pPr algn="just"/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Çiğnenen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Hukuk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uralının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koruyucu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Amacı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ile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İhlal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dilen Çıkar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arasında bulunması gereken bu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İlişkiye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Hukuka Aykırılık Bağı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denilmektedir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tr-TR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tr-T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 konuda bkz. 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Sirmen,</a:t>
            </a:r>
            <a:r>
              <a:rPr lang="tr-T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Yargıtay Kararı İncelemesi, s. 503 vd.)</a:t>
            </a:r>
            <a:endParaRPr lang="tr-TR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885403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Eğer İhlal Edilen Hukuk Kuralı, Zarar Görenin Çıkarlarını korumayı amaçlamıyor 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ise, bu takdirde,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Hukuka Aykırılık Bağı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bulunmadığı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için,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Sorumluluk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da,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söz konusu olmaz. </a:t>
            </a:r>
            <a:endParaRPr lang="tr-TR" sz="3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Tapu Siciline yapılacak Tescilin geçerli bir Hukuki Sebebe dayanmasını emreden Hukuk Kurallarının 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tr-TR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MK m.1015, 1016, TST m. 26 /1)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korumayı amaçladığı Çıkarlar 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da, aslında,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Tapu Siciliyle korunmak 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güvence altına alınmak istenen Çıkarlardır. </a:t>
            </a:r>
          </a:p>
          <a:p>
            <a:pPr marL="0" indent="0" algn="just">
              <a:buNone/>
            </a:pPr>
            <a:endParaRPr lang="tr-TR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864872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3600" b="1" dirty="0" smtClean="0">
                <a:latin typeface="+mn-lt"/>
              </a:rPr>
              <a:t>Tapu Sicilinin Tutulmasından Devletin Sorumluluğu (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Sorumluluğun Hukuki Niteliği) </a:t>
            </a:r>
            <a:endParaRPr lang="tr-TR" sz="32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Tapu </a:t>
            </a:r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Sicilinin Tutulmasından Devletin Sorumluluğu</a:t>
            </a:r>
            <a:r>
              <a:rPr lang="tr-TR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36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MK </a:t>
            </a:r>
            <a:r>
              <a:rPr lang="tr-TR" sz="3600" b="1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m. 1007</a:t>
            </a:r>
            <a:r>
              <a:rPr lang="tr-TR" sz="36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600" b="1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hükmü </a:t>
            </a: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ile</a:t>
            </a: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düzenlenmiştir. </a:t>
            </a:r>
          </a:p>
          <a:p>
            <a:pPr algn="just"/>
            <a:r>
              <a:rPr lang="tr-TR" sz="36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 </a:t>
            </a:r>
            <a:r>
              <a:rPr lang="tr-TR" sz="3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hükme göre</a:t>
            </a:r>
            <a:r>
              <a:rPr lang="tr-TR" sz="36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 </a:t>
            </a:r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tr-TR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Tapu sicilinin tutulmasından doğan bütün zararlardan Devlet sorumludur.” </a:t>
            </a:r>
            <a:endParaRPr lang="tr-TR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Tapu </a:t>
            </a: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Sicilinin</a:t>
            </a: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tr-TR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yni </a:t>
            </a:r>
            <a:r>
              <a:rPr lang="tr-TR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tr-TR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akları </a:t>
            </a:r>
            <a:r>
              <a:rPr lang="tr-TR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tr-TR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çıklama </a:t>
            </a:r>
            <a:r>
              <a:rPr lang="tr-TR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tr-TR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örevi</a:t>
            </a: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onun</a:t>
            </a:r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gerçek </a:t>
            </a: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durum </a:t>
            </a: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ile</a:t>
            </a: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daima</a:t>
            </a:r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tam bir uyum içinde </a:t>
            </a: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bulunmasını </a:t>
            </a:r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zorunlu kılar</a:t>
            </a: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>
              <a:buNone/>
            </a:pPr>
            <a:endParaRPr lang="tr-TR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851652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Tapu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Sicili 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ise,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Taşınmazlar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üzerindeki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Ayni Hakları 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dışa aksettirmek suretiyle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Taşınmazlarla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ilgili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Hukuki İşlemlerde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Hak 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Güvenliği 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İşlem Güvenliğinin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sağlanmasına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aracıdır.</a:t>
            </a:r>
          </a:p>
          <a:p>
            <a:pPr algn="just"/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 bağlamda,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Kanun koyucu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Tapu Sicilini 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düzenlerken,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ak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ahipleri 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ile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Sicile güvenerek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Hukuki İşlemlere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girişmiş bulunan Ü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çüncü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işilerin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Ç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ıkarları 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arasında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adil bir denge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kurmak istemiştir.</a:t>
            </a:r>
          </a:p>
          <a:p>
            <a:pPr marL="0" indent="0">
              <a:buNone/>
            </a:pP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156732645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Gerçekten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Tapu Sicilinin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Açıklığı İlkesi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herkesin bu Sicillere güvenmesini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sağladığı 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için,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MK 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m. 1023 hükmünde,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Tapu Sicilindeki Yolsuz Tescile güvenen 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İyiniyetli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Ü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çüncü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işilerin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dinimleri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geçerli sayılmıştır. </a:t>
            </a:r>
          </a:p>
          <a:p>
            <a:pPr algn="just"/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 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bağlamda,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Sicile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yapılacak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Tescillerin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geçerli bir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Hukuki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edene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dayanmasını emreden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Hukuk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urallarıyla 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da, kural olarak, 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gerçek Hak Sahiplerinin Çıkarlarının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korunması amaçlanmıştır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534375318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Ancak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bazı durumlarda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Çift Tapuda olduğu gibi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Üçüncü Kişinin İyiniyetli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olsa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Sicildeki yolsuzluğa dayanarak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Ayni Hakkı kazanması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mümkün olmaz. </a:t>
            </a:r>
          </a:p>
          <a:p>
            <a:pPr algn="just"/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Böyle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durumlarda da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söz konusu Y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olsuzluklar,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Sicile güvenerek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bir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Hukuki İşleme girişmiş olan 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İyiniyetli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Ü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çüncü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işilerin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Ç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ıkarlarını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ihlal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edecektir. </a:t>
            </a:r>
          </a:p>
          <a:p>
            <a:pPr algn="just"/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 bağlamda,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İşlem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Güvenliği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bakımından,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 tür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Yolsuzlukları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önlemek için konulmuş H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ukuk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urallarının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MK </a:t>
            </a:r>
            <a:r>
              <a:rPr lang="tr-T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m. 1015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1016)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Amacı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ise,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Sicile güvenen 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İyiniyetli Üçüncü Kişilerin Çıkarlarını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korumaktır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 algn="just">
              <a:buNone/>
            </a:pPr>
            <a:endParaRPr lang="tr-T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5472244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Oysa, dikkat edilecek olursa,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Sahte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Vekil 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ile 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bir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Satış Sözleşmesi yapmış olan Kişi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Tapu Sicilindeki bir Yolsuzluğa güvenerek bu İşleme girişmiş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değildir. </a:t>
            </a:r>
            <a:endParaRPr lang="tr-TR" sz="3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 Kişi,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Satış Sözleşmesini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Sicil Dışı bir Olguya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diğer bir deyişle,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Sahte bir Vekâletnameye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güvenerek yapmış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Borç altına girmiştir. </a:t>
            </a:r>
          </a:p>
          <a:p>
            <a:pPr algn="just"/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Ayrıca,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 Kişinin lehine yapılmış olan Yolsuz Tescilden 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dolayı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gerçek Malik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her an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Zarara Uğrama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tehlikesi 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ile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karşı karşıyadır. </a:t>
            </a:r>
          </a:p>
          <a:p>
            <a:pPr marL="0" indent="0">
              <a:buNone/>
            </a:pP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1725473020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Gerçekten,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böyle bir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Tescil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ile 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Tasarruf Yetkisinin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varlığı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belgelenmiş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sayıldığı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MK </a:t>
            </a:r>
            <a:r>
              <a:rPr lang="tr-T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m. 1015 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/ II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için,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 Tescil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ile 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Tapu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Kütüğünde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alik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olarak görünen kimsenin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Taşınmaz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üzerinde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İyiniyetli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Ü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çüncü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işiler lehine,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gerçek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Malikin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akkını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sona erdiren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veya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kısıtlayan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Tasarruflarda bulunması,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her zaman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mümkündür.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tr-T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Ayrıca,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Tapu Siciline Yolsuz bir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Tescil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ile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Malik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olarak kaydedilen kimseye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Tescilin konusu olan 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Hakkı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MK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m. 712 hükmü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aracılığı ile 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Kazanma Olanağı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tanınmıştır. </a:t>
            </a:r>
            <a:endParaRPr lang="tr-TR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tr-TR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83011008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 bağlamda,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Sicile yapılan Tescillerin geçerli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Hukuki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ebepleri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olmasını öngören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Hukuk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urallarının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Sicil Dışı bir Olguya güvenerek B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orç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altına girmiş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Sicile yolsuz olarak 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Hak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ahi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gibi kaydedilmiş bulunan kimsenin çıkarlarını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korumayı amaçladığı düşünülemez. </a:t>
            </a:r>
          </a:p>
          <a:p>
            <a:pPr algn="just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Bunun için de,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Geçersiz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bir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Satış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özleşmesine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dayanılarak A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lıcı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lehine yapılmış olan T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escilin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gerçek H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ak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ahibi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tarafından düzeltilmesi 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durumunda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ise,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Alıcı,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uğradığı zararlar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nedeni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ile 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MK m.  1007 hükmüne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göre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Devletten tazminat talep edememelidir. </a:t>
            </a:r>
          </a:p>
          <a:p>
            <a:pPr marL="0" indent="0">
              <a:buNone/>
            </a:pP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0377880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latin typeface="+mn-lt"/>
              </a:rPr>
              <a:t>ZARAR</a:t>
            </a:r>
            <a:endParaRPr lang="tr-TR" dirty="0">
              <a:latin typeface="+mn-lt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MK 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m. 1007 hükmüne 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göre,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Devletin sorumlu tutulabilmesi için diğer bir Ş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art 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ise,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Tapu Sicilinin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yolsuz tutulmasından dolayı 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Maddi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bir 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Zararın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doğmuş olmasıdır. </a:t>
            </a:r>
          </a:p>
          <a:p>
            <a:pPr algn="just"/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Tapu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Sicilinin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yolsuz tutulmasından dolayı uğranılan </a:t>
            </a:r>
            <a:r>
              <a:rPr lang="tr-TR" sz="32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Maddi</a:t>
            </a:r>
            <a:r>
              <a:rPr lang="tr-TR" sz="3200" b="1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Zarar 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ise,</a:t>
            </a:r>
            <a:r>
              <a:rPr lang="tr-TR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alvarlığında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meydana gelen bir E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ksilme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tr-TR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Fiili Zarar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veya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Malvarlığında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meydana gelebilecek bir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Artmanın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Ö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nlenmesi 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tr-TR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Kazanç Yoksunluğu</a:t>
            </a:r>
            <a:r>
              <a:rPr lang="tr-TR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şeklinde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ortaya çıkar. </a:t>
            </a:r>
            <a:endParaRPr lang="tr-TR" sz="3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tr-TR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66745054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36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MK m. 1007 hükmüne göre, Tazmini istenebilecek Zararlar </a:t>
            </a:r>
            <a:r>
              <a:rPr lang="tr-TR" sz="36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ise</a:t>
            </a:r>
            <a:r>
              <a:rPr lang="tr-TR" sz="36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şunlardır: </a:t>
            </a:r>
          </a:p>
          <a:p>
            <a:pPr algn="just"/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Bir İpotek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akkının tescil edilmemesi nedeniyle Alacağın karşılıksız kalması, </a:t>
            </a:r>
          </a:p>
          <a:p>
            <a:pPr algn="just"/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icilin Düzeltilmesi için yapılan Giderler, </a:t>
            </a:r>
          </a:p>
          <a:p>
            <a:pPr algn="just"/>
            <a:r>
              <a:rPr lang="tr-TR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İyiniyetle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Edinimin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orunduğu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allerde 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tr-TR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MK m. 1023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bir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Ayni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akkın Sahibinin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radesi dışında Kaybedilmesi 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veya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Kısıtlanması, </a:t>
            </a:r>
          </a:p>
          <a:p>
            <a:pPr marL="0" indent="0">
              <a:buNone/>
            </a:pPr>
            <a:endParaRPr lang="tr-TR" sz="3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tr-T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876873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İyiniyetin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Korunmadığı Hallerde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örneğin,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Taşınmazın Sicilde iki ayrı sayfaya kaydedilmiş olması 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halinde,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Yolsuz Kayda güvenerek Alıcının ödediği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Satış Bedeli,</a:t>
            </a:r>
          </a:p>
          <a:p>
            <a:pPr algn="just"/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Taşınmazın Mülkiyetinin yolsuz olarak bir başkası adına tescil edilmiş olması nedeniyle gerçek Malikin yoksun kaldığı Ürünler. </a:t>
            </a:r>
          </a:p>
          <a:p>
            <a:pPr algn="just"/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Bütün bu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Zararlar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MK m.1007 hükmüne </a:t>
            </a:r>
            <a:r>
              <a:rPr lang="tr-TR" sz="3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göre,</a:t>
            </a:r>
            <a:r>
              <a:rPr lang="tr-TR" sz="3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tazmini istenebilecek Zararlar 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olarak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kabul edilmektedir. 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13086708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Bununla birlikte,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Tapu Sicilindeki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olsuzluğun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düzeltilmesi mümkün olduğu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sürece,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bir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Fiili Zararın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doğması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söz konusu değildir. </a:t>
            </a:r>
            <a:endParaRPr lang="tr-TR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 bağlamda,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ararın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doğmuş olup olmadığının anlaşılabilmesi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için</a:t>
            </a:r>
            <a:r>
              <a:rPr lang="tr-T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her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durumda</a:t>
            </a:r>
            <a:r>
              <a:rPr lang="tr-T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Sicilin Düzeltilmesi Davası</a:t>
            </a:r>
            <a:r>
              <a:rPr lang="tr-T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açıp,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Zararın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gerçekleşmi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ş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olduğu hususunun,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Kesin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bir 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İlâm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ile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belirlenmesi gerekir. </a:t>
            </a:r>
          </a:p>
          <a:p>
            <a:pPr algn="just"/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Haciz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veya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İpotekle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ilgili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Sicil Yolsuzluklarında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Alacak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ermediği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için,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Sicilin Düzeltilmesi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imkânı bulunmasa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da,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Alacaklı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bunu 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Borçludan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tahsil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imkânına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sahip olduğu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sürece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bir 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Zararın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varlığından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söz edilemez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9466002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Tapu Sicilinin tutulması işini, </a:t>
            </a:r>
            <a:r>
              <a:rPr lang="tr-TR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Devletin kendi üzerine alması </a:t>
            </a:r>
            <a:r>
              <a:rPr lang="tr-T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da,</a:t>
            </a:r>
            <a:r>
              <a:rPr lang="tr-TR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</a:t>
            </a:r>
            <a:r>
              <a:rPr lang="tr-TR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Zorunluluğun </a:t>
            </a:r>
            <a:r>
              <a:rPr lang="tr-T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bir </a:t>
            </a:r>
            <a:r>
              <a:rPr lang="tr-TR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ifadesidir</a:t>
            </a:r>
            <a:r>
              <a:rPr lang="tr-T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tr-T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Ancak, </a:t>
            </a:r>
            <a:r>
              <a:rPr lang="tr-TR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Devletin özen göstermesine rağmen,</a:t>
            </a:r>
            <a:r>
              <a:rPr lang="tr-T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Tapu Sicilinde </a:t>
            </a:r>
            <a:r>
              <a:rPr lang="tr-T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zaman zaman </a:t>
            </a:r>
            <a:r>
              <a:rPr lang="tr-TR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Eksik</a:t>
            </a:r>
            <a:r>
              <a:rPr lang="tr-T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veya </a:t>
            </a:r>
            <a:r>
              <a:rPr lang="tr-TR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Yanlış Bilgilerin yer alması sonucu</a:t>
            </a:r>
            <a:r>
              <a:rPr lang="tr-T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Sicilin yolsuz hale geldiği </a:t>
            </a:r>
            <a:r>
              <a:rPr lang="tr-T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</a:t>
            </a:r>
            <a:r>
              <a:rPr lang="tr-TR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bir gerçektir. 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98938235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Örneğin,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Haciz Şerhinin zamanında yapılmaması 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veya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İpoteğin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Sicilden yanlışlıkla Terkin edilmesi durumunda, 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Alacak</a:t>
            </a:r>
            <a:r>
              <a:rPr lang="tr-TR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sona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ermediği 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için, bir 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Zararın varlığından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söz edilemez. </a:t>
            </a:r>
          </a:p>
          <a:p>
            <a:pPr algn="just"/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Zararın doğmuş olması 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için, 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Alacağın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tamamen karşılıksız kalması gerekir. </a:t>
            </a:r>
          </a:p>
          <a:p>
            <a:pPr marL="0" indent="0" algn="just">
              <a:buNone/>
            </a:pP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(</a:t>
            </a:r>
            <a:r>
              <a:rPr lang="tr-T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 konudaki ilgili Yargıtay Kararları için bkz. 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Sirmen, </a:t>
            </a:r>
            <a:r>
              <a:rPr lang="tr-T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Eşya H., 7. B.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s. 135, </a:t>
            </a:r>
            <a:r>
              <a:rPr lang="tr-TR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dn</a:t>
            </a:r>
            <a:r>
              <a:rPr lang="tr-T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279) </a:t>
            </a:r>
            <a:endParaRPr lang="tr-TR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3977331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tr-TR" b="1" dirty="0" smtClean="0"/>
              <a:t>Sicilin Hukuka Aykırı Tutulması İle Zarar Arasında Uygun İlliyet Bağı 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Devletin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MK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m. 1007 hükmündeki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orumluluğunun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son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Şartı 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ise,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arar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ile 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Tapu Sicilinin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yolsuz tutulması 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arasında 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Uygun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bir 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İlliyet Bağının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bulunmasıdır.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tr-TR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tr-TR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Sirmen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Eşya H., 7. B., s. 136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Sirmen,</a:t>
            </a:r>
            <a:r>
              <a:rPr lang="tr-T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Devletin Sorumluluğu, s. 92 vd.)</a:t>
            </a:r>
            <a:endParaRPr lang="tr-TR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Zarar ile 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Tapu Sicilinin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yolsuz tutulması arasında 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Uygun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bir 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İlliyet Bağının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bulunması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Zararın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olayların doğal akışına göre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Sicilin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tutulmasına ilişkin bir 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Fiil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veya 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Kaçınmanın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uygun bir sonucu 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olarak ortaya çıkmış olmasını ifade eder. 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43462310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Öyleyse, 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burada ilk önce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Sicilin yolsuz tutulması 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ile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Zarar 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arasında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doğal bir 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Sebep - Sonuç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ilişkisinin 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yani,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İlliyet Bağının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varlığı aranır.</a:t>
            </a:r>
          </a:p>
          <a:p>
            <a:pPr algn="just"/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iki 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Şart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arasında böyle bir 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Bağ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kurulabiliyorsa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bu takdirde 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de,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yolsuzluğun bu tür bir Zararı meydana getirmeye genel olarak elverişli olup olmadığına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bakılır. </a:t>
            </a:r>
            <a:endParaRPr lang="tr-TR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Eğer, sicildeki yolsuzluk bu tür bir zararı meydana getirmeye de elverişli ise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artık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Zarar ile yolsuzluk arasında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Uygun bir İlliyet Bağı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var demektir. </a:t>
            </a:r>
          </a:p>
          <a:p>
            <a:pPr marL="0" indent="0" algn="just">
              <a:buNone/>
            </a:pPr>
            <a:endParaRPr lang="tr-TR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tr-T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41399039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latin typeface="+mn-lt"/>
              </a:rPr>
              <a:t>Zarar ile Tapu Sicilinin Yolsuz Tutulması Arasındaki Uygun İlliyet Bağına Örnekler </a:t>
            </a:r>
            <a:endParaRPr lang="tr-TR" b="1" dirty="0">
              <a:latin typeface="+mn-lt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 duruma şu Örnekler verilebilir: </a:t>
            </a:r>
            <a:endParaRPr lang="tr-TR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İyiniyetli Üçüncü Kişinin, Sicildeki Yolsuz Tescile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güvenerek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Taşınmazın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ülkiyetini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kazanması üzerine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Eski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alikin uğradığı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arar</a:t>
            </a:r>
            <a:endParaRPr lang="tr-T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ir Rehin Hakkının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kurulması için yapılan 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Tescil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steminin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Yevmiye Defterine işlenmemesi sonucu sırasını kaybeden A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lacaklının uğradığı Zarar</a:t>
            </a:r>
          </a:p>
          <a:p>
            <a:pPr algn="just"/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Taşınmazın Sicilde yanlışlıkla iki ayrı sayfaya kaydedilmiş olması halinde, Yolsuz Kayda güvenerek Taşınmazı satın almaya kalkan Alıcının uğradığı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Zararlar </a:t>
            </a:r>
            <a:endParaRPr lang="tr-T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tr-TR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tr-TR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3198605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Bütün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Zararlar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ile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Sicilin yolsuz tutulması 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arasında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Uygun bir İlliyet Bağının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bulunduğuna şüphe yoktur. </a:t>
            </a:r>
            <a:endParaRPr lang="tr-TR" sz="3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Ancak bazı hallerde, </a:t>
            </a:r>
            <a:r>
              <a:rPr lang="tr-TR" sz="3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Zarar </a:t>
            </a:r>
            <a:r>
              <a:rPr lang="tr-TR" sz="32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Görenin Kusuru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İlliyet Bağını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keser 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Devleti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Sorumluluktan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kurtarır. </a:t>
            </a:r>
            <a:endParaRPr lang="tr-TR" sz="3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sz="3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Örneğin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Taşınmazın yok olduğunu </a:t>
            </a:r>
            <a:r>
              <a:rPr lang="tr-TR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bildiği halde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Sicildeki Tescile dayanarak bunu satın almış olan </a:t>
            </a:r>
            <a:r>
              <a:rPr lang="tr-TR" sz="32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Kötüniyetli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Kimsenin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davranışı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Sicilin yolsuz tutulması 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ile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Zarar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arasındaki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İlliyet Bağını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kestiği 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için,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doğan 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Zarardan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Devlet,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sorumlu tutulamaz. </a:t>
            </a:r>
          </a:p>
          <a:p>
            <a:pPr marL="0" indent="0" algn="just">
              <a:buNone/>
            </a:pPr>
            <a:endParaRPr lang="tr-TR" sz="3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tr-T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tr-TR" sz="3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tr-TR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tr-TR" sz="4000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39252412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latin typeface="+mn-lt"/>
              </a:rPr>
              <a:t>Üçüncü Kişinin Kusurunun </a:t>
            </a:r>
            <a:r>
              <a:rPr lang="tr-TR" b="1" i="1" dirty="0" smtClean="0">
                <a:latin typeface="+mn-lt"/>
              </a:rPr>
              <a:t>İlliyet Bağını Kural Olarak  </a:t>
            </a:r>
            <a:r>
              <a:rPr lang="tr-TR" b="1" dirty="0" smtClean="0">
                <a:latin typeface="+mn-lt"/>
              </a:rPr>
              <a:t>Kesmemesi </a:t>
            </a:r>
            <a:endParaRPr lang="tr-TR" b="1" dirty="0">
              <a:latin typeface="+mn-lt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Buna karşılık, </a:t>
            </a:r>
            <a:r>
              <a:rPr lang="tr-TR" sz="4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Zararın doğmasında bir Üçüncü Kişinin Kusuru etkili</a:t>
            </a:r>
            <a:r>
              <a:rPr lang="tr-TR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4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olmuşsa, </a:t>
            </a:r>
            <a:r>
              <a:rPr lang="tr-TR" sz="4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Üçüncü Kişinin Kusuru</a:t>
            </a:r>
            <a:r>
              <a:rPr lang="tr-TR" sz="40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tr-TR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4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 kadar ağır olursa olsun</a:t>
            </a:r>
            <a:r>
              <a:rPr lang="tr-TR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yine de </a:t>
            </a:r>
            <a:r>
              <a:rPr lang="tr-T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Sicil yolsuz tutulmamış olsaydı, Zarar doğmayacak olduğu </a:t>
            </a:r>
            <a:r>
              <a:rPr lang="tr-TR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için, hiçbir zaman </a:t>
            </a:r>
            <a:r>
              <a:rPr lang="tr-TR" sz="4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İlliyet Bağını kesecek yoğunluğa</a:t>
            </a:r>
            <a:r>
              <a:rPr lang="tr-T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erişmez. </a:t>
            </a:r>
          </a:p>
          <a:p>
            <a:pPr algn="just"/>
            <a:endParaRPr lang="tr-TR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3540242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latin typeface="+mn-lt"/>
              </a:rPr>
              <a:t>Yargıtay’ın </a:t>
            </a:r>
            <a:r>
              <a:rPr lang="tr-TR" b="1" i="1" dirty="0" smtClean="0">
                <a:latin typeface="+mn-lt"/>
              </a:rPr>
              <a:t>Üçüncü Kişinin Kusuru </a:t>
            </a:r>
            <a:r>
              <a:rPr lang="tr-TR" b="1" dirty="0" smtClean="0">
                <a:latin typeface="+mn-lt"/>
              </a:rPr>
              <a:t>ile ilgili bir Kararı </a:t>
            </a:r>
            <a:endParaRPr lang="tr-TR" b="1" dirty="0">
              <a:latin typeface="+mn-lt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Örneğin,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Sahte bir Nüfus Cüzdanına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dayanılarak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Noter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tarafından düzenlenen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Sahte Vekâletname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ile Taşınmazın satılması sonucu doğan zarardan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Üçüncü Kişinin Ağır Kusuru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ile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İlliyet Bağı kesilmiş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olduğu için,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Noter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sorumlu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tutulmaz.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Oysa,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Kararda,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aynı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Zarardan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Devlet’in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MK m. 1007 hükmüne göre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sorumlu olması gerektiği sonucuna varılmıştır. </a:t>
            </a:r>
          </a:p>
          <a:p>
            <a:pPr marL="0" indent="0" algn="just"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tr-TR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Y.20HD’nin 12.05.2015 tarihli ve 2956 / 4093 sayılı Kararı – YKD, 2016 / 1, s. 107 vd.)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96284068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latin typeface="+mn-lt"/>
              </a:rPr>
              <a:t>Tazminat Davasının Diğer Özellikleri </a:t>
            </a:r>
            <a:br>
              <a:rPr lang="tr-TR" b="1" dirty="0" smtClean="0">
                <a:latin typeface="+mn-lt"/>
              </a:rPr>
            </a:br>
            <a:r>
              <a:rPr lang="tr-TR" sz="3600" b="1" dirty="0" smtClean="0">
                <a:latin typeface="+mn-lt"/>
              </a:rPr>
              <a:t>(</a:t>
            </a:r>
            <a:r>
              <a:rPr lang="tr-TR" sz="3600" b="1" i="1" dirty="0" smtClean="0"/>
              <a:t>Davanın Hukuki Karakteri)</a:t>
            </a:r>
            <a:endParaRPr lang="tr-TR" sz="3600" b="1" i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Tapu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Sicilinin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tutulması, 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İdari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nitelikte bir 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Kamu Hizmeti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olduğu 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için,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Dava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kural olarak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Kamu Hukuku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karakterindedir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 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bağlamda,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önceden yapılan bir 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Sözleşme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ile bu 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Sorumluluk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bertaraf edilemez. </a:t>
            </a:r>
          </a:p>
          <a:p>
            <a:pPr algn="just"/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MK m. 1007 hükmü,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Özel Hukuka ait bir 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Kanunda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düzenlenmiştir.</a:t>
            </a:r>
          </a:p>
          <a:p>
            <a:pPr algn="just"/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 nedenle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 hükme dayanılarak açılan davalarda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Borçlar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Kanunu’nun 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Haksız Fiillere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ilişkin 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Genel Hükümlerinin 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(</a:t>
            </a:r>
            <a:r>
              <a:rPr lang="tr-TR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BK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49 </a:t>
            </a:r>
            <a:r>
              <a:rPr lang="tr-TR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vd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.)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kıyasen uygulanacağı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kabul edilir. </a:t>
            </a:r>
          </a:p>
          <a:p>
            <a:pPr marL="0" indent="0">
              <a:buNone/>
            </a:pP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80541264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latin typeface="+mn-lt"/>
              </a:rPr>
              <a:t>Görevli Yargı Yolu</a:t>
            </a:r>
            <a:endParaRPr lang="tr-TR" b="1" dirty="0">
              <a:latin typeface="+mn-lt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MK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m. 1007 hükmündeki kural,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bir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Kamu Hukuku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kuralıdır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ve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buna dayanılarak açılan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Dava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ise, 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Kamu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Hukuku karakter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taşımaktadır.  </a:t>
            </a:r>
          </a:p>
          <a:p>
            <a:pPr algn="just"/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Fakat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bu Dava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düzenlemenin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Medeni Kanunda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yapılmış olması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nedeniyle,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Adli Yargının görevi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içinde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kabul edilmektedir. </a:t>
            </a:r>
          </a:p>
          <a:p>
            <a:pPr algn="just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Gerçi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Uyuşmazlık 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Mahkemesi,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1974 yılında verdiği bir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Kararında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MK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m. 1007 hükmüne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göre açılacak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Davaları,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İdari Yargının görev alanına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sokmuştur.</a:t>
            </a:r>
          </a:p>
          <a:p>
            <a:pPr algn="just"/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Fakat daha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sonra 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Mahkeme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1977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yılında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Kararını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değiştirmiş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 bu konuda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Genel Mahkemelerin görevini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kabul etmiştir. 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9090051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latin typeface="+mn-lt"/>
              </a:rPr>
              <a:t>Davalı ve Davacı Sıfatı </a:t>
            </a:r>
            <a:endParaRPr lang="tr-TR" b="1" dirty="0">
              <a:latin typeface="+mn-lt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MK 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m. 1007 hükmüne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göre,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Devlete karşı açılacak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Tazminat Davasında Davacı sıfatı,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Tapu Sicilinin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yolsuz tutulmasından dolayı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Zarara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ğrayan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imseye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aittir. </a:t>
            </a:r>
          </a:p>
          <a:p>
            <a:pPr algn="just"/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Eğer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ortada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Paylı Mülkiyete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konu olan bir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Taşınmazın Sicilin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yolsuz tutulmasından dolayı el değiştirmesi 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veya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üzerindeki 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Mülkiyet Hakkının Kısıtlanması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nedeniyle bir 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Zarar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varsa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bu durumda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her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Paydaş, 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sadece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kendi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Payına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düşen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Zarar 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için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ayrı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Dava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açma hakkına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sahiptir. </a:t>
            </a:r>
            <a:endParaRPr lang="tr-TR" sz="3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tr-TR" sz="2400" dirty="0" smtClean="0"/>
          </a:p>
          <a:p>
            <a:pPr algn="just"/>
            <a:endParaRPr lang="tr-TR" sz="2400" dirty="0" smtClean="0"/>
          </a:p>
          <a:p>
            <a:pPr algn="just"/>
            <a:endParaRPr lang="tr-TR" sz="2400" dirty="0"/>
          </a:p>
          <a:p>
            <a:pPr marL="0" indent="0">
              <a:buNone/>
            </a:pP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39885702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latin typeface="+mn-lt"/>
              </a:rPr>
              <a:t>Tapu Sicilindeki Yolsuzlukların İlgililer Bakımından Zarar Tehlikesi Taşıması </a:t>
            </a:r>
            <a:endParaRPr lang="tr-TR" b="1" dirty="0">
              <a:latin typeface="+mn-lt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Tapu S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icilindeki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her yolsuzlukta,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lgililer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bakımından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pek çok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Zarar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ehlikesi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söz konusudur. </a:t>
            </a:r>
            <a:endParaRPr lang="tr-TR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Tehlike,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çoğu kez bir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Üçüncü Kişinin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Yolsuz Sicille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bir 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İlişki kurması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ile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ortaya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çıkar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/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Bunun nedeni,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Kanun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oyucunun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İlişkiyi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üzenleme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içimi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 olursa olsun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 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durumun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mutlaka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iki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Taraftan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birinin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ya 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Hak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ahibinin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ya da 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Üçüncü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işinin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Ç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ıkarlarına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dokunmasıdır. </a:t>
            </a:r>
          </a:p>
          <a:p>
            <a:pPr algn="just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Gerçekten de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Yolsuz Sicilin arz ettiği Tehlikelerin büyük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bir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kısmı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Hak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Güvenliği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ile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İşlem Güvenliği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arasındaki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Çatışmanın,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bunlardan birinin lehine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çözülmüş olmasından doğar. </a:t>
            </a:r>
          </a:p>
          <a:p>
            <a:pPr marL="0" indent="0" algn="just">
              <a:buNone/>
            </a:pPr>
            <a:endParaRPr lang="tr-TR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tr-TR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tr-TR" sz="3200" dirty="0"/>
          </a:p>
          <a:p>
            <a:pPr algn="just"/>
            <a:endParaRPr lang="tr-TR" sz="3200" dirty="0"/>
          </a:p>
          <a:p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3931257884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latin typeface="+mn-lt"/>
              </a:rPr>
              <a:t>Elbirliği Mülkiyetinde Durum </a:t>
            </a:r>
            <a:endParaRPr lang="tr-TR" b="1" dirty="0">
              <a:latin typeface="+mn-lt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Elbirliği Mülkiyetinde ise</a:t>
            </a:r>
            <a:r>
              <a:rPr lang="tr-T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doğan </a:t>
            </a:r>
            <a:r>
              <a:rPr lang="tr-TR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Tazminat Alacağı</a:t>
            </a:r>
            <a:r>
              <a:rPr lang="tr-T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üzerinde de </a:t>
            </a:r>
            <a:r>
              <a:rPr lang="tr-TR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Elbirliği Mülkiyeti </a:t>
            </a:r>
            <a:r>
              <a:rPr lang="tr-T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devam edeceği için, </a:t>
            </a:r>
            <a:r>
              <a:rPr lang="tr-TR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Ortakların </a:t>
            </a:r>
            <a:r>
              <a:rPr lang="tr-T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tek başlarına </a:t>
            </a:r>
            <a:r>
              <a:rPr lang="tr-TR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Tasarrufta </a:t>
            </a:r>
            <a:r>
              <a:rPr lang="tr-T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bulunmaları mümkün değildir (</a:t>
            </a:r>
            <a:r>
              <a:rPr lang="tr-TR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MK </a:t>
            </a:r>
            <a:r>
              <a:rPr lang="tr-TR" sz="3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m. 630</a:t>
            </a:r>
            <a:r>
              <a:rPr lang="tr-TR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</a:p>
          <a:p>
            <a:pPr algn="just"/>
            <a:r>
              <a:rPr lang="tr-TR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Elbirliği </a:t>
            </a:r>
            <a:r>
              <a:rPr lang="tr-T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Mülkiyetinde, </a:t>
            </a:r>
            <a:r>
              <a:rPr lang="tr-TR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bütün </a:t>
            </a:r>
            <a:r>
              <a:rPr lang="tr-TR" sz="4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Ortaklar</a:t>
            </a:r>
            <a:r>
              <a:rPr lang="tr-TR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sadece </a:t>
            </a:r>
            <a:r>
              <a:rPr lang="tr-TR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bir arada </a:t>
            </a:r>
            <a:r>
              <a:rPr lang="tr-TR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Devlete</a:t>
            </a:r>
            <a:r>
              <a:rPr lang="tr-TR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karşı</a:t>
            </a:r>
            <a:r>
              <a:rPr lang="tr-TR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4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Dava</a:t>
            </a:r>
            <a:r>
              <a:rPr lang="tr-T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açabilirler.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41384829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latin typeface="+mn-lt"/>
              </a:rPr>
              <a:t>Davanın Doğrudan Doğruya </a:t>
            </a:r>
            <a:r>
              <a:rPr lang="tr-TR" b="1" i="1" dirty="0" smtClean="0">
                <a:latin typeface="+mn-lt"/>
              </a:rPr>
              <a:t>Hazineye</a:t>
            </a:r>
            <a:r>
              <a:rPr lang="tr-TR" b="1" dirty="0" smtClean="0">
                <a:latin typeface="+mn-lt"/>
              </a:rPr>
              <a:t> Karşı Açılması </a:t>
            </a:r>
            <a:endParaRPr lang="tr-TR" b="1" dirty="0">
              <a:latin typeface="+mn-lt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MK m. 1007 / I hükmünde, “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Devlet”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denildiğine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göre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Dava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doğrudan doğruya 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Hazineye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karşı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açılacaktır. </a:t>
            </a:r>
          </a:p>
          <a:p>
            <a:pPr algn="just"/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MK m.1007’de, 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özel bir Hüküm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yer almaktadır. </a:t>
            </a:r>
          </a:p>
          <a:p>
            <a:pPr algn="just"/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 bağlamda,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Genel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üzenlemelerden 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hareketle,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Davanın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Tapu ve Kadastro Genel Müdürlüğü</a:t>
            </a:r>
            <a:r>
              <a:rPr lang="tr-TR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ya da bu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Genel Müdürlüğün bağlı bulunduğu 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Çevre</a:t>
            </a:r>
            <a:r>
              <a:rPr lang="tr-TR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 Şehircilik Bakanlığı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aleyhine açılabileceğini ileri sürmek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mümkün değildir.</a:t>
            </a:r>
          </a:p>
          <a:p>
            <a:pPr marL="0" indent="0">
              <a:buNone/>
            </a:pPr>
            <a:endParaRPr lang="tr-TR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tr-TR" sz="2400" dirty="0" smtClean="0"/>
          </a:p>
          <a:p>
            <a:pPr algn="just"/>
            <a:endParaRPr lang="tr-TR" sz="2400" dirty="0" smtClean="0"/>
          </a:p>
          <a:p>
            <a:pPr algn="just"/>
            <a:endParaRPr lang="tr-TR" sz="2400" dirty="0" smtClean="0"/>
          </a:p>
          <a:p>
            <a:pPr algn="just"/>
            <a:endParaRPr lang="tr-TR" sz="2400" dirty="0" smtClean="0"/>
          </a:p>
          <a:p>
            <a:pPr marL="0" indent="0" algn="just">
              <a:buNone/>
            </a:pP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3045380546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Fakat,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Dava,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Tapu Sicilinin bulunduğu 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Yer Mahkemesinde 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m. </a:t>
            </a:r>
            <a:r>
              <a:rPr lang="tr-T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1007 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/ III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yani 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Zararı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doğuran 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Fiil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veya 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Kaçınmanın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yapıldığı Tapu Müdürlüğünün bulunduğu 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Yer Mahkemesinde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açılacaktır.</a:t>
            </a:r>
          </a:p>
          <a:p>
            <a:pPr algn="just"/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Ayrıca,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Zarara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uğrayan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Kişinin </a:t>
            </a:r>
            <a:r>
              <a:rPr lang="tr-TR" sz="3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Sebepsiz Zenginleşme 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tr-TR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BK m. </a:t>
            </a:r>
            <a:r>
              <a:rPr lang="tr-TR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77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veya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Haksız Fiil 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tr-TR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BK </a:t>
            </a:r>
            <a:r>
              <a:rPr lang="tr-TR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m. 49</a:t>
            </a:r>
            <a:r>
              <a:rPr lang="tr-TR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nedeniyle başka kimselere karşı 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Dava Açma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imkânına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sahip olması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Tazminat 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Davasının, 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ilk 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olarak, 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Hazineye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karşı açılmasına engel değildir. 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95012670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latin typeface="+mn-lt"/>
              </a:rPr>
              <a:t>Zarar Görenin Kusuru</a:t>
            </a:r>
            <a:endParaRPr lang="tr-TR" b="1" dirty="0">
              <a:latin typeface="+mn-lt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Devletin ödeyeceği </a:t>
            </a: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Tazminatın Miktarının belirlenmesinde,</a:t>
            </a: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BK m. 52 </a:t>
            </a:r>
            <a:r>
              <a:rPr lang="tr-TR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/ I </a:t>
            </a:r>
            <a:r>
              <a:rPr lang="tr-TR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hükmü </a:t>
            </a: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gereğince, </a:t>
            </a:r>
            <a:r>
              <a:rPr lang="tr-TR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Zarar Görenin Kusuru </a:t>
            </a: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 </a:t>
            </a:r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dikkate alınır. </a:t>
            </a:r>
          </a:p>
          <a:p>
            <a:pPr algn="just"/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Zarar Gören, </a:t>
            </a:r>
            <a:r>
              <a:rPr lang="tr-TR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Zarara </a:t>
            </a:r>
            <a:r>
              <a:rPr lang="tr-TR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razı olduğu </a:t>
            </a: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veya</a:t>
            </a:r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tr-TR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ararın </a:t>
            </a:r>
            <a:r>
              <a:rPr lang="tr-TR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meydana gelmesine </a:t>
            </a: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ya da </a:t>
            </a:r>
            <a:r>
              <a:rPr lang="tr-TR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artmasına yardım ettiği takdirde</a:t>
            </a:r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Hâkim</a:t>
            </a:r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Tazminat </a:t>
            </a:r>
            <a:r>
              <a:rPr lang="tr-TR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tr-TR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iktarını </a:t>
            </a:r>
            <a:r>
              <a:rPr lang="tr-TR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indirebilir</a:t>
            </a:r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veya </a:t>
            </a:r>
            <a:r>
              <a:rPr lang="tr-TR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tr-TR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azminata </a:t>
            </a:r>
            <a:r>
              <a:rPr lang="tr-TR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hükmetmekten </a:t>
            </a:r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tamamen vazgeçebilir</a:t>
            </a:r>
            <a:r>
              <a:rPr lang="tr-TR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tr-TR" sz="36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tr-TR" sz="3600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00257188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latin typeface="+mn-lt"/>
              </a:rPr>
              <a:t>Zarar Görenin Kusuruna Örnek </a:t>
            </a:r>
            <a:endParaRPr lang="tr-TR" b="1" dirty="0">
              <a:latin typeface="+mn-lt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sz="3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Örneğin,</a:t>
            </a: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Zarar Gören</a:t>
            </a:r>
            <a:r>
              <a:rPr lang="tr-TR" sz="3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Muvazaalı </a:t>
            </a:r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bir </a:t>
            </a: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Satış İşlemine </a:t>
            </a:r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dayanarak </a:t>
            </a: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Taşınmazının Mülkiyetini </a:t>
            </a:r>
            <a:r>
              <a:rPr lang="tr-TR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Alıcının </a:t>
            </a:r>
            <a:r>
              <a:rPr lang="tr-TR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adına </a:t>
            </a:r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tescil ettirirse</a:t>
            </a: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bundan, </a:t>
            </a:r>
            <a:r>
              <a:rPr lang="tr-TR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Zarar Görenin Sicilin yolsuz tutulmasına rıza göstermiş olduğu sonucu </a:t>
            </a:r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çıkarılabilir. </a:t>
            </a:r>
          </a:p>
          <a:p>
            <a:pPr algn="just"/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 durumda, </a:t>
            </a:r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Zarar Görenin </a:t>
            </a: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Kusuru </a:t>
            </a:r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çok ağır </a:t>
            </a: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olduğu </a:t>
            </a: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için</a:t>
            </a: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Hâkimin, </a:t>
            </a:r>
            <a:r>
              <a:rPr lang="tr-TR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Tazminat Talebini Reddetmesi </a:t>
            </a:r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uygun olur.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14737647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tr-TR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Zarar Gören</a:t>
            </a:r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Sicildeki </a:t>
            </a:r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yolsuzluğu bilmesine rağmen, bunu giderici </a:t>
            </a: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Tedbirleri </a:t>
            </a:r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almayarak </a:t>
            </a:r>
            <a:r>
              <a:rPr lang="tr-TR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tr-TR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ararın </a:t>
            </a:r>
            <a:r>
              <a:rPr lang="tr-TR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tr-TR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oğmasına </a:t>
            </a: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veya</a:t>
            </a:r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Artmasına </a:t>
            </a:r>
            <a:r>
              <a:rPr lang="tr-TR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sebep olmuşsa</a:t>
            </a:r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 da </a:t>
            </a:r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Devleti tazminat ödemekten kurtarabilir. </a:t>
            </a:r>
            <a:endParaRPr lang="tr-TR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Zarar Görenin yolsuzluğu bilmesine rağmen</a:t>
            </a: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Kanunen </a:t>
            </a: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kendisine tanınan </a:t>
            </a:r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Şikâyet</a:t>
            </a:r>
            <a:r>
              <a:rPr lang="tr-TR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Sicilin Düzeltilmesi Davası </a:t>
            </a: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tr-TR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MK </a:t>
            </a:r>
            <a:r>
              <a:rPr lang="tr-TR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m.1025</a:t>
            </a:r>
            <a:r>
              <a:rPr lang="tr-TR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</a:t>
            </a: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Geçici Tescilin Şerhi yollarına başvurmamış olması</a:t>
            </a: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onun yönünden bir </a:t>
            </a:r>
            <a:r>
              <a:rPr lang="tr-TR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Kusur</a:t>
            </a: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teşkil eder. </a:t>
            </a:r>
          </a:p>
          <a:p>
            <a:pPr marL="0" indent="0">
              <a:buNone/>
            </a:pP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34307321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latin typeface="+mn-lt"/>
              </a:rPr>
              <a:t>Zamanaşımı </a:t>
            </a:r>
            <a:endParaRPr lang="tr-TR" dirty="0">
              <a:latin typeface="+mn-lt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MK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m.1007 hükmüne göre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Devlete karşı açılacak 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Tazminat Davalar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ı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BK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m.72 hükmünde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ıllık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amanaşımı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ürelerine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tabidir. </a:t>
            </a:r>
          </a:p>
          <a:p>
            <a:pPr algn="just"/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Buna göre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Tazminat Talebi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arar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görenin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Zararı 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Tazminat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ükümlüsünü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öğrendiği tarihten başlayarak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İki Yılın</a:t>
            </a:r>
            <a:r>
              <a:rPr lang="tr-TR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geçmesi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ile 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Zamanaşımına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uğrar. </a:t>
            </a:r>
            <a:endParaRPr lang="tr-TR" sz="3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Ayrıca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her halde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Zarar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erici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iilin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işlendiği tarihten başlayarak 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 Yılın 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geçmesi 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ile 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Zamanaşımına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uğrar. </a:t>
            </a:r>
          </a:p>
          <a:p>
            <a:pPr marL="0" indent="0" algn="just">
              <a:buNone/>
            </a:pPr>
            <a:endParaRPr lang="tr-TR" sz="3200" dirty="0"/>
          </a:p>
          <a:p>
            <a:pPr marL="0" indent="0">
              <a:buNone/>
            </a:pP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4278463842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İki Yıllık Süre,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Zarar Görenin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Zararı ve Tazminat Yükümlüsünü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öğrendiği tarihte işlemeye başlayacaktır. </a:t>
            </a:r>
          </a:p>
          <a:p>
            <a:pPr algn="just"/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 bağlamda,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eğer Tapu Sicilinin yolsuz tutulması nedeniyle bir Ayni Hakkın kaybı söz konusuysa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Zarar Görenin, Sicilin Düzeltilmesi Davasının Reddine İlişkin Kararın kesinleştiğini öğrendiği tarihten itibaren iki yıl içinde Devlete karşı dava açması gerekir.</a:t>
            </a:r>
          </a:p>
          <a:p>
            <a:pPr algn="just"/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Haciz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Şerhinin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veya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İpoteğin Sicilden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yolsuz olarak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Terkininde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de,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Alacaklının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aynı şekilde, 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Borçlunun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czinin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bir 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Belgeyle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tespit edildiğini (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İİK </a:t>
            </a:r>
            <a:r>
              <a:rPr lang="tr-T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m.105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öğrendiği tarihten itibaren 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İki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yıl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içinde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Devlete karşı 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Dava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açması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gerekir. </a:t>
            </a:r>
          </a:p>
          <a:p>
            <a:pPr marL="0" indent="0" algn="just">
              <a:buNone/>
            </a:pPr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53193717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BK </a:t>
            </a: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m. 72 hükmünde</a:t>
            </a:r>
            <a:r>
              <a:rPr lang="tr-TR" sz="3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 yıllık </a:t>
            </a:r>
            <a:r>
              <a:rPr lang="tr-TR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Sürenin,</a:t>
            </a:r>
            <a:r>
              <a:rPr lang="tr-TR" sz="3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arar </a:t>
            </a:r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erici </a:t>
            </a:r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iilde </a:t>
            </a:r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bulunulduğu </a:t>
            </a: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Tarihte </a:t>
            </a:r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işlemeye başlayacağı </a:t>
            </a: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ifade edilmektedir. </a:t>
            </a:r>
          </a:p>
          <a:p>
            <a:pPr algn="just"/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Buna göre, </a:t>
            </a:r>
            <a:r>
              <a:rPr lang="tr-TR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Zarar gören her halde </a:t>
            </a:r>
            <a:r>
              <a:rPr lang="tr-TR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Sicilin </a:t>
            </a:r>
            <a:r>
              <a:rPr lang="tr-TR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yolsuz tutulmasından itibaren </a:t>
            </a:r>
            <a:r>
              <a:rPr lang="tr-TR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 </a:t>
            </a:r>
            <a:r>
              <a:rPr lang="tr-TR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yıl içinde </a:t>
            </a:r>
            <a:r>
              <a:rPr lang="tr-TR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Dava </a:t>
            </a:r>
            <a:r>
              <a:rPr lang="tr-TR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açmamışsa</a:t>
            </a:r>
            <a:r>
              <a:rPr lang="tr-TR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Zarar </a:t>
            </a: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 yıl sonra meydana gelse dahi durum değişmeyecek, </a:t>
            </a: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Dava </a:t>
            </a:r>
            <a:r>
              <a:rPr lang="tr-TR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Zamanaşımına </a:t>
            </a:r>
            <a:r>
              <a:rPr lang="tr-TR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uğramış </a:t>
            </a:r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olacaktır. </a:t>
            </a:r>
          </a:p>
          <a:p>
            <a:pPr marL="0" indent="0">
              <a:buNone/>
            </a:pPr>
            <a:endParaRPr lang="tr-TR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8214298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Fakat Tapu Sicilinin yolsuz tutulmasında,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Zarar 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Görenin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çoğu kez zarar verici fiilden haberi olmaksızın dahi On Yılın geçebileceği düşünülecek olursa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Sürenin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Zarar Verici Fiilin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işlendiği tarihte başlatılmasının uygun olmayacağı ortaya çıkar. </a:t>
            </a:r>
          </a:p>
          <a:p>
            <a:pPr algn="just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Aksi halde,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Tapu Sicilinin daima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Kişilerin Denetimi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altında bulundurulması gerekir. </a:t>
            </a:r>
          </a:p>
          <a:p>
            <a:pPr algn="just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Oysa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hiç kimseye Sicildeki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Hakkının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yerinde durup durmadığını devamlı olarak 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Araştırma Görevi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yüklenemez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Kişiye bu şekilde bir 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Araştırma Görevi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yüklemek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her şeyden önce,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Tapu Sicilinin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Amacına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aykırı düşer. 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3984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İşte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Kanun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oyucu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Hak Güvenliği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 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İşlem Güvenliğine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teminat sağlamak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için,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MK m. 1007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hükmünde, 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Tapu Sicilinin yolsuz tutulmasından doğan Zararlardan Devletin Sorumlu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lduğu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lkesini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hükme bağlamak Zorunluluğunu duymuştur. </a:t>
            </a:r>
          </a:p>
          <a:p>
            <a:pPr algn="just"/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Düzenleme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ise,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Taşınmazlar üzerindeki Ayni Hakların Devlet eliyle tutulan bir Sicil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ile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çıklık kazanmasının, 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Hak ve İşlem Güvenliği yönünden sağladığı Teminatın bir uzantısı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olması nedeniyle yapılmıştır.  </a:t>
            </a:r>
          </a:p>
          <a:p>
            <a:pPr marL="0" indent="0">
              <a:buNone/>
            </a:pP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3771758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Yargıtay 1982 tarihinde verdiği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bir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Kararında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(</a:t>
            </a:r>
            <a:r>
              <a:rPr lang="tr-T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YHGK. 20.1.1982,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1979 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/ </a:t>
            </a:r>
            <a:r>
              <a:rPr lang="tr-T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4- 548, 1982 / 46 – YKD, 1982 8, s. 1062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MK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m. 1007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eMK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917</a:t>
            </a:r>
            <a:r>
              <a:rPr lang="tr-T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hükmü</a:t>
            </a:r>
            <a:r>
              <a:rPr lang="tr-T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uyarınca,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Devlete karşı açılan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Davada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 Yıllık Zamanaşımı Süresinin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Sicilin Düzeltilmesi Davasının Reddine ilişkin Kararın kesinleştiği tarihten itibaren işlemeye başlayacağını kabul etmiştir.</a:t>
            </a:r>
          </a:p>
          <a:p>
            <a:pPr algn="just"/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Oysa,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Sicilin Düzeltilmesi Davası açan Kimse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bu 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Davanın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eddine ilişkin Kararın kesinleştiğinden </a:t>
            </a:r>
            <a:r>
              <a:rPr lang="tr-T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ya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haberdardır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ya da 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kendisine derhal yapılan Tebliğ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tr-T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HMK m.372)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ile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öğrenmiş sayılır. </a:t>
            </a:r>
            <a:endParaRPr lang="tr-T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874266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Sicilin Düzeltilmesi Davasının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Reddine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ilişkin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Kararın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kesinleştiğinin öğrenilmesinden itibaren 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İki Yılın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tamamlanması 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ile de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Dava 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zaten 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Zamanaşımına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uğramış olur. </a:t>
            </a:r>
          </a:p>
          <a:p>
            <a:pPr algn="just"/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 bağlamda, 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buradaki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 Yıllık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Sürenin,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Zararın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fiilen 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doğduğu tarihten itibaren işlemeye başlayacağını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kabul etmek uygun olacaktır. </a:t>
            </a:r>
          </a:p>
          <a:p>
            <a:pPr algn="just"/>
            <a:r>
              <a:rPr lang="tr-TR" sz="32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Örneğin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İyiniyetli Üçüncü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Kişinin,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yni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akkı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kazanmış 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ya da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Olağan Zamanaşımı 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yolu 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ile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yni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akkın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kazanılmış 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olduğu hallerde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durum böyledir. </a:t>
            </a:r>
            <a:endParaRPr lang="tr-TR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52041026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latin typeface="+mn-lt"/>
              </a:rPr>
              <a:t>Davaların Yarışması </a:t>
            </a:r>
            <a:endParaRPr lang="tr-TR" b="1" dirty="0">
              <a:latin typeface="+mn-lt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Devletin yanında,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aynı 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Zarardan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dolayı başka 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Kimselerin 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farklı sebeplerle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sorumlu tutulmaları mümkündür. </a:t>
            </a:r>
            <a:endParaRPr lang="tr-T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sz="32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Örneğin,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oterlikte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düzenlenen 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Sahte Vekâletnameden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dolayı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Noter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tr-TR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NK </a:t>
            </a:r>
            <a:r>
              <a:rPr lang="tr-TR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m. 162 </a:t>
            </a:r>
            <a:r>
              <a:rPr lang="tr-TR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/ 1) 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 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Taşınmazı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temlik eden 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Sözde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ekil 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tr-TR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BK </a:t>
            </a:r>
            <a:r>
              <a:rPr lang="tr-TR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m. 49 </a:t>
            </a:r>
            <a:r>
              <a:rPr lang="tr-TR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/ I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Devletin 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yanı 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sıra,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aynı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Zarardan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dolayı 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Zarar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ören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karşısında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sorumlu olur. </a:t>
            </a:r>
          </a:p>
          <a:p>
            <a:pPr algn="just"/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Fakat bu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Sorumluluklar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Devleti tazminat ödemekten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kurtarmaz. </a:t>
            </a:r>
          </a:p>
        </p:txBody>
      </p:sp>
    </p:spTree>
    <p:extLst>
      <p:ext uri="{BB962C8B-B14F-4D97-AF65-F5344CB8AC3E}">
        <p14:creationId xmlns:p14="http://schemas.microsoft.com/office/powerpoint/2010/main" val="2022038051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Burada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BK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m. 61 hükmüne 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göre bir “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Teselsül”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durumu söz konusudur. </a:t>
            </a:r>
          </a:p>
          <a:p>
            <a:pPr algn="just"/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Zarar Gören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Tazminat Borçlularından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herhangi birine karşı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Dava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açarak, 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Zararın Tamamının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ödenmesini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isteyebilir. </a:t>
            </a:r>
          </a:p>
          <a:p>
            <a:pPr algn="just"/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Ancak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Zarar Gören, 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özellikle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Kurtuluş Kanıtı getirme ihtimali bulunmayan 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Ödeme Gücü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yüksek olan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Sorumluya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karşı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Dava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açmayı tercih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edeceği 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için, 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burada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onun ilk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planda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Devlete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yönelmesi doğaldır. </a:t>
            </a:r>
          </a:p>
          <a:p>
            <a:pPr marL="0" indent="0">
              <a:buNone/>
            </a:pP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99892615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Zararı ödeyen Devlet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ise,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BK 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m. 62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/ 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II hükmüne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göre,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diğer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Sorumlulara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rücu edebilir. </a:t>
            </a:r>
            <a:endParaRPr lang="tr-TR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MK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m. 1007 hükmündeki Sorumluluk, 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Objektif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bir 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Sorumluluktur. </a:t>
            </a:r>
          </a:p>
          <a:p>
            <a:pPr algn="just"/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 bağlamda,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Devletin,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BK 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m. 62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/ 1 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hükmü gereğince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Kusuru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nedeniyle sorumlu olan herkese rücu edebilmesi gerekir. </a:t>
            </a:r>
          </a:p>
          <a:p>
            <a:pPr algn="just"/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Fakat,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eğer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Zararın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doğmasında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Memurun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Kusuru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bulunuyorsa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bu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Devletin kendi 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Kusuru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gibi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değerlendirilecektir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 nedenle,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Zarar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diğer 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Sorumlular ile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Devlet 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arasında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bunların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usurunun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ağırlığına göre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paylaştırılacaktır.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66525124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latin typeface="+mn-lt"/>
              </a:rPr>
              <a:t>Devletin Memura Rücu Hakkı </a:t>
            </a:r>
            <a:endParaRPr lang="tr-TR" b="1" dirty="0">
              <a:latin typeface="+mn-lt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Medeni Kanun’un 1007. maddesinin II. fıkrasına </a:t>
            </a:r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göre</a:t>
            </a: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Zararı </a:t>
            </a:r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ödeyen Devlet, </a:t>
            </a:r>
            <a:r>
              <a:rPr lang="tr-TR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Zararın </a:t>
            </a:r>
            <a:r>
              <a:rPr lang="tr-TR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doğmasında </a:t>
            </a:r>
            <a:r>
              <a:rPr lang="tr-TR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Kusuru </a:t>
            </a:r>
            <a:r>
              <a:rPr lang="tr-TR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bulunan </a:t>
            </a:r>
            <a:r>
              <a:rPr lang="tr-TR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Görevlilere </a:t>
            </a:r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rücu eder.</a:t>
            </a:r>
          </a:p>
          <a:p>
            <a:pPr algn="just"/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Zarara kusuru </a:t>
            </a: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ile</a:t>
            </a: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sebebiyet veren </a:t>
            </a: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Görevlinin</a:t>
            </a: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Zarar </a:t>
            </a:r>
            <a:r>
              <a:rPr lang="tr-TR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tr-TR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erici </a:t>
            </a:r>
            <a:r>
              <a:rPr lang="tr-TR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tr-TR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iilin </a:t>
            </a:r>
            <a:r>
              <a:rPr lang="tr-TR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tr-TR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ahibi </a:t>
            </a: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veya</a:t>
            </a: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onu Denetleyen </a:t>
            </a:r>
            <a:r>
              <a:rPr lang="tr-TR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tr-TR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akamın </a:t>
            </a:r>
            <a:r>
              <a:rPr lang="tr-TR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tr-TR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emuru olması</a:t>
            </a: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Rücu </a:t>
            </a: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bakımından</a:t>
            </a:r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önemli değildir. </a:t>
            </a:r>
          </a:p>
          <a:p>
            <a:pPr marL="0" indent="0">
              <a:buNone/>
            </a:pPr>
            <a:endParaRPr lang="tr-TR" sz="2400" dirty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80320766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Devlet, </a:t>
            </a:r>
            <a:r>
              <a:rPr lang="tr-TR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bunlardan hangisi Kusuru ile zarara sebebiyet </a:t>
            </a:r>
            <a:r>
              <a:rPr lang="tr-TR" sz="4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vermiş </a:t>
            </a:r>
            <a:r>
              <a:rPr lang="tr-TR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ise, </a:t>
            </a:r>
            <a:r>
              <a:rPr lang="tr-TR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ona </a:t>
            </a:r>
            <a:r>
              <a:rPr lang="tr-TR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Rücu</a:t>
            </a:r>
            <a:r>
              <a:rPr lang="tr-TR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edecektir. </a:t>
            </a:r>
          </a:p>
          <a:p>
            <a:pPr algn="just"/>
            <a:r>
              <a:rPr lang="tr-T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Görüldüğü gibi</a:t>
            </a:r>
            <a:r>
              <a:rPr lang="tr-TR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burada</a:t>
            </a:r>
            <a:r>
              <a:rPr lang="tr-TR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Objektif bir Sorumluluk</a:t>
            </a:r>
            <a:r>
              <a:rPr lang="tr-TR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kabul edilmemiştir. </a:t>
            </a:r>
          </a:p>
          <a:p>
            <a:pPr algn="just"/>
            <a:r>
              <a:rPr lang="tr-TR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Rücu için </a:t>
            </a:r>
            <a:r>
              <a:rPr lang="tr-TR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BK </a:t>
            </a:r>
            <a:r>
              <a:rPr lang="tr-TR" sz="4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m.49 </a:t>
            </a:r>
            <a:r>
              <a:rPr lang="tr-TR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/ </a:t>
            </a:r>
            <a:r>
              <a:rPr lang="tr-TR" sz="4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hükmündeki Şartların </a:t>
            </a:r>
            <a:r>
              <a:rPr lang="tr-TR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gerçekleşmesi</a:t>
            </a:r>
            <a:r>
              <a:rPr lang="tr-TR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yeterlidir. </a:t>
            </a:r>
          </a:p>
          <a:p>
            <a:pPr marL="0" indent="0">
              <a:buNone/>
            </a:pPr>
            <a:endParaRPr lang="tr-TR" sz="4000" dirty="0"/>
          </a:p>
          <a:p>
            <a:endParaRPr lang="tr-TR" sz="4000" dirty="0"/>
          </a:p>
        </p:txBody>
      </p:sp>
    </p:spTree>
    <p:extLst>
      <p:ext uri="{BB962C8B-B14F-4D97-AF65-F5344CB8AC3E}">
        <p14:creationId xmlns:p14="http://schemas.microsoft.com/office/powerpoint/2010/main" val="1262710387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4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Tapu Kanunu’na 6552 sayılı </a:t>
            </a:r>
            <a:r>
              <a:rPr lang="tr-TR" sz="4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Kanun </a:t>
            </a:r>
            <a:r>
              <a:rPr lang="tr-TR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ile </a:t>
            </a:r>
            <a:r>
              <a:rPr lang="tr-TR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getirilen</a:t>
            </a:r>
            <a:r>
              <a:rPr lang="tr-TR" sz="4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4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Ek </a:t>
            </a:r>
            <a:r>
              <a:rPr lang="tr-TR" sz="4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tr-TR" sz="4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adde </a:t>
            </a:r>
            <a:r>
              <a:rPr lang="tr-TR" sz="4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tr-TR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ile</a:t>
            </a:r>
            <a:r>
              <a:rPr lang="tr-TR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Zararın </a:t>
            </a:r>
            <a:r>
              <a:rPr lang="tr-TR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doğmasında </a:t>
            </a:r>
            <a:r>
              <a:rPr lang="tr-TR" sz="4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Hafif </a:t>
            </a:r>
            <a:r>
              <a:rPr lang="tr-TR" sz="4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tr-TR" sz="4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usuru </a:t>
            </a:r>
            <a:r>
              <a:rPr lang="tr-TR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bulunan </a:t>
            </a:r>
            <a:r>
              <a:rPr lang="tr-TR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Memura</a:t>
            </a:r>
            <a:r>
              <a:rPr lang="tr-TR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isabetli olduğu söylenemeyecek </a:t>
            </a:r>
            <a:r>
              <a:rPr lang="tr-TR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bir</a:t>
            </a:r>
            <a:r>
              <a:rPr lang="tr-TR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4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Koruma </a:t>
            </a:r>
            <a:r>
              <a:rPr lang="tr-TR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sağlanmıştır</a:t>
            </a:r>
            <a:r>
              <a:rPr lang="tr-TR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tr-TR" sz="4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tr-TR" sz="4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4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tr-TR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Sirmen,</a:t>
            </a:r>
            <a:r>
              <a:rPr lang="tr-TR" sz="3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Eşya H., </a:t>
            </a:r>
            <a:r>
              <a:rPr lang="tr-TR" sz="3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7. </a:t>
            </a:r>
            <a:r>
              <a:rPr lang="tr-TR" sz="3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B., s. </a:t>
            </a:r>
            <a:r>
              <a:rPr lang="tr-TR" sz="3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142)</a:t>
            </a:r>
            <a:endParaRPr lang="tr-TR" sz="36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426097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latin typeface="+mn-lt"/>
              </a:rPr>
              <a:t>Tapu Kanunu’na 6552 sayılı Kanunla Getirilen Ek Madde 2</a:t>
            </a:r>
            <a:endParaRPr lang="tr-TR" b="1" dirty="0">
              <a:latin typeface="+mn-lt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sz="3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 </a:t>
            </a:r>
            <a:r>
              <a:rPr lang="tr-TR" sz="32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Maddeye </a:t>
            </a:r>
            <a:r>
              <a:rPr lang="tr-TR" sz="3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göre</a:t>
            </a:r>
            <a:r>
              <a:rPr lang="tr-TR" sz="3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algn="just"/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Tapu ve kadastro işlemleri ile ilgili olarak, Devletin kusursuz sorumluluğu sebebiyle yapılan ödemeler dolayısıyla, ihmali 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tr-TR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maddenin ikinci cümlesi dikkate alınacak olursa bu hafif kusur olmalıdır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bulunan personel aleyhine başlatılacak rücu istemleri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ödeme tarihinden itibaren iki yıl, her halde zarara yol açan işlemin gerçekleştiği tarihten itibaren on yılın geçmesiyle zamanaşımına uğrar.»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3306271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 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durumda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Ö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rneğin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Kütüğe 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yapılmış olan 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Yolsuz 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bir 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Tescile 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dayanarak henüz 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Ayni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ak 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bir 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Üçüncü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işi 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tarafından kazanılmamış olsa 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da,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Yolsuz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escilden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itibaren 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ıllık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üre geçmek 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ile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amanaşımı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üresi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dolmuş, 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yani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Devletin ödemesi gereken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Zarar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doğmadan, Devletin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Rücu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lacağı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zamanaşımına uğramış olacaktır. </a:t>
            </a:r>
          </a:p>
          <a:p>
            <a:pPr algn="just"/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Aynı maddede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Ağır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usura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dayalı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Sorumluluğu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bulunan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Personel 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için 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BK 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m. 73 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hükmü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saklı tutulmuştur. </a:t>
            </a:r>
          </a:p>
        </p:txBody>
      </p:sp>
    </p:spTree>
    <p:extLst>
      <p:ext uri="{BB962C8B-B14F-4D97-AF65-F5344CB8AC3E}">
        <p14:creationId xmlns:p14="http://schemas.microsoft.com/office/powerpoint/2010/main" val="23670588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Hak ve İşlem Güvenliği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bağlamında, 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Devletin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MK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m. 1007 hükmündeki Sorumluluğunun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apsamına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sadece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Tapu Siciline Güven 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İlkesi</a:t>
            </a:r>
            <a:r>
              <a:rPr lang="tr-T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(MK </a:t>
            </a:r>
            <a:r>
              <a:rPr lang="tr-T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m. 1023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dolayısıyla 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Gerçek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ak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ahiplerinin uğradığı Zararlar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girmez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Bu Zararların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yanısıra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Devletin MK m. 1007 hükmündeki Sorumluluğunun,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olsuz Sicile güvenerek bir 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Hukuki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şleme girişmiş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ancak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Sicile güvenleri korunmamış olan İyiniyetli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Ü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çüncü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işilerin uğradığı Zararları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kapsadığını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kabul etmek gerekir. </a:t>
            </a:r>
          </a:p>
          <a:p>
            <a:pPr algn="just"/>
            <a:r>
              <a:rPr lang="tr-TR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Örneğin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Tapu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Kütüğünde bir Taşınmaza ilişkin birden çok Kayıt bulunması 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durumu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böyledir.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37546859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Buna göre, </a:t>
            </a:r>
            <a:r>
              <a:rPr lang="tr-TR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Rücu Talebi</a:t>
            </a: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Tazminatın </a:t>
            </a:r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tamamının ödendiği </a:t>
            </a: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</a:t>
            </a:r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birlikte </a:t>
            </a: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Sorumlu Kişinin </a:t>
            </a:r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öğrenildiği tarihten başlayarak </a:t>
            </a: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İki Yılın </a:t>
            </a: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</a:t>
            </a:r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her halde </a:t>
            </a:r>
            <a:r>
              <a:rPr lang="tr-TR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Tazminatın Tamamının </a:t>
            </a:r>
            <a:r>
              <a:rPr lang="tr-TR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ödendiği tarihten başlayarak </a:t>
            </a: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 Yılın geçmesi </a:t>
            </a: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ile </a:t>
            </a: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Zamanaşımına </a:t>
            </a:r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uğrayacaktır. </a:t>
            </a:r>
          </a:p>
          <a:p>
            <a:pPr algn="just"/>
            <a:r>
              <a:rPr lang="tr-TR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Eğer birden fazla memur, zarara Ortak </a:t>
            </a:r>
            <a:r>
              <a:rPr lang="tr-TR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Kusurları </a:t>
            </a: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ile </a:t>
            </a:r>
            <a:r>
              <a:rPr lang="tr-TR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sebebiyet </a:t>
            </a:r>
            <a:r>
              <a:rPr lang="tr-TR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vermişler </a:t>
            </a: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ise,</a:t>
            </a:r>
            <a:r>
              <a:rPr lang="tr-TR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bunlar, </a:t>
            </a:r>
            <a:r>
              <a:rPr lang="tr-TR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Devlete karşı </a:t>
            </a:r>
            <a:r>
              <a:rPr lang="tr-TR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müteselsilen</a:t>
            </a:r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sorumlu olurlar </a:t>
            </a: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tr-TR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BK </a:t>
            </a:r>
            <a:r>
              <a:rPr lang="tr-TR" sz="3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m. 61</a:t>
            </a: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</a:p>
          <a:p>
            <a:pPr marL="0" indent="0" algn="just">
              <a:buNone/>
            </a:pPr>
            <a:endParaRPr lang="tr-TR" dirty="0"/>
          </a:p>
          <a:p>
            <a:pPr algn="just"/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277210850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latin typeface="+mn-lt"/>
              </a:rPr>
              <a:t>Memurun Kişisel Sorumluluğu </a:t>
            </a:r>
            <a:endParaRPr lang="tr-TR" b="1" dirty="0">
              <a:latin typeface="+mn-lt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32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Bir </a:t>
            </a:r>
            <a:r>
              <a:rPr lang="tr-TR" sz="3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görüşe göre,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eğer 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Zarara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emurun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usuru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sebep olmuşsa,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Zarar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ören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BK 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m. 49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/ I hükmü uyarınca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doğrudan doğruya 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Memura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karşı bir 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Talep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akkına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sahiptir. </a:t>
            </a:r>
          </a:p>
          <a:p>
            <a:pPr algn="just"/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Oysa,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MK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m. 1007 hükmü, 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Memurlar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yönünden 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Özel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bir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ükümdür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 bağlamda, 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anılan hüküm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Memurların</a:t>
            </a:r>
            <a:r>
              <a:rPr lang="tr-TR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Görevsel Kusur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çerçevesinde,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Ü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çüncü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işilerin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karşısında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doğrudan doğruya sorumlu tutulmalarına engeldir. </a:t>
            </a:r>
            <a:endParaRPr lang="tr-TR" sz="3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sz="3200" dirty="0"/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60633755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algn="just"/>
            <a:r>
              <a:rPr lang="tr-TR" sz="1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Ayrıca</a:t>
            </a:r>
            <a:r>
              <a:rPr lang="tr-TR" sz="1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Anayasanın 129. maddesinin V. fıkrası </a:t>
            </a:r>
            <a:r>
              <a:rPr lang="tr-TR" sz="1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ile</a:t>
            </a:r>
            <a:r>
              <a:rPr lang="tr-TR" sz="1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40. maddesinin III. fıkrası </a:t>
            </a:r>
            <a:r>
              <a:rPr lang="tr-TR" sz="1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</a:t>
            </a:r>
            <a:r>
              <a:rPr lang="tr-TR" sz="1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Devlet Memurları Kanunu’nun 13. maddesinin I. fıkrası karşısında bu görüşün bir değeri </a:t>
            </a:r>
            <a:r>
              <a:rPr lang="tr-TR" sz="1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 </a:t>
            </a:r>
            <a:r>
              <a:rPr lang="tr-TR" sz="1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yoktur. </a:t>
            </a:r>
          </a:p>
          <a:p>
            <a:pPr algn="just"/>
            <a:r>
              <a:rPr lang="tr-TR" sz="1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Bunun nedeni</a:t>
            </a:r>
            <a:r>
              <a:rPr lang="tr-TR" sz="1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14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belirtilen </a:t>
            </a:r>
            <a:r>
              <a:rPr lang="tr-TR" sz="14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Hükümlerin</a:t>
            </a:r>
            <a:r>
              <a:rPr lang="tr-TR" sz="1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1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tr-TR" sz="1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emurlarının </a:t>
            </a:r>
            <a:r>
              <a:rPr lang="tr-TR" sz="1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tr-TR" sz="1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iil </a:t>
            </a:r>
            <a:r>
              <a:rPr lang="tr-TR" sz="1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 </a:t>
            </a:r>
            <a:r>
              <a:rPr lang="tr-TR" sz="1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İşlemlerinden </a:t>
            </a:r>
            <a:r>
              <a:rPr lang="tr-TR" sz="1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doğan </a:t>
            </a:r>
            <a:r>
              <a:rPr lang="tr-TR" sz="1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Zararlardan </a:t>
            </a:r>
            <a:r>
              <a:rPr lang="tr-TR" sz="1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dolayı doğrudan doğruya </a:t>
            </a:r>
            <a:r>
              <a:rPr lang="tr-TR" sz="1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Sorumlu </a:t>
            </a:r>
            <a:r>
              <a:rPr lang="tr-TR" sz="1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tutulmalarını </a:t>
            </a:r>
            <a:r>
              <a:rPr lang="tr-TR" sz="1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engelleyerek, </a:t>
            </a:r>
            <a:r>
              <a:rPr lang="tr-TR" sz="14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MK </a:t>
            </a:r>
            <a:r>
              <a:rPr lang="tr-TR" sz="14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m. 1007 hükmündeki </a:t>
            </a:r>
            <a:r>
              <a:rPr lang="tr-TR" sz="14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tr-TR" sz="14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uralı </a:t>
            </a:r>
            <a:r>
              <a:rPr lang="tr-TR" sz="1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genelleştirmiş olmasıdır. </a:t>
            </a:r>
          </a:p>
          <a:p>
            <a:pPr algn="just"/>
            <a:endParaRPr lang="tr-TR" sz="11200" b="1" dirty="0" smtClean="0"/>
          </a:p>
          <a:p>
            <a:pPr marL="0" indent="0">
              <a:buNone/>
            </a:pPr>
            <a:r>
              <a:rPr lang="tr-TR" sz="5900" dirty="0" smtClean="0"/>
              <a:t> </a:t>
            </a:r>
          </a:p>
          <a:p>
            <a:r>
              <a:rPr lang="tr-TR" sz="5900" dirty="0" smtClean="0"/>
              <a:t> 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34115828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 algn="just"/>
            <a:r>
              <a:rPr lang="tr-TR" sz="9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Fakat, </a:t>
            </a:r>
            <a:r>
              <a:rPr lang="tr-TR" sz="9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Memur bilerek ve isteyerek </a:t>
            </a:r>
            <a:r>
              <a:rPr lang="tr-TR" sz="9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Yetkisini </a:t>
            </a:r>
            <a:r>
              <a:rPr lang="tr-TR" sz="9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kötüye kullanmış ise, </a:t>
            </a:r>
            <a:r>
              <a:rPr lang="tr-TR" sz="9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 </a:t>
            </a:r>
            <a:r>
              <a:rPr lang="tr-TR" sz="9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takdirde, </a:t>
            </a:r>
            <a:r>
              <a:rPr lang="tr-TR" sz="9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göreviyle ilgili </a:t>
            </a:r>
            <a:r>
              <a:rPr lang="tr-TR" sz="9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Kusur </a:t>
            </a:r>
            <a:r>
              <a:rPr lang="tr-TR" sz="9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yanında görevden ayrılabilen </a:t>
            </a:r>
            <a:r>
              <a:rPr lang="tr-TR" sz="9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Kişisel bir Kusur </a:t>
            </a:r>
            <a:r>
              <a:rPr lang="tr-TR" sz="9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 </a:t>
            </a:r>
            <a:r>
              <a:rPr lang="tr-TR" sz="9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işlemiş olur </a:t>
            </a:r>
            <a:r>
              <a:rPr lang="tr-TR" sz="9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 </a:t>
            </a:r>
            <a:r>
              <a:rPr lang="tr-TR" sz="9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tıpkı </a:t>
            </a:r>
            <a:r>
              <a:rPr lang="tr-TR" sz="9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Kusuru ile Zararın </a:t>
            </a:r>
            <a:r>
              <a:rPr lang="tr-TR" sz="9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doğmasına sebebiyet vermiş bir </a:t>
            </a:r>
            <a:r>
              <a:rPr lang="tr-TR" sz="9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Üçüncü Kişi </a:t>
            </a:r>
            <a:r>
              <a:rPr lang="tr-TR" sz="9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gibi, Genel Hükümlere göre</a:t>
            </a:r>
            <a:r>
              <a:rPr lang="tr-TR" sz="9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9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sorumlu tutulabilir. </a:t>
            </a:r>
          </a:p>
          <a:p>
            <a:pPr algn="just"/>
            <a:r>
              <a:rPr lang="tr-TR" sz="9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Örneğin</a:t>
            </a:r>
            <a:r>
              <a:rPr lang="tr-TR" sz="9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9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Memur,</a:t>
            </a:r>
            <a:r>
              <a:rPr lang="tr-TR" sz="9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9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sahte bir </a:t>
            </a:r>
            <a:r>
              <a:rPr lang="tr-TR" sz="9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Satış Sözleşmesi </a:t>
            </a:r>
            <a:r>
              <a:rPr lang="tr-TR" sz="9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düzenleyerek </a:t>
            </a:r>
            <a:r>
              <a:rPr lang="tr-TR" sz="9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Sicilin </a:t>
            </a:r>
            <a:r>
              <a:rPr lang="tr-TR" sz="9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yolsuz tutulmasını sağlamışsa</a:t>
            </a:r>
            <a:r>
              <a:rPr lang="tr-TR" sz="9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9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Genel Hükümlere göre sorumlu tutulabilir.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754266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877140"/>
            <a:ext cx="10515600" cy="4351338"/>
          </a:xfrm>
        </p:spPr>
        <p:txBody>
          <a:bodyPr>
            <a:normAutofit lnSpcReduction="10000"/>
          </a:bodyPr>
          <a:lstStyle/>
          <a:p>
            <a:pPr algn="just"/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MK 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m. 1007 hükmünde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Devlet için düzenlenmiş olan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Sorumluluk, 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Asli bir Sorumluluktur. </a:t>
            </a:r>
          </a:p>
          <a:p>
            <a:pPr algn="just"/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Tapu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Sicilinin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Yolsuz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utulmasından Kaynaklanan Zararın Tazmini 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bakımından,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Zarar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ören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imse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ilk önce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Zarara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ebebiyet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eren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emur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aleyhine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Dava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açmak zorunda kalmaksızın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Zararın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azminini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doğrudan doğruya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Devletten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talep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edebilir. </a:t>
            </a:r>
          </a:p>
          <a:p>
            <a:pPr algn="just"/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 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Talep Hakkı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apu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icilini tutmakla 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Görevli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emurun 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veya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Denetim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akamının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usuru sonucu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meydana gelmiş 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olsa bile,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geçerlidir.  </a:t>
            </a:r>
          </a:p>
          <a:p>
            <a:pPr algn="just"/>
            <a:endParaRPr lang="tr-TR" sz="3200" dirty="0"/>
          </a:p>
          <a:p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16663530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1273</TotalTime>
  <Words>5853</Words>
  <Application>Microsoft Office PowerPoint</Application>
  <PresentationFormat>Geniş ekran</PresentationFormat>
  <Paragraphs>306</Paragraphs>
  <Slides>83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83</vt:i4>
      </vt:variant>
    </vt:vector>
  </HeadingPairs>
  <TitlesOfParts>
    <vt:vector size="88" baseType="lpstr">
      <vt:lpstr>Arial</vt:lpstr>
      <vt:lpstr>Calibri</vt:lpstr>
      <vt:lpstr>Calibri Light</vt:lpstr>
      <vt:lpstr>Times New Roman</vt:lpstr>
      <vt:lpstr>Office Teması</vt:lpstr>
      <vt:lpstr>  A.Ü.H.F.  3/A EŞYA HUKUKU DERS NOTLARI (13.Hafta- 11.12.2019) </vt:lpstr>
      <vt:lpstr>Tapu Sicilinin Tutulmasından Devletin Sorumluluğu – Kaynakça </vt:lpstr>
      <vt:lpstr>Kaynakça- Monografi ve Makaleler </vt:lpstr>
      <vt:lpstr>Tapu Sicilinin Tutulmasından Devletin Sorumluluğu (Sorumluluğun Hukuki Niteliği) </vt:lpstr>
      <vt:lpstr>PowerPoint Sunusu</vt:lpstr>
      <vt:lpstr>Tapu Sicilindeki Yolsuzlukların İlgililer Bakımından Zarar Tehlikesi Taşıması </vt:lpstr>
      <vt:lpstr>PowerPoint Sunusu</vt:lpstr>
      <vt:lpstr>PowerPoint Sunusu</vt:lpstr>
      <vt:lpstr>PowerPoint Sunusu</vt:lpstr>
      <vt:lpstr>Devletin Sorumluluğunun Objektif Nitelikli Bir Sorumluluk Olması </vt:lpstr>
      <vt:lpstr>Objektif Sorumluluğun Hukuki Niteliği </vt:lpstr>
      <vt:lpstr>Yargıtay’ın Objektif Sorumluluğun Niteliği Hakkındaki Görüşü </vt:lpstr>
      <vt:lpstr>Tapu Sicilinin Tutulmasından Devletin Sorumluluğunun Şartları </vt:lpstr>
      <vt:lpstr>Tapu Sicilinin Tutulmasından Devletin Sorumluluğunun Şartları </vt:lpstr>
      <vt:lpstr>Tapu Sicilinin Tutulmasına İlişkin Bir Fiil veya Kaçınma</vt:lpstr>
      <vt:lpstr>Devletin Sorumluluğuna Yol Açan Zarar Verici Fiilin Olumsuz Olması </vt:lpstr>
      <vt:lpstr>«Tapu Sicilinin Tutulması» İfadesinin Anlamı  </vt:lpstr>
      <vt:lpstr>Sicil Tutma Kavramına Giren Fiiller</vt:lpstr>
      <vt:lpstr>PowerPoint Sunusu</vt:lpstr>
      <vt:lpstr>Kadastro Faaliyetleri Sırasında Yapılan İşlemlerin Durumu </vt:lpstr>
      <vt:lpstr>PowerPoint Sunusu</vt:lpstr>
      <vt:lpstr>Taşınmaz Mülkiyetinin Kadastro Tutanağında Yanlış Kişi Adına Tespit ve Tesciline İlişkin Yargıtay Kararlarına Örnekler 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Fiil veya Kaçınmanın Hukuka Aykırı Olması </vt:lpstr>
      <vt:lpstr>PowerPoint Sunusu</vt:lpstr>
      <vt:lpstr>PowerPoint Sunusu</vt:lpstr>
      <vt:lpstr>Yargıtay’ın Sahte Vekâletnameye ve Sahte Mirasçılık Belgesine İlişkin Kararları </vt:lpstr>
      <vt:lpstr>Sahte Vekaletnameye Dayalı Tapu Siciline Tescilden Dolayı Devletin Sorumluluğuna Örnek 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ZARAR</vt:lpstr>
      <vt:lpstr>PowerPoint Sunusu</vt:lpstr>
      <vt:lpstr>PowerPoint Sunusu</vt:lpstr>
      <vt:lpstr>PowerPoint Sunusu</vt:lpstr>
      <vt:lpstr>PowerPoint Sunusu</vt:lpstr>
      <vt:lpstr>Sicilin Hukuka Aykırı Tutulması İle Zarar Arasında Uygun İlliyet Bağı </vt:lpstr>
      <vt:lpstr>PowerPoint Sunusu</vt:lpstr>
      <vt:lpstr>Zarar ile Tapu Sicilinin Yolsuz Tutulması Arasındaki Uygun İlliyet Bağına Örnekler </vt:lpstr>
      <vt:lpstr>PowerPoint Sunusu</vt:lpstr>
      <vt:lpstr>Üçüncü Kişinin Kusurunun İlliyet Bağını Kural Olarak  Kesmemesi </vt:lpstr>
      <vt:lpstr>Yargıtay’ın Üçüncü Kişinin Kusuru ile ilgili bir Kararı </vt:lpstr>
      <vt:lpstr>Tazminat Davasının Diğer Özellikleri  (Davanın Hukuki Karakteri)</vt:lpstr>
      <vt:lpstr>Görevli Yargı Yolu</vt:lpstr>
      <vt:lpstr>Davalı ve Davacı Sıfatı </vt:lpstr>
      <vt:lpstr>Elbirliği Mülkiyetinde Durum </vt:lpstr>
      <vt:lpstr>Davanın Doğrudan Doğruya Hazineye Karşı Açılması </vt:lpstr>
      <vt:lpstr>PowerPoint Sunusu</vt:lpstr>
      <vt:lpstr>Zarar Görenin Kusuru</vt:lpstr>
      <vt:lpstr>Zarar Görenin Kusuruna Örnek </vt:lpstr>
      <vt:lpstr>PowerPoint Sunusu</vt:lpstr>
      <vt:lpstr>Zamanaşımı </vt:lpstr>
      <vt:lpstr>PowerPoint Sunusu</vt:lpstr>
      <vt:lpstr>PowerPoint Sunusu</vt:lpstr>
      <vt:lpstr>PowerPoint Sunusu</vt:lpstr>
      <vt:lpstr>PowerPoint Sunusu</vt:lpstr>
      <vt:lpstr>PowerPoint Sunusu</vt:lpstr>
      <vt:lpstr>Davaların Yarışması </vt:lpstr>
      <vt:lpstr>PowerPoint Sunusu</vt:lpstr>
      <vt:lpstr>PowerPoint Sunusu</vt:lpstr>
      <vt:lpstr>Devletin Memura Rücu Hakkı </vt:lpstr>
      <vt:lpstr>PowerPoint Sunusu</vt:lpstr>
      <vt:lpstr>PowerPoint Sunusu</vt:lpstr>
      <vt:lpstr>Tapu Kanunu’na 6552 sayılı Kanunla Getirilen Ek Madde 2</vt:lpstr>
      <vt:lpstr>PowerPoint Sunusu</vt:lpstr>
      <vt:lpstr>PowerPoint Sunusu</vt:lpstr>
      <vt:lpstr>Memurun Kişisel Sorumluluğu </vt:lpstr>
      <vt:lpstr> </vt:lpstr>
      <vt:lpstr>PowerPoint Sunusu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A.Ü.H.F.  3/A EŞYA HUKUKU DERS NOTLARI (10.Hafta- 25.11.2015)</dc:title>
  <dc:creator>user</dc:creator>
  <cp:lastModifiedBy>user</cp:lastModifiedBy>
  <cp:revision>575</cp:revision>
  <cp:lastPrinted>2019-12-10T23:51:36Z</cp:lastPrinted>
  <dcterms:created xsi:type="dcterms:W3CDTF">2015-11-24T15:14:54Z</dcterms:created>
  <dcterms:modified xsi:type="dcterms:W3CDTF">2019-12-10T23:53:47Z</dcterms:modified>
</cp:coreProperties>
</file>