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5"/>
  </p:handoutMasterIdLst>
  <p:sldIdLst>
    <p:sldId id="258" r:id="rId2"/>
    <p:sldId id="309" r:id="rId3"/>
    <p:sldId id="318" r:id="rId4"/>
    <p:sldId id="308" r:id="rId5"/>
    <p:sldId id="319" r:id="rId6"/>
    <p:sldId id="259" r:id="rId7"/>
    <p:sldId id="260" r:id="rId8"/>
    <p:sldId id="261" r:id="rId9"/>
    <p:sldId id="262" r:id="rId10"/>
    <p:sldId id="263" r:id="rId11"/>
    <p:sldId id="320" r:id="rId12"/>
    <p:sldId id="321" r:id="rId13"/>
    <p:sldId id="264" r:id="rId14"/>
    <p:sldId id="310" r:id="rId15"/>
    <p:sldId id="265" r:id="rId16"/>
    <p:sldId id="311" r:id="rId17"/>
    <p:sldId id="266" r:id="rId18"/>
    <p:sldId id="312" r:id="rId19"/>
    <p:sldId id="322" r:id="rId20"/>
    <p:sldId id="267" r:id="rId21"/>
    <p:sldId id="313" r:id="rId22"/>
    <p:sldId id="324" r:id="rId23"/>
    <p:sldId id="325" r:id="rId24"/>
    <p:sldId id="268" r:id="rId25"/>
    <p:sldId id="269" r:id="rId26"/>
    <p:sldId id="326" r:id="rId27"/>
    <p:sldId id="271" r:id="rId28"/>
    <p:sldId id="327" r:id="rId29"/>
    <p:sldId id="272" r:id="rId30"/>
    <p:sldId id="314" r:id="rId31"/>
    <p:sldId id="273" r:id="rId32"/>
    <p:sldId id="328" r:id="rId33"/>
    <p:sldId id="274" r:id="rId34"/>
    <p:sldId id="275" r:id="rId35"/>
    <p:sldId id="315" r:id="rId36"/>
    <p:sldId id="276" r:id="rId37"/>
    <p:sldId id="317" r:id="rId38"/>
    <p:sldId id="277" r:id="rId39"/>
    <p:sldId id="329" r:id="rId40"/>
    <p:sldId id="278" r:id="rId41"/>
    <p:sldId id="279" r:id="rId42"/>
    <p:sldId id="280" r:id="rId43"/>
    <p:sldId id="330" r:id="rId44"/>
    <p:sldId id="281" r:id="rId45"/>
    <p:sldId id="282" r:id="rId46"/>
    <p:sldId id="283" r:id="rId47"/>
    <p:sldId id="284" r:id="rId48"/>
    <p:sldId id="331" r:id="rId49"/>
    <p:sldId id="285" r:id="rId50"/>
    <p:sldId id="288" r:id="rId51"/>
    <p:sldId id="286" r:id="rId52"/>
    <p:sldId id="332" r:id="rId53"/>
    <p:sldId id="287" r:id="rId54"/>
    <p:sldId id="333" r:id="rId55"/>
    <p:sldId id="334" r:id="rId56"/>
    <p:sldId id="335" r:id="rId57"/>
    <p:sldId id="290" r:id="rId58"/>
    <p:sldId id="291" r:id="rId59"/>
    <p:sldId id="292" r:id="rId60"/>
    <p:sldId id="336" r:id="rId61"/>
    <p:sldId id="293" r:id="rId62"/>
    <p:sldId id="337" r:id="rId63"/>
    <p:sldId id="294" r:id="rId64"/>
    <p:sldId id="338" r:id="rId65"/>
    <p:sldId id="295" r:id="rId66"/>
    <p:sldId id="296" r:id="rId67"/>
    <p:sldId id="297" r:id="rId68"/>
    <p:sldId id="298" r:id="rId69"/>
    <p:sldId id="339" r:id="rId70"/>
    <p:sldId id="299" r:id="rId71"/>
    <p:sldId id="301" r:id="rId72"/>
    <p:sldId id="300" r:id="rId73"/>
    <p:sldId id="340" r:id="rId74"/>
    <p:sldId id="302" r:id="rId75"/>
    <p:sldId id="303" r:id="rId76"/>
    <p:sldId id="341" r:id="rId77"/>
    <p:sldId id="305" r:id="rId78"/>
    <p:sldId id="342" r:id="rId79"/>
    <p:sldId id="306" r:id="rId80"/>
    <p:sldId id="343" r:id="rId81"/>
    <p:sldId id="304" r:id="rId82"/>
    <p:sldId id="307" r:id="rId83"/>
    <p:sldId id="344" r:id="rId84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5D69537-00F1-4900-B411-653541F0AC4F}">
          <p14:sldIdLst>
            <p14:sldId id="258"/>
            <p14:sldId id="309"/>
            <p14:sldId id="318"/>
            <p14:sldId id="308"/>
            <p14:sldId id="319"/>
            <p14:sldId id="259"/>
            <p14:sldId id="260"/>
            <p14:sldId id="261"/>
            <p14:sldId id="262"/>
          </p14:sldIdLst>
        </p14:section>
        <p14:section name="Başlıksız Bölüm" id="{3FE589DD-8C70-4735-A997-2C11E9D7262A}">
          <p14:sldIdLst>
            <p14:sldId id="263"/>
            <p14:sldId id="320"/>
            <p14:sldId id="321"/>
            <p14:sldId id="264"/>
            <p14:sldId id="310"/>
            <p14:sldId id="265"/>
            <p14:sldId id="311"/>
            <p14:sldId id="266"/>
            <p14:sldId id="312"/>
            <p14:sldId id="322"/>
            <p14:sldId id="267"/>
            <p14:sldId id="313"/>
            <p14:sldId id="324"/>
            <p14:sldId id="325"/>
            <p14:sldId id="268"/>
            <p14:sldId id="269"/>
            <p14:sldId id="326"/>
            <p14:sldId id="271"/>
            <p14:sldId id="327"/>
            <p14:sldId id="272"/>
            <p14:sldId id="314"/>
            <p14:sldId id="273"/>
            <p14:sldId id="328"/>
            <p14:sldId id="274"/>
            <p14:sldId id="275"/>
            <p14:sldId id="315"/>
            <p14:sldId id="276"/>
            <p14:sldId id="317"/>
            <p14:sldId id="277"/>
            <p14:sldId id="329"/>
            <p14:sldId id="278"/>
            <p14:sldId id="279"/>
            <p14:sldId id="280"/>
            <p14:sldId id="330"/>
            <p14:sldId id="281"/>
            <p14:sldId id="282"/>
            <p14:sldId id="283"/>
            <p14:sldId id="284"/>
            <p14:sldId id="331"/>
            <p14:sldId id="285"/>
            <p14:sldId id="288"/>
            <p14:sldId id="286"/>
            <p14:sldId id="332"/>
            <p14:sldId id="287"/>
            <p14:sldId id="333"/>
            <p14:sldId id="334"/>
            <p14:sldId id="335"/>
            <p14:sldId id="290"/>
            <p14:sldId id="291"/>
            <p14:sldId id="292"/>
            <p14:sldId id="336"/>
            <p14:sldId id="293"/>
            <p14:sldId id="337"/>
            <p14:sldId id="294"/>
            <p14:sldId id="338"/>
            <p14:sldId id="295"/>
            <p14:sldId id="296"/>
            <p14:sldId id="297"/>
            <p14:sldId id="298"/>
            <p14:sldId id="339"/>
            <p14:sldId id="299"/>
            <p14:sldId id="301"/>
            <p14:sldId id="300"/>
            <p14:sldId id="340"/>
            <p14:sldId id="302"/>
            <p14:sldId id="303"/>
            <p14:sldId id="341"/>
            <p14:sldId id="305"/>
            <p14:sldId id="342"/>
            <p14:sldId id="306"/>
            <p14:sldId id="343"/>
            <p14:sldId id="304"/>
            <p14:sldId id="307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8CDB44-EB7F-4034-AA20-2997202D7F9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C8D7FB3-2147-44C6-A117-8241ED5FF75A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Tapu Sicilinin Tutulmasından Devletin Sorumluluğunun Şartları </a:t>
          </a:r>
          <a:endParaRPr lang="tr-TR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7F49E3-F824-421A-8E8F-2D69CCD81650}" type="parTrans" cxnId="{90C47729-417C-485A-9AEC-D198AD203C0A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C18CC5-5C0F-4EE2-B0C7-D843B9EB4C37}" type="sibTrans" cxnId="{90C47729-417C-485A-9AEC-D198AD203C0A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97DA9D-54B8-4DEF-9DB1-E3835DF239D7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Tapu Sicilinin Tutulmasına İlişkin Bir Fiil veya Kaçınma</a:t>
          </a:r>
          <a:endParaRPr lang="tr-TR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2129AE-23E9-4CB9-B39E-65DADA8CBC36}" type="parTrans" cxnId="{D889D621-CEB3-4900-8D6C-47C6EFC93D9D}">
      <dgm:prSet custT="1"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7D43B4-63F5-4710-A854-13F0EE9BCE24}" type="sibTrans" cxnId="{D889D621-CEB3-4900-8D6C-47C6EFC93D9D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414F7A-BB8D-4FEF-A5F2-E468BA2D3590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Fiil veya Kaçınmanın Hukuka Aykırı Olması</a:t>
          </a:r>
          <a:endParaRPr lang="tr-TR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BF900B-9DEC-4F1E-A106-A95F7CA2B0E4}" type="parTrans" cxnId="{B5514734-142D-45A8-ACF7-EEB3594CAF08}">
      <dgm:prSet custT="1"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A981FA-ED73-40B9-BCB2-1AE0FC7050C4}" type="sibTrans" cxnId="{B5514734-142D-45A8-ACF7-EEB3594CAF08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419901-1503-4155-8414-35FD23ACDF17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Zarar</a:t>
          </a:r>
          <a:endParaRPr lang="tr-TR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CFE696-C839-4CE3-B1E3-D1924379EC0F}" type="parTrans" cxnId="{F5B53F5A-6723-4033-B915-19949A7340FA}">
      <dgm:prSet custT="1"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B8D3DC-6E3D-490A-A471-CD379D9D25E4}" type="sibTrans" cxnId="{F5B53F5A-6723-4033-B915-19949A7340FA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8729AA-4F86-4EC1-8B24-E159B8B42CEE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Sicilin Hukuka Aykırı Tutulması ile Zarar Arasında Uygun İlliyet Bağı </a:t>
          </a:r>
          <a:endParaRPr lang="tr-TR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31E350-D86E-435F-B547-0AD19E98CCAE}" type="parTrans" cxnId="{1240FEC3-B085-4CFB-876C-A38E880D1DE9}">
      <dgm:prSet custT="1"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474227-67DC-4527-B32D-21710B13E847}" type="sibTrans" cxnId="{1240FEC3-B085-4CFB-876C-A38E880D1DE9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D91E9D-0B2F-45E4-9E49-684C37F74B7D}" type="pres">
      <dgm:prSet presAssocID="{858CDB44-EB7F-4034-AA20-2997202D7F9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5782AEE-F889-4989-B769-D0D6A74DE157}" type="pres">
      <dgm:prSet presAssocID="{6C8D7FB3-2147-44C6-A117-8241ED5FF75A}" presName="root1" presStyleCnt="0"/>
      <dgm:spPr/>
    </dgm:pt>
    <dgm:pt modelId="{0AD65185-01D8-4D2C-AB8B-2FD19E142D1E}" type="pres">
      <dgm:prSet presAssocID="{6C8D7FB3-2147-44C6-A117-8241ED5FF75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157FD69-5941-48F2-9650-BFAB317FF3BC}" type="pres">
      <dgm:prSet presAssocID="{6C8D7FB3-2147-44C6-A117-8241ED5FF75A}" presName="level2hierChild" presStyleCnt="0"/>
      <dgm:spPr/>
    </dgm:pt>
    <dgm:pt modelId="{5CBDE642-4F23-47A2-9381-CF12D8A32C96}" type="pres">
      <dgm:prSet presAssocID="{602129AE-23E9-4CB9-B39E-65DADA8CBC36}" presName="conn2-1" presStyleLbl="parChTrans1D2" presStyleIdx="0" presStyleCnt="4"/>
      <dgm:spPr/>
      <dgm:t>
        <a:bodyPr/>
        <a:lstStyle/>
        <a:p>
          <a:endParaRPr lang="tr-TR"/>
        </a:p>
      </dgm:t>
    </dgm:pt>
    <dgm:pt modelId="{17CEC346-53E5-476A-999A-E1B7308D31A5}" type="pres">
      <dgm:prSet presAssocID="{602129AE-23E9-4CB9-B39E-65DADA8CBC36}" presName="connTx" presStyleLbl="parChTrans1D2" presStyleIdx="0" presStyleCnt="4"/>
      <dgm:spPr/>
      <dgm:t>
        <a:bodyPr/>
        <a:lstStyle/>
        <a:p>
          <a:endParaRPr lang="tr-TR"/>
        </a:p>
      </dgm:t>
    </dgm:pt>
    <dgm:pt modelId="{3BC1589F-1712-4C02-B06C-64D0D6E79A2C}" type="pres">
      <dgm:prSet presAssocID="{B397DA9D-54B8-4DEF-9DB1-E3835DF239D7}" presName="root2" presStyleCnt="0"/>
      <dgm:spPr/>
    </dgm:pt>
    <dgm:pt modelId="{3590041E-A0A9-46F7-AD05-5C73422D8E1F}" type="pres">
      <dgm:prSet presAssocID="{B397DA9D-54B8-4DEF-9DB1-E3835DF239D7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F9A5A21-283E-4D4F-A6F7-F0D259F41586}" type="pres">
      <dgm:prSet presAssocID="{B397DA9D-54B8-4DEF-9DB1-E3835DF239D7}" presName="level3hierChild" presStyleCnt="0"/>
      <dgm:spPr/>
    </dgm:pt>
    <dgm:pt modelId="{9B281AE8-952A-4DA3-9146-C575E4C0B1CE}" type="pres">
      <dgm:prSet presAssocID="{C0BF900B-9DEC-4F1E-A106-A95F7CA2B0E4}" presName="conn2-1" presStyleLbl="parChTrans1D2" presStyleIdx="1" presStyleCnt="4"/>
      <dgm:spPr/>
      <dgm:t>
        <a:bodyPr/>
        <a:lstStyle/>
        <a:p>
          <a:endParaRPr lang="tr-TR"/>
        </a:p>
      </dgm:t>
    </dgm:pt>
    <dgm:pt modelId="{11C23870-11AC-45C7-86BA-D1EE4DF45558}" type="pres">
      <dgm:prSet presAssocID="{C0BF900B-9DEC-4F1E-A106-A95F7CA2B0E4}" presName="connTx" presStyleLbl="parChTrans1D2" presStyleIdx="1" presStyleCnt="4"/>
      <dgm:spPr/>
      <dgm:t>
        <a:bodyPr/>
        <a:lstStyle/>
        <a:p>
          <a:endParaRPr lang="tr-TR"/>
        </a:p>
      </dgm:t>
    </dgm:pt>
    <dgm:pt modelId="{7B028708-11E9-4A39-976F-0176D06FAE70}" type="pres">
      <dgm:prSet presAssocID="{43414F7A-BB8D-4FEF-A5F2-E468BA2D3590}" presName="root2" presStyleCnt="0"/>
      <dgm:spPr/>
    </dgm:pt>
    <dgm:pt modelId="{13AC1428-4383-4A93-8D85-108A2FB3C27A}" type="pres">
      <dgm:prSet presAssocID="{43414F7A-BB8D-4FEF-A5F2-E468BA2D3590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53F1175-A6F7-46E7-97DB-CD4C2DB77D23}" type="pres">
      <dgm:prSet presAssocID="{43414F7A-BB8D-4FEF-A5F2-E468BA2D3590}" presName="level3hierChild" presStyleCnt="0"/>
      <dgm:spPr/>
    </dgm:pt>
    <dgm:pt modelId="{D6A9FB37-EB3E-4555-B881-7D31971A9C91}" type="pres">
      <dgm:prSet presAssocID="{80CFE696-C839-4CE3-B1E3-D1924379EC0F}" presName="conn2-1" presStyleLbl="parChTrans1D2" presStyleIdx="2" presStyleCnt="4"/>
      <dgm:spPr/>
      <dgm:t>
        <a:bodyPr/>
        <a:lstStyle/>
        <a:p>
          <a:endParaRPr lang="tr-TR"/>
        </a:p>
      </dgm:t>
    </dgm:pt>
    <dgm:pt modelId="{15D8A771-A27B-45FF-9E36-2410FA011AB6}" type="pres">
      <dgm:prSet presAssocID="{80CFE696-C839-4CE3-B1E3-D1924379EC0F}" presName="connTx" presStyleLbl="parChTrans1D2" presStyleIdx="2" presStyleCnt="4"/>
      <dgm:spPr/>
      <dgm:t>
        <a:bodyPr/>
        <a:lstStyle/>
        <a:p>
          <a:endParaRPr lang="tr-TR"/>
        </a:p>
      </dgm:t>
    </dgm:pt>
    <dgm:pt modelId="{CF0288AA-BA46-4838-B4A3-66706E640152}" type="pres">
      <dgm:prSet presAssocID="{8A419901-1503-4155-8414-35FD23ACDF17}" presName="root2" presStyleCnt="0"/>
      <dgm:spPr/>
    </dgm:pt>
    <dgm:pt modelId="{32C87397-3718-4774-8E57-BD41EAC16FB4}" type="pres">
      <dgm:prSet presAssocID="{8A419901-1503-4155-8414-35FD23ACDF17}" presName="LevelTwoTextNode" presStyleLbl="node2" presStyleIdx="2" presStyleCnt="4" custLinFactNeighborX="-3799" custLinFactNeighborY="467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5AAA90-4401-45C8-A566-36BEDEF77009}" type="pres">
      <dgm:prSet presAssocID="{8A419901-1503-4155-8414-35FD23ACDF17}" presName="level3hierChild" presStyleCnt="0"/>
      <dgm:spPr/>
    </dgm:pt>
    <dgm:pt modelId="{4660FAB1-8CF1-4D05-A5E9-B0A41C47EFA6}" type="pres">
      <dgm:prSet presAssocID="{0931E350-D86E-435F-B547-0AD19E98CCAE}" presName="conn2-1" presStyleLbl="parChTrans1D2" presStyleIdx="3" presStyleCnt="4"/>
      <dgm:spPr/>
      <dgm:t>
        <a:bodyPr/>
        <a:lstStyle/>
        <a:p>
          <a:endParaRPr lang="tr-TR"/>
        </a:p>
      </dgm:t>
    </dgm:pt>
    <dgm:pt modelId="{2BDC59C4-B636-4DFF-AC8D-6F163225427F}" type="pres">
      <dgm:prSet presAssocID="{0931E350-D86E-435F-B547-0AD19E98CCAE}" presName="connTx" presStyleLbl="parChTrans1D2" presStyleIdx="3" presStyleCnt="4"/>
      <dgm:spPr/>
      <dgm:t>
        <a:bodyPr/>
        <a:lstStyle/>
        <a:p>
          <a:endParaRPr lang="tr-TR"/>
        </a:p>
      </dgm:t>
    </dgm:pt>
    <dgm:pt modelId="{BC3529F3-B169-4A14-B52D-A892DCA7E24B}" type="pres">
      <dgm:prSet presAssocID="{588729AA-4F86-4EC1-8B24-E159B8B42CEE}" presName="root2" presStyleCnt="0"/>
      <dgm:spPr/>
    </dgm:pt>
    <dgm:pt modelId="{F23C7422-A829-4BF7-81BC-FE85CDF7A4F3}" type="pres">
      <dgm:prSet presAssocID="{588729AA-4F86-4EC1-8B24-E159B8B42CEE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97025C-6C20-4779-90D4-194C9B7A5D62}" type="pres">
      <dgm:prSet presAssocID="{588729AA-4F86-4EC1-8B24-E159B8B42CEE}" presName="level3hierChild" presStyleCnt="0"/>
      <dgm:spPr/>
    </dgm:pt>
  </dgm:ptLst>
  <dgm:cxnLst>
    <dgm:cxn modelId="{B5514734-142D-45A8-ACF7-EEB3594CAF08}" srcId="{6C8D7FB3-2147-44C6-A117-8241ED5FF75A}" destId="{43414F7A-BB8D-4FEF-A5F2-E468BA2D3590}" srcOrd="1" destOrd="0" parTransId="{C0BF900B-9DEC-4F1E-A106-A95F7CA2B0E4}" sibTransId="{B8A981FA-ED73-40B9-BCB2-1AE0FC7050C4}"/>
    <dgm:cxn modelId="{1A842E61-E977-4CBB-86AD-6BFB1CED057C}" type="presOf" srcId="{602129AE-23E9-4CB9-B39E-65DADA8CBC36}" destId="{5CBDE642-4F23-47A2-9381-CF12D8A32C96}" srcOrd="0" destOrd="0" presId="urn:microsoft.com/office/officeart/2008/layout/HorizontalMultiLevelHierarchy"/>
    <dgm:cxn modelId="{F5B53F5A-6723-4033-B915-19949A7340FA}" srcId="{6C8D7FB3-2147-44C6-A117-8241ED5FF75A}" destId="{8A419901-1503-4155-8414-35FD23ACDF17}" srcOrd="2" destOrd="0" parTransId="{80CFE696-C839-4CE3-B1E3-D1924379EC0F}" sibTransId="{0EB8D3DC-6E3D-490A-A471-CD379D9D25E4}"/>
    <dgm:cxn modelId="{29CC85B9-9ECD-4243-A949-37D30FB7889A}" type="presOf" srcId="{858CDB44-EB7F-4034-AA20-2997202D7F9C}" destId="{C2D91E9D-0B2F-45E4-9E49-684C37F74B7D}" srcOrd="0" destOrd="0" presId="urn:microsoft.com/office/officeart/2008/layout/HorizontalMultiLevelHierarchy"/>
    <dgm:cxn modelId="{D889D621-CEB3-4900-8D6C-47C6EFC93D9D}" srcId="{6C8D7FB3-2147-44C6-A117-8241ED5FF75A}" destId="{B397DA9D-54B8-4DEF-9DB1-E3835DF239D7}" srcOrd="0" destOrd="0" parTransId="{602129AE-23E9-4CB9-B39E-65DADA8CBC36}" sibTransId="{CE7D43B4-63F5-4710-A854-13F0EE9BCE24}"/>
    <dgm:cxn modelId="{CB2AC13D-BF52-4C18-B2E6-3125E1CA8BFF}" type="presOf" srcId="{80CFE696-C839-4CE3-B1E3-D1924379EC0F}" destId="{D6A9FB37-EB3E-4555-B881-7D31971A9C91}" srcOrd="0" destOrd="0" presId="urn:microsoft.com/office/officeart/2008/layout/HorizontalMultiLevelHierarchy"/>
    <dgm:cxn modelId="{CDC5B9B8-9997-4A1C-A9AB-8030A388A438}" type="presOf" srcId="{0931E350-D86E-435F-B547-0AD19E98CCAE}" destId="{4660FAB1-8CF1-4D05-A5E9-B0A41C47EFA6}" srcOrd="0" destOrd="0" presId="urn:microsoft.com/office/officeart/2008/layout/HorizontalMultiLevelHierarchy"/>
    <dgm:cxn modelId="{BE689C63-7C9D-4B88-8DF3-7D4D6CC1C263}" type="presOf" srcId="{6C8D7FB3-2147-44C6-A117-8241ED5FF75A}" destId="{0AD65185-01D8-4D2C-AB8B-2FD19E142D1E}" srcOrd="0" destOrd="0" presId="urn:microsoft.com/office/officeart/2008/layout/HorizontalMultiLevelHierarchy"/>
    <dgm:cxn modelId="{5EAB6C06-FE4B-4DEC-91B9-AAF68D422AC4}" type="presOf" srcId="{C0BF900B-9DEC-4F1E-A106-A95F7CA2B0E4}" destId="{11C23870-11AC-45C7-86BA-D1EE4DF45558}" srcOrd="1" destOrd="0" presId="urn:microsoft.com/office/officeart/2008/layout/HorizontalMultiLevelHierarchy"/>
    <dgm:cxn modelId="{259D8127-4DF4-4A1F-94BD-C85722879A8B}" type="presOf" srcId="{B397DA9D-54B8-4DEF-9DB1-E3835DF239D7}" destId="{3590041E-A0A9-46F7-AD05-5C73422D8E1F}" srcOrd="0" destOrd="0" presId="urn:microsoft.com/office/officeart/2008/layout/HorizontalMultiLevelHierarchy"/>
    <dgm:cxn modelId="{90C47729-417C-485A-9AEC-D198AD203C0A}" srcId="{858CDB44-EB7F-4034-AA20-2997202D7F9C}" destId="{6C8D7FB3-2147-44C6-A117-8241ED5FF75A}" srcOrd="0" destOrd="0" parTransId="{127F49E3-F824-421A-8E8F-2D69CCD81650}" sibTransId="{35C18CC5-5C0F-4EE2-B0C7-D843B9EB4C37}"/>
    <dgm:cxn modelId="{58896C73-E635-4BCF-9510-CFC86B12AFAC}" type="presOf" srcId="{602129AE-23E9-4CB9-B39E-65DADA8CBC36}" destId="{17CEC346-53E5-476A-999A-E1B7308D31A5}" srcOrd="1" destOrd="0" presId="urn:microsoft.com/office/officeart/2008/layout/HorizontalMultiLevelHierarchy"/>
    <dgm:cxn modelId="{8ACA9480-3E42-4F5A-8D84-91B5FF28CFEA}" type="presOf" srcId="{80CFE696-C839-4CE3-B1E3-D1924379EC0F}" destId="{15D8A771-A27B-45FF-9E36-2410FA011AB6}" srcOrd="1" destOrd="0" presId="urn:microsoft.com/office/officeart/2008/layout/HorizontalMultiLevelHierarchy"/>
    <dgm:cxn modelId="{3CD601DC-593E-4882-BCE5-411AB87DD80E}" type="presOf" srcId="{588729AA-4F86-4EC1-8B24-E159B8B42CEE}" destId="{F23C7422-A829-4BF7-81BC-FE85CDF7A4F3}" srcOrd="0" destOrd="0" presId="urn:microsoft.com/office/officeart/2008/layout/HorizontalMultiLevelHierarchy"/>
    <dgm:cxn modelId="{3F7EA859-C348-4828-AB49-71B69057D797}" type="presOf" srcId="{8A419901-1503-4155-8414-35FD23ACDF17}" destId="{32C87397-3718-4774-8E57-BD41EAC16FB4}" srcOrd="0" destOrd="0" presId="urn:microsoft.com/office/officeart/2008/layout/HorizontalMultiLevelHierarchy"/>
    <dgm:cxn modelId="{DFAB8542-BA42-41CD-A2CE-0160BEEE44DE}" type="presOf" srcId="{0931E350-D86E-435F-B547-0AD19E98CCAE}" destId="{2BDC59C4-B636-4DFF-AC8D-6F163225427F}" srcOrd="1" destOrd="0" presId="urn:microsoft.com/office/officeart/2008/layout/HorizontalMultiLevelHierarchy"/>
    <dgm:cxn modelId="{8697AC3E-9CED-45F1-8CA9-729FD1430FF5}" type="presOf" srcId="{43414F7A-BB8D-4FEF-A5F2-E468BA2D3590}" destId="{13AC1428-4383-4A93-8D85-108A2FB3C27A}" srcOrd="0" destOrd="0" presId="urn:microsoft.com/office/officeart/2008/layout/HorizontalMultiLevelHierarchy"/>
    <dgm:cxn modelId="{34FE3266-3ACF-46EB-A9CF-806948671DB2}" type="presOf" srcId="{C0BF900B-9DEC-4F1E-A106-A95F7CA2B0E4}" destId="{9B281AE8-952A-4DA3-9146-C575E4C0B1CE}" srcOrd="0" destOrd="0" presId="urn:microsoft.com/office/officeart/2008/layout/HorizontalMultiLevelHierarchy"/>
    <dgm:cxn modelId="{1240FEC3-B085-4CFB-876C-A38E880D1DE9}" srcId="{6C8D7FB3-2147-44C6-A117-8241ED5FF75A}" destId="{588729AA-4F86-4EC1-8B24-E159B8B42CEE}" srcOrd="3" destOrd="0" parTransId="{0931E350-D86E-435F-B547-0AD19E98CCAE}" sibTransId="{C4474227-67DC-4527-B32D-21710B13E847}"/>
    <dgm:cxn modelId="{04D284AD-1DFE-4A11-9C78-DA1B2F4DDCDE}" type="presParOf" srcId="{C2D91E9D-0B2F-45E4-9E49-684C37F74B7D}" destId="{25782AEE-F889-4989-B769-D0D6A74DE157}" srcOrd="0" destOrd="0" presId="urn:microsoft.com/office/officeart/2008/layout/HorizontalMultiLevelHierarchy"/>
    <dgm:cxn modelId="{F7912944-06E2-4482-8827-466EAE6FEF7A}" type="presParOf" srcId="{25782AEE-F889-4989-B769-D0D6A74DE157}" destId="{0AD65185-01D8-4D2C-AB8B-2FD19E142D1E}" srcOrd="0" destOrd="0" presId="urn:microsoft.com/office/officeart/2008/layout/HorizontalMultiLevelHierarchy"/>
    <dgm:cxn modelId="{639A267D-2100-4EF4-84EF-BEDE63FF54DF}" type="presParOf" srcId="{25782AEE-F889-4989-B769-D0D6A74DE157}" destId="{4157FD69-5941-48F2-9650-BFAB317FF3BC}" srcOrd="1" destOrd="0" presId="urn:microsoft.com/office/officeart/2008/layout/HorizontalMultiLevelHierarchy"/>
    <dgm:cxn modelId="{B72C7EA4-2778-49B9-8D0E-199D4948782D}" type="presParOf" srcId="{4157FD69-5941-48F2-9650-BFAB317FF3BC}" destId="{5CBDE642-4F23-47A2-9381-CF12D8A32C96}" srcOrd="0" destOrd="0" presId="urn:microsoft.com/office/officeart/2008/layout/HorizontalMultiLevelHierarchy"/>
    <dgm:cxn modelId="{28F9F6B9-0D9D-4704-8186-0A0385A4032E}" type="presParOf" srcId="{5CBDE642-4F23-47A2-9381-CF12D8A32C96}" destId="{17CEC346-53E5-476A-999A-E1B7308D31A5}" srcOrd="0" destOrd="0" presId="urn:microsoft.com/office/officeart/2008/layout/HorizontalMultiLevelHierarchy"/>
    <dgm:cxn modelId="{7CAD347C-DA28-4758-BB07-19CFFE8164C4}" type="presParOf" srcId="{4157FD69-5941-48F2-9650-BFAB317FF3BC}" destId="{3BC1589F-1712-4C02-B06C-64D0D6E79A2C}" srcOrd="1" destOrd="0" presId="urn:microsoft.com/office/officeart/2008/layout/HorizontalMultiLevelHierarchy"/>
    <dgm:cxn modelId="{0E381788-E6AB-4F0D-8DBA-7ABE0BF98CFE}" type="presParOf" srcId="{3BC1589F-1712-4C02-B06C-64D0D6E79A2C}" destId="{3590041E-A0A9-46F7-AD05-5C73422D8E1F}" srcOrd="0" destOrd="0" presId="urn:microsoft.com/office/officeart/2008/layout/HorizontalMultiLevelHierarchy"/>
    <dgm:cxn modelId="{EC015E46-4371-457E-A0D5-AED217697915}" type="presParOf" srcId="{3BC1589F-1712-4C02-B06C-64D0D6E79A2C}" destId="{4F9A5A21-283E-4D4F-A6F7-F0D259F41586}" srcOrd="1" destOrd="0" presId="urn:microsoft.com/office/officeart/2008/layout/HorizontalMultiLevelHierarchy"/>
    <dgm:cxn modelId="{A5F8A311-A59C-45D7-A5E5-6FA67F56F440}" type="presParOf" srcId="{4157FD69-5941-48F2-9650-BFAB317FF3BC}" destId="{9B281AE8-952A-4DA3-9146-C575E4C0B1CE}" srcOrd="2" destOrd="0" presId="urn:microsoft.com/office/officeart/2008/layout/HorizontalMultiLevelHierarchy"/>
    <dgm:cxn modelId="{96FD0920-F12E-4B5E-A3F3-CA9E8ADD9BA3}" type="presParOf" srcId="{9B281AE8-952A-4DA3-9146-C575E4C0B1CE}" destId="{11C23870-11AC-45C7-86BA-D1EE4DF45558}" srcOrd="0" destOrd="0" presId="urn:microsoft.com/office/officeart/2008/layout/HorizontalMultiLevelHierarchy"/>
    <dgm:cxn modelId="{0F4EF96D-590D-4DB8-B461-5C57861B0D0D}" type="presParOf" srcId="{4157FD69-5941-48F2-9650-BFAB317FF3BC}" destId="{7B028708-11E9-4A39-976F-0176D06FAE70}" srcOrd="3" destOrd="0" presId="urn:microsoft.com/office/officeart/2008/layout/HorizontalMultiLevelHierarchy"/>
    <dgm:cxn modelId="{A3629524-CC75-4670-85B7-9FA4869DDA0E}" type="presParOf" srcId="{7B028708-11E9-4A39-976F-0176D06FAE70}" destId="{13AC1428-4383-4A93-8D85-108A2FB3C27A}" srcOrd="0" destOrd="0" presId="urn:microsoft.com/office/officeart/2008/layout/HorizontalMultiLevelHierarchy"/>
    <dgm:cxn modelId="{34D86F50-F2A0-4CBB-B2CA-97723D231E40}" type="presParOf" srcId="{7B028708-11E9-4A39-976F-0176D06FAE70}" destId="{153F1175-A6F7-46E7-97DB-CD4C2DB77D23}" srcOrd="1" destOrd="0" presId="urn:microsoft.com/office/officeart/2008/layout/HorizontalMultiLevelHierarchy"/>
    <dgm:cxn modelId="{3C17224E-8844-492C-8D5B-9BBD508FCED7}" type="presParOf" srcId="{4157FD69-5941-48F2-9650-BFAB317FF3BC}" destId="{D6A9FB37-EB3E-4555-B881-7D31971A9C91}" srcOrd="4" destOrd="0" presId="urn:microsoft.com/office/officeart/2008/layout/HorizontalMultiLevelHierarchy"/>
    <dgm:cxn modelId="{2FD0AE63-DD44-40FD-8B3B-3193195BAB78}" type="presParOf" srcId="{D6A9FB37-EB3E-4555-B881-7D31971A9C91}" destId="{15D8A771-A27B-45FF-9E36-2410FA011AB6}" srcOrd="0" destOrd="0" presId="urn:microsoft.com/office/officeart/2008/layout/HorizontalMultiLevelHierarchy"/>
    <dgm:cxn modelId="{C22F4391-07DB-4FD9-A9E9-E5E81BD11699}" type="presParOf" srcId="{4157FD69-5941-48F2-9650-BFAB317FF3BC}" destId="{CF0288AA-BA46-4838-B4A3-66706E640152}" srcOrd="5" destOrd="0" presId="urn:microsoft.com/office/officeart/2008/layout/HorizontalMultiLevelHierarchy"/>
    <dgm:cxn modelId="{612F3EB3-DD83-47A9-B486-A9EC1B6A9CE1}" type="presParOf" srcId="{CF0288AA-BA46-4838-B4A3-66706E640152}" destId="{32C87397-3718-4774-8E57-BD41EAC16FB4}" srcOrd="0" destOrd="0" presId="urn:microsoft.com/office/officeart/2008/layout/HorizontalMultiLevelHierarchy"/>
    <dgm:cxn modelId="{3D1ECF62-7011-49EC-A747-ED0E0C33F819}" type="presParOf" srcId="{CF0288AA-BA46-4838-B4A3-66706E640152}" destId="{5F5AAA90-4401-45C8-A566-36BEDEF77009}" srcOrd="1" destOrd="0" presId="urn:microsoft.com/office/officeart/2008/layout/HorizontalMultiLevelHierarchy"/>
    <dgm:cxn modelId="{A8573C9A-D703-452F-A2CF-DB6E3278E1DA}" type="presParOf" srcId="{4157FD69-5941-48F2-9650-BFAB317FF3BC}" destId="{4660FAB1-8CF1-4D05-A5E9-B0A41C47EFA6}" srcOrd="6" destOrd="0" presId="urn:microsoft.com/office/officeart/2008/layout/HorizontalMultiLevelHierarchy"/>
    <dgm:cxn modelId="{6C38B3B9-D8BF-4BDF-97F4-757A1567E3F1}" type="presParOf" srcId="{4660FAB1-8CF1-4D05-A5E9-B0A41C47EFA6}" destId="{2BDC59C4-B636-4DFF-AC8D-6F163225427F}" srcOrd="0" destOrd="0" presId="urn:microsoft.com/office/officeart/2008/layout/HorizontalMultiLevelHierarchy"/>
    <dgm:cxn modelId="{0EFE26CA-090F-4C5E-BE59-5528BB920EBA}" type="presParOf" srcId="{4157FD69-5941-48F2-9650-BFAB317FF3BC}" destId="{BC3529F3-B169-4A14-B52D-A892DCA7E24B}" srcOrd="7" destOrd="0" presId="urn:microsoft.com/office/officeart/2008/layout/HorizontalMultiLevelHierarchy"/>
    <dgm:cxn modelId="{EFEDB8C0-67CA-4984-B2C1-5B9FD3AC9571}" type="presParOf" srcId="{BC3529F3-B169-4A14-B52D-A892DCA7E24B}" destId="{F23C7422-A829-4BF7-81BC-FE85CDF7A4F3}" srcOrd="0" destOrd="0" presId="urn:microsoft.com/office/officeart/2008/layout/HorizontalMultiLevelHierarchy"/>
    <dgm:cxn modelId="{FEA06E74-248C-4C3E-9FE0-A00FC5CBE764}" type="presParOf" srcId="{BC3529F3-B169-4A14-B52D-A892DCA7E24B}" destId="{8C97025C-6C20-4779-90D4-194C9B7A5D6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C2F93-5EFB-4EC2-9ACA-C55820A9DC2A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38BD6-D5A1-4F0D-B44A-B56D3C101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128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24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28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0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98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8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643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57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11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72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34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92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D6E64-BBCF-41AF-B359-C0D21D6F4F17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C1D31-406F-434D-BC55-0AD6F1C43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49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/>
              <a:t/>
            </a:r>
            <a:br>
              <a:rPr lang="tr-TR" sz="5400" dirty="0"/>
            </a:br>
            <a:r>
              <a:rPr lang="tr-TR" sz="3600" dirty="0" smtClean="0"/>
              <a:t>A.Ü.H.F. 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 smtClean="0"/>
              <a:t>3/A EŞYA HUKUKU DERS NOTLARI</a:t>
            </a:r>
            <a:r>
              <a:rPr lang="tr-TR" sz="4900" dirty="0" smtClean="0"/>
              <a:t/>
            </a:r>
            <a:br>
              <a:rPr lang="tr-TR" sz="4900" dirty="0" smtClean="0"/>
            </a:br>
            <a:r>
              <a:rPr lang="tr-TR" sz="3600" smtClean="0"/>
              <a:t>(</a:t>
            </a:r>
            <a:r>
              <a:rPr lang="tr-TR" sz="4400" b="1" u="sng" smtClean="0"/>
              <a:t>13.Hafta</a:t>
            </a:r>
            <a:r>
              <a:rPr lang="tr-TR" sz="4400" u="sng" smtClean="0"/>
              <a:t>-</a:t>
            </a:r>
            <a:r>
              <a:rPr lang="tr-TR" sz="4400" smtClean="0"/>
              <a:t> 11.12.2019</a:t>
            </a:r>
            <a:r>
              <a:rPr lang="tr-TR" sz="4400" dirty="0" smtClean="0"/>
              <a:t>)</a:t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SİCİLİNİN TUTULMASINDAN DEVLETİN SORUMLULUĞU</a:t>
            </a:r>
          </a:p>
          <a:p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Yıldız ABİK </a:t>
            </a:r>
            <a:endParaRPr lang="tr-TR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91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+mn-lt"/>
              </a:rPr>
              <a:t>Devletin Sorumluluğunun Objektif Nitelikli Bir Sorumluluk Olması </a:t>
            </a: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bjektif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nitelikli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orumluluktur.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ören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 tutmak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emurların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usurunu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ispat etmek zorunda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çerçevede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Devlet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de, 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emurların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usurları bulunmadığını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ispat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ederek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Sorumluluktan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kurtulamaz.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009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Objektif Sorumluluğun Hukuki Niteliği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Objektif Sorumluluğun Hukuki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 konusu,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tartışmalıdır.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konuda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doktrinde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görüş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yoktur.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Doktrinde bu konudaki tartışmalar için bkz. </a:t>
            </a:r>
          </a:p>
          <a:p>
            <a:pPr marL="0" indent="0" algn="just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Lale;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Tutulmasından Doğan Zararlardan Devletin Sorumluluğu, Ankara 1976, s. 35 vd.; </a:t>
            </a:r>
          </a:p>
          <a:p>
            <a:pPr marL="0" indent="0" algn="just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Pekmez, Cüneyt;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Tutulmasından Devletin Sorumluluğu, İstanbul 2013, s. 22 vd.)</a:t>
            </a:r>
          </a:p>
        </p:txBody>
      </p:sp>
    </p:spTree>
    <p:extLst>
      <p:ext uri="{BB962C8B-B14F-4D97-AF65-F5344CB8AC3E}">
        <p14:creationId xmlns:p14="http://schemas.microsoft.com/office/powerpoint/2010/main" val="3952675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Yargıtay’ın Objektif Sorumluluğun Niteliği Hakkındaki Görüşü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buradaki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Kusursuz Sorumluluğun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Tehlike Sorumluluğu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olduğunu kabul etmektedir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kz.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YHGK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29.6. 1977, 977 – 4 – 845 / 665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Karahasan,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Eşya Hukuku, C. 4, s. 1317;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YHGK. 9.5.2007, 4- 212 / 261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Kazancı Bilişim – İçtihat Bilgi Bankası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36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36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Yargıtay’ın bu görüşünün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değerlendirilmesi için bkz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6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Yılmaz</a:t>
            </a:r>
            <a:r>
              <a:rPr lang="tr-TR" sz="36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Hamdi</a:t>
            </a:r>
            <a:r>
              <a:rPr lang="tr-TR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«Tapu Sicilinin Tutulmasından Devletin Sorumluluğu- Hukuk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Kurulu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Kararı- Tehlike Sorumluluğu,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MÜHFD, 10. Yıl Kuruluş Armağanı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Haziran 2008, C. 7, S. 1,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337- 348.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3099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Tutulmasından Devletin Sorumluluğunun Şartları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Sorumluluğun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Şartları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şunlardır: </a:t>
            </a: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Sicilinin Tutulmasına İlişkin Bir Fiil veya Kaçınma</a:t>
            </a:r>
          </a:p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Kaçınmanın Hukuka Aykırı Olması</a:t>
            </a:r>
          </a:p>
          <a:p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</a:t>
            </a:r>
            <a:endParaRPr lang="tr-TR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Hukuka Aykırı Tutulması ile Zarar Arasında Uygun İlliyet Bağı</a:t>
            </a:r>
          </a:p>
          <a:p>
            <a:pPr marL="0" indent="0"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0020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 Sicilinin Tutulmasından Devletin Sorumluluğunun Şartları </a:t>
            </a:r>
            <a:endParaRPr lang="tr-TR" b="1" dirty="0">
              <a:latin typeface="+mn-lt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42203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0945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 Sicilinin Tutulmasına İlişkin Bir Fiil veya Kaçınma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utulmasından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Zararlardan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kılınmıştır.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görevli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yalnız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Olumlu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Olumsuz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Davranışı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sonucu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tutulmuş olabilir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orumluluğuna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 açan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verici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lumlu bir Fiil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olarak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Ayni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başka bir kimsenin adına tescil edilmesi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 gösterilebilir. 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87339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Devletin Sorumluluğuna Yol Açan Zarar Verici Fiilin Olumsuz Olması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sorumluluğuna yol açan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Verici Fiil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Olumsuz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Sorumluluğuna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 açan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verici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Terkini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gereken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Hakkın Tescil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Terkin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edilmemesi gibi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Kaçınma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ortaya çıkabilir.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olan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husus,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sebebiyet veren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Yolsuzluğun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«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 Tutma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kavramına giren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Fiilden Kaçınılması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sonucu ortaya çıkmış olmasıdır.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754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</a:t>
            </a:r>
            <a:r>
              <a:rPr lang="tr-TR" b="1" i="1" dirty="0" smtClean="0">
                <a:latin typeface="+mn-lt"/>
              </a:rPr>
              <a:t>Tapu Sicilinin Tutulması» </a:t>
            </a:r>
            <a:r>
              <a:rPr lang="tr-TR" b="1" dirty="0" smtClean="0">
                <a:latin typeface="+mn-lt"/>
              </a:rPr>
              <a:t>İfadesinin Anlamı 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Sicilinin Tutulması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çıklama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örevini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getirebilmesi için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üzeninin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öngördüğü yapılması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Zorunlu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aaliyetlerin bütününü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ifade eder.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Genel Müdürlüğü’nün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enetimi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altında, kural olarak,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Müdürlüklerince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tutulur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40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16983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Sicil Tutma Kavramına Giren Fiiller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4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 </a:t>
            </a:r>
            <a:r>
              <a:rPr lang="tr-TR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Tutma»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kavramına giren </a:t>
            </a:r>
            <a:r>
              <a:rPr lang="tr-TR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Fiiller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şunlardır:  </a:t>
            </a:r>
            <a:endParaRPr lang="tr-T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Kütüğüne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her çeşit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Kayıt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İstemleri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işlemek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yapılacak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dayanağını teşkil eden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Belgeleri saklamak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Planın yapılması </a:t>
            </a:r>
          </a:p>
        </p:txBody>
      </p:sp>
    </p:spTree>
    <p:extLst>
      <p:ext uri="{BB962C8B-B14F-4D97-AF65-F5344CB8AC3E}">
        <p14:creationId xmlns:p14="http://schemas.microsoft.com/office/powerpoint/2010/main" val="594688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Sicillerin İlgililer tarafından incelenmesini sağlamak ve Sicilden suretler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vermek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İpotekli Borç Senedi ve İrat Senedi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düzenlemek </a:t>
            </a:r>
            <a:endParaRPr lang="tr-TR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İlgililere gerekli bildirimleri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yapmak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Bütün bu sayılan İşlemler, «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 Tutma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kavramı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değerlendirilir.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0132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Tutulmasından Devletin Sorumluluğu </a:t>
            </a:r>
            <a:r>
              <a:rPr lang="tr-TR" b="1" dirty="0" smtClean="0">
                <a:latin typeface="+mn-lt"/>
              </a:rPr>
              <a:t>–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sz="4400" b="1" i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4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40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129 vd.; </a:t>
            </a:r>
          </a:p>
          <a:p>
            <a:pPr algn="just"/>
            <a:r>
              <a:rPr lang="tr-TR" sz="40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4000" b="1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40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Bası, s. 385 vd.; </a:t>
            </a:r>
          </a:p>
          <a:p>
            <a:pPr algn="just"/>
            <a:r>
              <a:rPr lang="tr-TR" sz="4000" b="1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40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4000" b="1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40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</a:t>
            </a:r>
            <a:r>
              <a:rPr lang="tr-TR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Özdemir</a:t>
            </a:r>
            <a:r>
              <a:rPr lang="tr-TR" sz="4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144 vd.; </a:t>
            </a:r>
          </a:p>
          <a:p>
            <a:pPr algn="just"/>
            <a:r>
              <a:rPr lang="tr-TR" sz="4000" b="1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40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4000" b="1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Oktay- Özdemir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Kıs. Ders Kitabı, 1. B., s. 85 vd.;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Antalya /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Topuz,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C.III, Tapu Sicili, s. 86 vd.; </a:t>
            </a:r>
          </a:p>
          <a:p>
            <a:pPr algn="just"/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Haluk N.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Ergüne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Mehmet S.;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5. B., s. 106- 109)</a:t>
            </a:r>
            <a:endParaRPr lang="tr-TR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4085659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Faaliyetleri Sırasında Yapılan İşlemlerin Durumu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Faaliyetleri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sırasında yapılan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«Sicil Tutma»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nitelendirilmemektedir.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uruluşu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ütüğü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ayfalarının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şlemlerine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 kez açılması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apılması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«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 Tutma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avramına girdiği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Fiillerden doğacak Zararlar,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 uyarınca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Devletten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istenebilir. </a:t>
            </a:r>
          </a:p>
        </p:txBody>
      </p:sp>
    </p:spTree>
    <p:extLst>
      <p:ext uri="{BB962C8B-B14F-4D97-AF65-F5344CB8AC3E}">
        <p14:creationId xmlns:p14="http://schemas.microsoft.com/office/powerpoint/2010/main" val="5236061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Arz üzerindeki Sınır İşaretleri, Plana yanlış geçirilmiş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(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A)’ya ait bir Taşınmazın Mülkiyeti,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Tutanağında (B) adına tespit edilerek Tapu Kütüğüne bu kimse adına tescil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edilmiş ise,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fiillerden doğacak Zararlar da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MK m. 1007 hükmü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uyarınca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Devletten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istenebilir. </a:t>
            </a:r>
          </a:p>
          <a:p>
            <a:pPr marL="0" indent="0" algn="just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79582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8561" y="500062"/>
            <a:ext cx="10515600" cy="1325563"/>
          </a:xfrm>
        </p:spPr>
        <p:txBody>
          <a:bodyPr>
            <a:noAutofit/>
          </a:bodyPr>
          <a:lstStyle/>
          <a:p>
            <a:pPr algn="just"/>
            <a:r>
              <a:rPr lang="tr-TR" sz="3600" b="1" dirty="0" smtClean="0">
                <a:latin typeface="+mn-lt"/>
              </a:rPr>
              <a:t>Taşınmaz Mülkiyetinin Kadastro Tutanağında Yanlış Kişi Adına Tespit ve Tesciline İlişkin Yargıtay Kararlarına Örnekler </a:t>
            </a: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Tutanağında Taşınmaz Mülkiyetinin Yanlış Kişi Adına Tespit ve Tesciline ilişkin 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 Kararları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bulunmaktadır.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131,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269)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sırasında yapılan yanlış tespit sonucu gerçekleştirilen İkinci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mükerrer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Kayda dayanarak Taşınmazın Mülkiyetini  kazanmış olan Kişinin, bu kaydın terkini nedeniyle uğradığı zararını, MK m. 1007 hükmü uyarınca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Devletten isteyebileceği bir Yargıtay Kararında kabul edilmiştir.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Bkz. Y5HD. 1. 04. 2004, 24348 / 9133 - YKD. 2014 / 5, s. 971). 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20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 Yargıtay Kararında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Kök Tapu Kaydının yolsuz olarak oluşması nedeniyle Kadastro Tespitinin iptali sonucu zarara uğrayan kişinin MK m. 1007 hükmüne dayanarak Devletten zararını isteyebileceği kabul edilmiştir.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Bkz. Y5HD. 22. 12. 2014, 20879 / 31094 – YKD, 2015 /2, s. 264). </a:t>
            </a:r>
          </a:p>
          <a:p>
            <a:pPr marL="0" indent="0" algn="just">
              <a:buNone/>
            </a:pP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Tapulu Taşınmaz üzerindeki Sınırlı Ayni Hak,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Tutanağına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işlenmemiş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Fiillerden doğacak Zararlar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 uyarınca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Devletten istenebilir.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Bkz. bu konudaki ilgili kararlar için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131,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270; 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Sorumluluğu, s. 56- 57)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0659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ıyı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enar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izgisi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kaldığı ya da önceden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Orman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gerekçesiyle açılan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 Düzeltilmesi Davası sonunda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terkiniyle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Hazine adına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Tesciline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bazı hatalar ortaya çıkabilir.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hatalar nedeniyle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Mülkiyet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mahrum kalanların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tür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Hataların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adastro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şamasında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oluşup,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aksetmiş olması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Devletten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 uyarınca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isteyebilecekleri sonucuna varmıştır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YHGK 16.6.2010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4- 349 / 318 ;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YHGK 18.11.2009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4-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383 / 517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Kazancı Bilişim İçtihat Bilgi Bankası).</a:t>
            </a:r>
          </a:p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Meralarla ilgili Yargıtay Kararı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bkz.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131,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271)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3583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Hatta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Medeni Kanun’un yürürlüğe girmesinden önce tutulan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Sicillerdeki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yolsuzluklardan dolayı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sorumlu tutulmaktadır.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YİBK 15.3.1944, 13 / 8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Karahasan, Türk Eşya Hukuku, C.4, s. 1299 – 1300)</a:t>
            </a: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1138111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Kanunu’nun 26. maddesinin I. fıkrası uyarınca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Taşınmazlarla ilgili Sözleşmelere ilişkin Resmi Senetlerin düzenlenmesi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Tutma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kavramına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giren bir Faaliyet değildir. </a:t>
            </a: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Senedi düzenleyen Tapu Memuru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burada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adeta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durumundadır.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 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görevle ilgili olarak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nasılsa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Zarar doğmuşsa,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bundan dolayı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sorumlu tutulması mümkün değildir.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74817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Memuru, düzenlediği Satış Sözleşmesinde,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atıcıya ait Parselleri karıştırarak gerçekte (X) Parseli satılmak istendiği halde (Y) Parselini satılmış olarak göstermiş ise, bu takdirde Satıcının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esmi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enetteki yanlışlığı ileri sürerek,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escil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steminden kaçınması halinde, Alıcı, uğradığı Zararlarını, MK m.1007 hükmüne dayanarak Devletten isteyemeyecektir.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216334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beraber,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Tapu Sicilinin tutulması nedeniyle aynı olaydan dolayı sorumlu tutulabilir.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satılacak Parselin karıştırıldığı Resmi Senede dayanarak Sicile yolsuz bir Tescil yapılmış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bundan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doğacak Zararlardan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hükmüne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 olacaktır.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Sorumluluğu, s. 52;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132)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80858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tr-TR" sz="1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hükmüne göre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Sorumluluğunun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doğabilmesi için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erici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Kaçınmada bulunan,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sz="1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 </a:t>
            </a:r>
            <a:r>
              <a:rPr lang="tr-TR" sz="1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tutmakla görevli </a:t>
            </a:r>
            <a:r>
              <a:rPr lang="tr-TR" sz="1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Memurun </a:t>
            </a:r>
            <a:r>
              <a:rPr lang="tr-TR" sz="1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 olmalıdır. </a:t>
            </a:r>
            <a:endParaRPr lang="tr-TR" sz="14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verici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Kaçınmada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bulunan görevli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Memurun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tutulmasında kullandığı y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etkili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y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etkisiz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ardımcı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 varsa</a:t>
            </a:r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Kişilerin 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iillerinden yine </a:t>
            </a:r>
            <a:r>
              <a:rPr lang="tr-TR" sz="1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</a:t>
            </a:r>
            <a:r>
              <a:rPr lang="tr-TR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 tutulacağı kabul edilmektedir. </a:t>
            </a:r>
            <a:endParaRPr lang="tr-TR" sz="1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8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sz="1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Sorumluluğu, s. 59; </a:t>
            </a:r>
            <a:r>
              <a:rPr lang="tr-TR" sz="1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sz="1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 , 7. B., s. 132)</a:t>
            </a:r>
          </a:p>
          <a:p>
            <a:pPr marL="0" indent="0">
              <a:buNone/>
            </a:pPr>
            <a:r>
              <a:rPr lang="tr-TR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81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98218"/>
            <a:ext cx="10515600" cy="1325563"/>
          </a:xfrm>
        </p:spPr>
        <p:txBody>
          <a:bodyPr/>
          <a:lstStyle/>
          <a:p>
            <a:r>
              <a:rPr lang="tr-TR" b="1" dirty="0" smtClean="0">
                <a:latin typeface="+mn-lt"/>
              </a:rPr>
              <a:t>Kaynakça- </a:t>
            </a:r>
            <a:r>
              <a:rPr lang="tr-TR" b="1" i="1" dirty="0" smtClean="0">
                <a:latin typeface="+mn-lt"/>
              </a:rPr>
              <a:t>Monografi ve Makaleler </a:t>
            </a:r>
            <a:endParaRPr lang="tr-TR" b="1" i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3512" y="1405054"/>
            <a:ext cx="10515600" cy="4560037"/>
          </a:xfrm>
        </p:spPr>
        <p:txBody>
          <a:bodyPr>
            <a:normAutofit/>
          </a:bodyPr>
          <a:lstStyle/>
          <a:p>
            <a:pPr algn="just"/>
            <a:r>
              <a:rPr lang="tr-TR" sz="3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3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Lale;</a:t>
            </a:r>
            <a:r>
              <a:rPr lang="tr-TR" sz="32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Tutulmasından Doğan Zararlardan Sorumluluğu, Ankara </a:t>
            </a:r>
            <a:r>
              <a:rPr lang="tr-TR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1976.</a:t>
            </a:r>
            <a:endParaRPr lang="tr-TR" sz="32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Pekmez, </a:t>
            </a:r>
            <a:r>
              <a:rPr lang="tr-TR" sz="3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Cüneyt</a:t>
            </a:r>
            <a:r>
              <a:rPr lang="tr-TR" sz="32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Tutulmasından Devletin Sorumluluğu, İstanbul </a:t>
            </a:r>
            <a:r>
              <a:rPr lang="tr-TR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r>
              <a:rPr lang="tr-T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Sapanoğlu</a:t>
            </a:r>
            <a:r>
              <a:rPr lang="tr-TR" sz="3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Süleyman; </a:t>
            </a:r>
            <a:r>
              <a:rPr lang="tr-TR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Tutulmasından Doğan Zararlardan Devletin Sorumluluğu,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2012.</a:t>
            </a:r>
          </a:p>
          <a:p>
            <a:pPr algn="just"/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Ertaş, Şeref;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«Tapu Sicilinin Yanlış Tutulmasından Doğan Zarardan Hazinenin Sorumluluğu»,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Turhan Tufan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Yücey’e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Armağan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İzmir 2001, s. 45- 57. </a:t>
            </a:r>
          </a:p>
          <a:p>
            <a:pPr algn="just"/>
            <a:r>
              <a:rPr lang="tr-TR" sz="3200" b="1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Sarıaslan</a:t>
            </a:r>
            <a:r>
              <a:rPr lang="tr-TR" sz="3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Damla; </a:t>
            </a:r>
            <a:r>
              <a:rPr lang="tr-TR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«Tapu Sicilinin Tutulmasından Doğan Zararlardan Devletin Sorumluluğu», </a:t>
            </a:r>
            <a:r>
              <a:rPr lang="tr-TR" sz="32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TBBD, Kasım 2017, S. 133, </a:t>
            </a:r>
            <a:r>
              <a:rPr lang="tr-TR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 393- 422. </a:t>
            </a:r>
          </a:p>
          <a:p>
            <a:pPr algn="just"/>
            <a:r>
              <a:rPr lang="tr-TR" sz="3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Yılmaz, Hamdi</a:t>
            </a:r>
            <a:r>
              <a:rPr lang="tr-TR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«Tapu Sicilinin Tutulmasından Devletin Sorumluluğu- Hukuk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Kurulu Kararı- Tehlike Sorumluluğu,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MÜHFD, 10. Yıl Kuruluş Armağanı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Haziran 2008, C. 7, S. 1,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 337- 348. </a:t>
            </a:r>
            <a:endParaRPr lang="tr-TR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9192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Memurlar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doğrudan doğruya denetim yapan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Memurların Görevleri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«Sicil Tutma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kavramına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girmektedir.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beraber,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sebebiyet veren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Kaçınma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sonuçta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Memurdan geldiği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için,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Denetim Makamlarının Fiillerinin etkisi,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Rücu Hakkı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 taşır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92309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veya Kaçınmanın Hukuka Aykırı Olması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 nedeniyle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hükmü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görevli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Memurun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tutulmasında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hukuka aykırı bir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Fiilde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Kaçınmada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sonucu yolsuz tutulmuş olur.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8551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Hukuka Aykırılık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Kişilerin Malvarlığı Çıkarlarını koruyan Hukuk Kurallarına Aykırılık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anlamındadır.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İhlal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edilen Kuralın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bir Emir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Memura verilmiş özel bir Talimat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olmasının önemi yoktur. </a:t>
            </a:r>
          </a:p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Memur,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 olmayan bir Kimsenin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İstemiyle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Tescil yapmış olsa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burada Tapu Sicili,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hukuka aykırı tutulmuş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Memurun,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Tasarrufta bulunanın Ehliyetini araştırıp araştırmaması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sonucu değiştirmez.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15975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 için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Objektif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olsuzluğun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doğmasında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Memurun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usuru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aranmaz.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de,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Memuru,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nasılsa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Sahte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Vekâletnameye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Sicile Yolsuz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yapmış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Sahtelik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raştırma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ükümünü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TST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18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getirse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anlaşılamayacak durumda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olsa,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Memuru,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ebepten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yoksun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yapmak suretiyle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1024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ykırı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davranmış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olacağı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doğacak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tutulmalıdır.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1624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+mn-lt"/>
              </a:rPr>
              <a:t>Yargıtay’ın </a:t>
            </a:r>
            <a:r>
              <a:rPr lang="tr-TR" sz="4000" b="1" i="1" dirty="0" smtClean="0">
                <a:latin typeface="+mn-lt"/>
              </a:rPr>
              <a:t>Sahte Vekâletnameye </a:t>
            </a:r>
            <a:r>
              <a:rPr lang="tr-TR" sz="4000" dirty="0" smtClean="0">
                <a:latin typeface="+mn-lt"/>
              </a:rPr>
              <a:t>ve </a:t>
            </a:r>
            <a:r>
              <a:rPr lang="tr-TR" sz="4000" b="1" i="1" dirty="0" smtClean="0">
                <a:latin typeface="+mn-lt"/>
              </a:rPr>
              <a:t>Sahte</a:t>
            </a:r>
            <a:r>
              <a:rPr lang="tr-TR" sz="4000" b="1" dirty="0" smtClean="0">
                <a:latin typeface="+mn-lt"/>
              </a:rPr>
              <a:t> </a:t>
            </a:r>
            <a:r>
              <a:rPr lang="tr-TR" sz="4000" b="1" i="1" dirty="0" smtClean="0">
                <a:latin typeface="+mn-lt"/>
              </a:rPr>
              <a:t>Mirasçılık Belgesine </a:t>
            </a:r>
            <a:r>
              <a:rPr lang="tr-TR" sz="4000" b="1" dirty="0" smtClean="0">
                <a:latin typeface="+mn-lt"/>
              </a:rPr>
              <a:t>İlişkin Kararları </a:t>
            </a:r>
            <a:endParaRPr lang="tr-TR" sz="4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önceleri,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Noterlikçe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üzenlenen bir Vekâletnameye dayanılarak yapılan Tescilden dolayı Devletin Sorumluluğunu kabul etmemekteydi.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aha sonra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Yargıtay,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Sahte bir Mirasçılık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elgesine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Sahte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Vekâletnameye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dayanılarak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Tescilden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Sorumluluğunu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etmiştir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konudaki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 Kararları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bkz.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7. B., s. 133,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275 ve geniş bilgi için bkz.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Sorumluluğu, s. 65 vd.)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2787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i="1" dirty="0" smtClean="0">
                <a:latin typeface="+mn-lt"/>
              </a:rPr>
              <a:t>Sahte Vekaletnameye </a:t>
            </a:r>
            <a:r>
              <a:rPr lang="tr-TR" sz="3600" b="1" dirty="0" smtClean="0">
                <a:latin typeface="+mn-lt"/>
              </a:rPr>
              <a:t>Dayalı Tapu Siciline Tescilden Dolayı Devletin Sorumluluğuna Örnek </a:t>
            </a: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Aylin’in Taşınmazını, Burak,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Sahte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Vekâletname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Cihan’a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satıp adına tescili sağlasa,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Cihan 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Mülkiyetini,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Ümit’e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devretse,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Ümit,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Sicile Güven İlkesi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Mülkiyetini kazanacağı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1023)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Sahte Vekâletnamenin kullanılmasından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uğrayan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Aylin,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hükmüne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Devletten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isteyebilecektir.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2375107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 üzerinde durulması gereken bir başka konu daha vardır.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Sahte Vekâletnameye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güvenerek yapılmış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Geçersiz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Kütüğünde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lehine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Yolsuz Tescil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hükmünden yararlanabilir mi?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(A)’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Sahte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Vekâletnameyle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(C)’ye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satsın. Sonra (B)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(C) adına tescilini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sağlasın.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durumu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öğrenen (A)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(C)’ye karşı Sicilin Düzeltilmesi Davası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1025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açıp, Taşınmazın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tekrar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adına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ettirirsin. </a:t>
            </a:r>
          </a:p>
          <a:p>
            <a:pPr marL="0" indent="0" algn="just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45140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İşte (C), bu durumda uğradığı Zararı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için ödediği Bedelin tazmin edilmesini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MK m. 1007 hükmüne göre, Devletten isteyebilecek midir?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durumda 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Devletin,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sorumlu olacağını kabul etmektedir.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(Bkz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 Lale;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917. Maddesine İlişkin Bir Yargıtay Kararı İncelemesi, AÜHFD. C. 35, s. 1-4, Ankara 1981, s. 497 vd.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doğrultuda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YHGK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7. 2007, 4- 422 / 536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(Kazancı Bilişim – İçtihat Bilgi Bankası) ;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08. 04. 2014, 2013 / 21230; 2014 / 5604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(YKD. 2014 / 9, s. 1852 vd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 Y.20. HD. 01.06. 2016, 2441 / 6202 (YKD, 2016 / 9, s. 2210).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40274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Oysa, kendisine katıldığımız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Sirmen’e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bu durumda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 1007 hükmünün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 söz konusu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değildir; ç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ünkü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azminat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doğurabilmesi için,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örenin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ıkarlarını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korumayı amaçlayan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urallarını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ihlal etmiş olması gerekir.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Çiğnenen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uralının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koruyucu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Amacı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İhlal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dilen Çıkar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bulunması gereken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İlişkiye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Hukuka Aykırılık Bağı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denilmektedir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 bkz.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Yargıtay Kararı İncelemesi, s. 503 vd.)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540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İhlal Edilen Hukuk Kuralı, Zarar Görenin Çıkarlarını korumayı amaçlamıyor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bu takdirde,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Hukuka Aykırılık Bağı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bulunmadığı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olmaz.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Siciline yapılacak Tescilin geçerli bir Hukuki Sebebe dayanmasını emreden Hukuk Kurallarının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m.1015, 1016, TST m. 26 /1)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korumayı amaçladığı Çıkarlar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aslında,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Siciliyle korunmak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güvence altına alınmak istenen Çıkarlardır. </a:t>
            </a:r>
          </a:p>
          <a:p>
            <a:pPr marL="0" indent="0" algn="just">
              <a:buNone/>
            </a:pP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648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latin typeface="+mn-lt"/>
              </a:rPr>
              <a:t>Tapu Sicilinin Tutulmasından Devletin Sorumluluğu 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Sorumluluğun Hukuki Niteliği) </a:t>
            </a:r>
            <a:endParaRPr lang="tr-TR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Sicilinin Tutulmasından Devletin Sorumluluğu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hükme göre</a:t>
            </a:r>
            <a:r>
              <a:rPr lang="tr-TR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tutulmasından doğan bütün zararlardan Devlet sorumludur.”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çıklama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örevi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onun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gerçek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daima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bir uyum içinde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bulunmasını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 kılar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5165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dışa aksettirmek suretiyle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Taşınmazlarla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İşlemlerde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Güvenliği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İşlem Güvenliğinin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sağlanmasına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aracıdır.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 koyucu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düzenlerken,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ahipleri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Sicile güvenerek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İşlemlere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girişmiş bulunan Ü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ıkarları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adil bir denge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kurmak istemiştir.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673264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Açıklığı İlkesi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herkesin bu Sicillere güvenmesini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sağladığı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1023 hükmünde,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Sicilindeki Yolsuz Tescile güvenen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dinimleri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sayılmıştır.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yapılacak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Tescillerin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dayanmasını emreden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urallarıyla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kural olarak,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 Hak Sahiplerinin Çıkarlarının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korunması amaçlanmıştır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43753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durumlarda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Çift Tapuda olduğu gibi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Kişinin İyiniyetli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Sicildeki yolsuzluğa dayanarak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Hakkı kazanması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mümkün olmaz.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durumlarda 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olsuzluklar,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Sicile güvenerek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İşleme girişmiş 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ıkarlarını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ihlal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edecektir.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Güvenliği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tür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Yolsuzlukları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önlemek için konulmuş 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urallarının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1015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1016)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Amacı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Sicile güvenen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Kişilerin Çıkarlarını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korumaktır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4722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Oysa, dikkat edilecek olursa,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Sahte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Vekil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Satış Sözleşmesi yapmış olan Kişi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Sicilindeki bir Yolsuzluğa güvenerek bu İşleme girişmiş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Kişi,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Sözleşmesini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 Dışı bir Olguya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bir deyişle,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Sahte bir Vekâletnameye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güvenerek yapmış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Borç altına girmiştir.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Kişinin lehine yapılmış olan Yolsuz Tescilden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gerçek Malik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 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Zarara Uğrama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tehlikesi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karşıyadır.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254730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Tasarruf Yetkisinin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belgelenmiş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sayıldığı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1015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için,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Tescil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Kütüğünde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görünen kimsenin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 lehine,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erdiren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kısıtlayan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Tasarruflarda bulunması,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Siciline Yolsuz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kaydedilen kimseye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Tescilin konusu 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712 hükmü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aracılığı ile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Kazanma Olanağı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tanınmıştır.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30110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Sicile yapılan Tescillerin geçerli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ebepleri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olmasını öngören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urallarının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 Dışı bir Olguya güvenerek B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orç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altına girmiş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Sicile yolsuz olarak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kaydedilmiş bulunan kimsenin çıkarlarını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korumayı amaçladığı düşünülemez.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için de,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Geçersiz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özleşmesine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dayanılarak 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lıcı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lehine yapılmış olan 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escilin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düzeltilmesi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Alıcı,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uğradığı zararlar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 1007 hükmüne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Devletten tazminat talep edememelidir.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37788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+mn-lt"/>
              </a:rPr>
              <a:t>ZARAR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sorumlu tutulabilmesi için diğer bir Ş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tutulmasından dolayı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doğmuş olmasıdır.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tutulmasından dolayı uğranılan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Maddi</a:t>
            </a:r>
            <a:r>
              <a:rPr lang="tr-TR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alvarlığında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gelen bir 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ksilme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Zarar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Malvarlığında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gelebilecek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Artmanın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nlenmesi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Kazanç Yoksunluğu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çıkar.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67450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hükmüne göre, Tazmini istenebilecek Zararlar 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şunlardır: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İpotek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akkının tescil edilmemesi nedeniyle Alacağın karşılıksız kalması, 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 Düzeltilmesi için yapılan Giderler, </a:t>
            </a:r>
          </a:p>
          <a:p>
            <a:pPr algn="just"/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Edinimin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orunduğu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allerde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1023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Sahibinin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dışında Kaybedilmesi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Kısıtlanması, </a:t>
            </a:r>
          </a:p>
          <a:p>
            <a:pPr marL="0" indent="0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768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Korunmadığı Hallerde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Taşınmazın Sicilde iki ayrı sayfaya kaydedilmiş olması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halinde,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Kayda güvenerek Alıcının ödediği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Bedeli,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Mülkiyetinin yolsuz olarak bir başkası adına tescil edilmiş olması nedeniyle gerçek Malikin yoksun kaldığı Ürünler.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Bütün bu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m.1007 hükmüne 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tazmini istenebilecek Zararlar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edilmektedir.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308670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olsuzluğun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düzeltilmesi mümkün olduğu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sürece,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Zararın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doğması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değildir.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doğmuş olup olmadığının anlaşılabilmesi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Düzeltilmesi Davası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açıp,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 hususunun,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İlâm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belirlenmesi gerekir.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Haciz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İpotekle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 Yolsuzluklarında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ermediği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için,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Düzeltilmesi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imkânı bulunmasa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Alacaklı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Borçludan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tahsil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imkânına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olduğu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sürece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varlığından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 edilemez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4660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tutulması işini,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kendi üzerine alması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Zorunluluğun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ifadesidir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özen göstermesine rağmen,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zaman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Eksik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Yanlış Bilgilerin yer alması sonucu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 yolsuz hale geldiği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gerçektir.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9382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Haciz Şerhinin zamanında yapılmaması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İpoteğin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Sicilden yanlışlıkla Terkin edilmesi durumunda,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ermediği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varlığından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edilemez.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doğmuş olması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Alacağın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tamamen karşılıksız kalması gerekir.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konudaki ilgili Yargıtay Kararları için bkz.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 135,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279) 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97733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/>
              <a:t>Sicilin Hukuka Aykırı Tutulması İle Zarar Arasında Uygun İlliyet Bağı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orumluluğunun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Bağının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bulunmasıdır.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136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Sorumluluğu, s. 92 vd.)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 arasında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olayların doğal akışına göre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tutulmasına ilişkin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Kaçınmanın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bir sonucu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ortaya çıkmış olmasını ifade eder.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34623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ilk önce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 yolsuz tutulması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doğal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Sebep - Sonuç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ilişkisinin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yani,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 aranır.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böyle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kurulabiliyorsa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takdirde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yolsuzluğun bu tür bir Zararı meydana getirmeye genel olarak elverişli olup olmadığına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bakılır.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Eğer, sicildeki yolsuzluk bu tür bir zararı meydana getirmeye de elverişli ise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Zarar ile yolsuzluk arasında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bir İlliyet Bağı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demektir. </a:t>
            </a:r>
          </a:p>
          <a:p>
            <a:pPr marL="0" indent="0" algn="just">
              <a:buNone/>
            </a:pP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13990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Zarar ile Tapu Sicilinin Yolsuz Tutulması Arasındaki Uygun İlliyet Bağına Örnekler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duruma şu Örnekler verilebilir: </a:t>
            </a: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Kişinin, Sicildeki Yolsuz Tescile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güvenerek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kazanması üzerine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alikin uğradığı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 Rehin Hakkının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kurulması için yapılan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steminin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Yevmiye Defterine işlenmemesi sonucu sırasını kaybeden 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lacaklının uğradığı Zarar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Sicilde yanlışlıkla iki ayrı sayfaya kaydedilmiş olması halinde, Yolsuz Kayda güvenerek Taşınmazı satın almaya kalkan Alıcının uğradığı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Zararlar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1986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Zararlar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 yolsuz tutulması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bir İlliyet Bağının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bulunduğuna şüphe yoktur.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bazı hallerde,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Görenin Kusuru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Bağını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Sorumluluktan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kurtarır.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yok olduğunu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bildiği halde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Sicildeki Tescile dayanarak bunu satın almış olan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Kimsenin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davranışı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 yolsuz tutulması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Bağını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kestiği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Zarardan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Devlet,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tutulamaz. </a:t>
            </a:r>
          </a:p>
          <a:p>
            <a:pPr marL="0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92524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Üçüncü Kişinin Kusurunun </a:t>
            </a:r>
            <a:r>
              <a:rPr lang="tr-TR" b="1" i="1" dirty="0" smtClean="0">
                <a:latin typeface="+mn-lt"/>
              </a:rPr>
              <a:t>İlliyet Bağını Kural Olarak  </a:t>
            </a:r>
            <a:r>
              <a:rPr lang="tr-TR" b="1" dirty="0" smtClean="0">
                <a:latin typeface="+mn-lt"/>
              </a:rPr>
              <a:t>Kesmemesi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doğmasında bir Üçüncü Kişinin Kusuru etkili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olmuşsa,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Kişinin Kusuru</a:t>
            </a:r>
            <a:r>
              <a:rPr lang="tr-TR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kadar ağır olursa olsun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yine de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 yolsuz tutulmamış olsaydı, Zarar doğmayacak olduğu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hiçbir zaman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Bağını kesecek yoğunluğa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erişmez. </a:t>
            </a:r>
          </a:p>
          <a:p>
            <a:pPr algn="just"/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5402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Yargıtay’ın </a:t>
            </a:r>
            <a:r>
              <a:rPr lang="tr-TR" b="1" i="1" dirty="0" smtClean="0">
                <a:latin typeface="+mn-lt"/>
              </a:rPr>
              <a:t>Üçüncü Kişinin Kusuru </a:t>
            </a:r>
            <a:r>
              <a:rPr lang="tr-TR" b="1" dirty="0" smtClean="0">
                <a:latin typeface="+mn-lt"/>
              </a:rPr>
              <a:t>ile ilgili bir Kararı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Sahte bir Nüfus Cüzdanına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dayanılarak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düzenlenen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Sahte Vekâletname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Taşınmazın satılması sonucu doğan zarardan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Kişinin Ağır Kusuru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İlliyet Bağı kesilmiş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için,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tutulmaz.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Kararda,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Devlet’in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MK m. 1007 hükmüne göre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olması gerektiği sonucuna varılmıştır.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Y.20HD’nin 12.05.2015 tarihli ve 2956 / 4093 sayılı Kararı – YKD, 2016 / 1, s. 107 vd.)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62840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Tazminat Davasının Diğer Özellikleri </a:t>
            </a:r>
            <a:br>
              <a:rPr lang="tr-TR" b="1" dirty="0" smtClean="0">
                <a:latin typeface="+mn-lt"/>
              </a:rPr>
            </a:br>
            <a:r>
              <a:rPr lang="tr-TR" sz="3600" b="1" dirty="0" smtClean="0">
                <a:latin typeface="+mn-lt"/>
              </a:rPr>
              <a:t>(</a:t>
            </a:r>
            <a:r>
              <a:rPr lang="tr-TR" sz="3600" b="1" i="1" dirty="0" smtClean="0"/>
              <a:t>Davanın Hukuki Karakteri)</a:t>
            </a:r>
            <a:endParaRPr lang="tr-TR" sz="36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nitelikte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Hizmeti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Dava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karakterindedir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önceden yapılan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bertaraf edilemez.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hükmü,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Hukuka ait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nedenle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dayanılarak açılan davalarda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Borçlar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Kanunu’nun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Fiillere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Hükümlerinin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kıyasen uygulanacağı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edilir.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05412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Görevli Yargı Yolu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hükmündeki kural,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kuralıdır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dayanılarak açılan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 karakter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taşımaktadır. 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Dava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düzenlemenin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 olması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Adli Yargının görevi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edilmektedir.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Uyuşmazlık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Mahkemesi,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1974 yılında verdiği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Kararında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açılacak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Davaları,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İdari Yargının görev alanına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sokmuştur.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daha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Mahkeme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1977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yılında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Kararını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 konuda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Mahkemelerin görevini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etmiştir.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900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Davalı ve Davacı Sıfatı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Devlete karşı açılacak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Davasında Davacı sıfatı,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tutulmasından dolayı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ğrayan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imseye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aittir.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Paylı Mülkiyete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 olan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Sicilin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tutulmasından dolayı el değiştirmesi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Hakkının Kısıtlanması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durumda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Paydaş,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açma hakkına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sahiptir.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8857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 Sicilindeki Yolsuzlukların İlgililer Bakımından Zarar Tehlikesi Taşıması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icilindeki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yolsuzlukta,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lgililer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pek çok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ehlikesi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Tehlike,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çoğu kez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Sicille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 kurması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oyucunun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İlişkiyi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üzenleme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içimi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olursa olsun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mutlaka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Taraftan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ıkarlarına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dokunmasıdır.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 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Sicilin arz ettiği Tehlikelerin büyük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kısmı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Güvenliği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İşlem Güvenliği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Çatışmanın,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bunlardan birinin lehine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çözülmüş olmasından doğar. </a:t>
            </a:r>
          </a:p>
          <a:p>
            <a:pPr marL="0" indent="0" algn="just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/>
          </a:p>
          <a:p>
            <a:pPr algn="just"/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312578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Elbirliği Mülkiyetinde Durum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Mülkiyetinde ise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doğan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Alacağı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üzerinde de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Mülkiyeti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devam edeceği için,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Ortakların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başlarına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Tasarrufta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bulunmaları mümkün değildir 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630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Mülkiyetinde,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bütün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Ortaklar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arada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138482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Davanın Doğrudan Doğruya </a:t>
            </a:r>
            <a:r>
              <a:rPr lang="tr-TR" b="1" i="1" dirty="0" smtClean="0">
                <a:latin typeface="+mn-lt"/>
              </a:rPr>
              <a:t>Hazineye</a:t>
            </a:r>
            <a:r>
              <a:rPr lang="tr-TR" b="1" dirty="0" smtClean="0">
                <a:latin typeface="+mn-lt"/>
              </a:rPr>
              <a:t> Karşı Açılması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/ I hükmünde, “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Devlet”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denildiğine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doğruya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Hazineye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karşı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açılacaktır.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m.1007’de,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bir Hüküm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üzenlemelerden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hareketle,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Davanın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Genel Müdürlüğü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Müdürlüğün bağlı bulunduğu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Çevre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Şehircilik Bakanlığı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aleyhine açılabileceğini ileri sürmek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 değildir.</a:t>
            </a:r>
          </a:p>
          <a:p>
            <a:pPr marL="0" indent="0"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marL="0" indent="0" algn="just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453805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bulunduğu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Mahkemesinde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1007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yani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doğuran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Kaçınmanın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yapıldığı Tapu Müdürlüğünün bulunduğu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Mahkemesinde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açılacaktır.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uğrayan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Sebepsiz Zenginleşme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 m.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Fiil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49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 başka kimselere karşı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Açma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imkânına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olması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Davasının,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Hazineye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açılmasına engel değildir.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501267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Zarar Görenin Kusuru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ödeyeceği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Tazminatın Miktarının belirlenmesinde,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 m. 52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gereğince,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Görenin Kusuru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dikkate alınır. 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razı olduğu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gelmesine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artmasına yardım ettiği takdirde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Hâkim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iktarını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indirebilir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azminata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hükmetmekten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tamamen vazgeçebilir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025718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Zarar Görenin Kusuruna Örnek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Muvazaalı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 İşlemine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Taşınmazının Mülkiyetini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Alıcının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adına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tescil ettirirse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bundan,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Görenin Sicilin yolsuz tutulmasına rıza göstermiş olduğu sonucu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çıkarılabilir.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Görenin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ağır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Hâkimin,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Talebini Reddetmesi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olur.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473764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Sicildeki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yolsuzluğu bilmesine rağmen, bunu giderici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Tedbirleri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almayarak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oğmasına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Artmasına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sebep olmuşsa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 tazminat ödemekten kurtarabilir.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Görenin yolsuzluğu bilmesine rağmen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Kanunen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tanınan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Şikâyet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 Düzeltilmesi Davası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m.1025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Geçici Tescilin Şerhi yollarına başvurmamış olması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onun yönünden bir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Kusur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teşkil eder.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430732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+mn-lt"/>
              </a:rPr>
              <a:t>Zamanaşımı 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m.1007 hükmüne göre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Devlete karşı açılacak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Davalar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m.72 hükmünde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ıllık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amanaşımı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ürelerine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tabidir.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Talebi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görenin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ükümlüsünü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öğrendiği tarihten başlayarak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Yılın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geçmesi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Zamanaşımına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halde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erici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işlendiği tarihten başlayarak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Yılın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Zamanaşımına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uğrar. </a:t>
            </a:r>
          </a:p>
          <a:p>
            <a:pPr marL="0" indent="0" algn="just">
              <a:buNone/>
            </a:pPr>
            <a:endParaRPr lang="tr-TR" sz="3200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7846384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Yıllık Süre,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 ve Tazminat Yükümlüsünü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öğrendiği tarihte işlemeye başlayacaktır.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Tapu Sicilinin yolsuz tutulması nedeniyle bir Ayni Hakkın kaybı söz konusuysa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Zarar Görenin, Sicilin Düzeltilmesi Davasının Reddine İlişkin Kararın kesinleştiğini öğrendiği tarihten itibaren iki yıl içinde Devlete karşı dava açması gerekir.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Haciz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Şerhinin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İpoteğin Sicilden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olarak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Terkininde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Alacaklının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şekilde,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Borçlunun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czinin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Belgeyle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tespit edildiğini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İİK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m.105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öğrendiği tarihten itibaren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Devlete karşı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açması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marL="0" indent="0" algn="just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31937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72 hükmünde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yıllık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Sürenin,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erici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bulunulduğu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Tarihte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işlemeye başlayacağı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ifade edilmektedir.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 her halde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tutulmasından itibaren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 içinde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açmamışsa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yıl sonra meydana gelse dahi durum değişmeyecek,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Zamanaşımına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uğramış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olacaktır. </a:t>
            </a:r>
          </a:p>
          <a:p>
            <a:pPr marL="0" indent="0"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21429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Tapu Sicilinin yolsuz tutulmasında,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çoğu kez zarar verici fiilden haberi olmaksızın dahi On Yılın geçebileceği düşünülecek olursa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Verici Fiilin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işlendiği tarihte başlatılmasının uygun olmayacağı ortaya çıkar.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Aksi halde,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daima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Kişilerin Denetimi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bulundurulması gerekir.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Oysa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hiç kimseye Sicildeki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yerinde durup durmadığını devamlı olarak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Görevi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yüklenemez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Kişiye bu şekilde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Görevi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yüklemek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şeyden önce,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Amacına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aykırı düşer.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98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İşte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oyucu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Güvenliği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 Güvenliğine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teminat sağlamak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için,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1007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yolsuz tutulmasından doğan Zararlardan Devletin Sorumlu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lduğu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lkesini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 bağlamak Zorunluluğunu duymuştur.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 üzerindeki Ayni Hakların Devlet eliyle tutulan bir Sicil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çıklık kazanmasının,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ve İşlem Güvenliği yönünden sağladığı Teminatın bir uzantısı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 nedeniyle yapılmıştır. 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77175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 1982 tarihinde verdiği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YHGK. 20.1.1982,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1979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4- 548, 1982 / 46 – YKD, 1982 8, s. 1062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917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uyarınca,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Devlete karşı açılan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Yıllık Zamanaşımı Süresinin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Düzeltilmesi Davasının Reddine ilişkin Kararın kesinleştiği tarihten itibaren işlemeye başlayacağını kabul etmiştir.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Oysa,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Düzeltilmesi Davası açan Kimse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eddine ilişkin Kararın kesinleştiğinden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haberdardır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derhal yapılan Tebliğ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HMK m.372)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öğrenmiş sayılır.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426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Düzeltilmesi Davasının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Reddine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Kararın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kesinleştiğinin öğrenilmesinden itibaren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Yılın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tamamlanması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zaten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Zamanaşımına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uğramış olur.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Yıllık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Sürenin,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doğduğu tarihten itibaren işlemeye başlayacağını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etmek uygun olacaktır.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Olağan Zamanaşımı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kazanılmış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 hallerde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 böyledir.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04102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Davaların Yarışması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yanında,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Zarardan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 başka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Kimselerin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sebeplerle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tutulmaları mümkündür.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oterlikte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Sahte Vekâletnameden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162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1)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temlik eden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ekil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49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sıra,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Zarardan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ören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karşısında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olur.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Sorumluluklar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 tazminat ödemekten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kurtarmaz. </a:t>
            </a:r>
          </a:p>
        </p:txBody>
      </p:sp>
    </p:spTree>
    <p:extLst>
      <p:ext uri="{BB962C8B-B14F-4D97-AF65-F5344CB8AC3E}">
        <p14:creationId xmlns:p14="http://schemas.microsoft.com/office/powerpoint/2010/main" val="202203805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61 hükmüne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bir “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Teselsül”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 söz konusudur. 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Borçlularından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birine karşı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açarak,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Tamamının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ödenmesini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isteyebilir.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Gören,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Kurtuluş Kanıtı getirme ihtimali bulunmayan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Ödeme Gücü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olan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açmayı tercih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edeceği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onun ilk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yönelmesi doğaldır.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989261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Zararı ödeyen Devlet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62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hükmüne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Sorumlulara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rücu edebilir.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hükmündeki Sorumluluk,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Objektif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Sorumluluktur.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62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gereğince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Kusuru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 sorumlu olan herkese rücu edebilmesi gerekir.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doğmasında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bulunuyorsa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kendi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değerlendirilecektir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nedenle,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Sorumlular ile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usurunun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ağırlığına göre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paylaştırılacaktır.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652512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Devletin Memura Rücu Hakkı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1007. maddesinin II. fıkrasına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ödeyen Devlet,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doğmasında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Görevlilere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rücu eder.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Zarara kusuru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sebebiyet veren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Görevlinin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erici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 Denetleyen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akamın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emuru olması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Rücu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önemli değildir. 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032076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bunlardan hangisi Kusuru ile zarara sebebiyet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vermiş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Rücu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edecektir. 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Görüldüğü gibi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Objektif bir Sorumluluk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edilmemiştir. </a:t>
            </a:r>
          </a:p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Rücu için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m.49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hükmündeki Şartların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gerçekleşmesi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yeterlidir. </a:t>
            </a:r>
          </a:p>
          <a:p>
            <a:pPr marL="0" indent="0">
              <a:buNone/>
            </a:pPr>
            <a:endParaRPr lang="tr-TR" sz="40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26271038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Kanunu’na 6552 sayılı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getirilen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adde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Zararın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doğmasında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Hafif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usuru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bulunan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Memura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isabetli olduğu söylenemeyecek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Koruma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sağlanmıştır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142)</a:t>
            </a:r>
            <a:endParaRPr lang="tr-TR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2609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 Kanunu’na 6552 sayılı Kanunla Getirilen Ek Madde 2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Maddeye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ve kadastro işlemleri ile ilgili olarak, Devletin kusursuz sorumluluğu sebebiyle yapılan ödemeler dolayısıyla, ihmali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maddenin ikinci cümlesi dikkate alınacak olursa bu hafif kusur olmalıdır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bulunan personel aleyhine başlatılacak rücu istemleri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ödeme tarihinden itibaren iki yıl, her halde zarara yol açan işlemin gerçekleştiği tarihten itibaren on yılın geçmesiyle zamanaşımına uğrar.»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30627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rneğin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Kütüğe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 olan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Yolsuz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Tescile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henüz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kazanılmamış olsa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Yolsuz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escilden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itibaren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ıllık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 geçmek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amanaşımı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üresi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dolmuş,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ödemesi gereken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doğmadan, Devletin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Rücu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lacağı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zamanaşımına uğramış olacaktır.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maddede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Ağır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usura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dayalı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Personel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73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saklı tutulmuştur. </a:t>
            </a:r>
          </a:p>
        </p:txBody>
      </p:sp>
    </p:spTree>
    <p:extLst>
      <p:ext uri="{BB962C8B-B14F-4D97-AF65-F5344CB8AC3E}">
        <p14:creationId xmlns:p14="http://schemas.microsoft.com/office/powerpoint/2010/main" val="2367058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ve İşlem Güvenliği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bağlamında,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hükmündeki Sorumluluğunun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apsamına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Siciline Güven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İlkesi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1023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dolayısıyla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ahiplerinin uğradığı Zararlar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girmez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Zararların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MK m. 1007 hükmündeki Sorumluluğunun,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olsuz Sicile güvenerek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şleme girişmiş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Sicile güvenleri korunmamış olan İyiniyetli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işilerin uğradığı Zararları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kapsadığını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etmek gerekir.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Kütüğünde bir Taşınmaza ilişkin birden çok Kayıt bulunması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754685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Rücu Talebi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Tazminatın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tamamının ödendiği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 Kişinin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öğrenildiği tarihten başlayarak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Yılın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halde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Tazminatın Tamamının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ödendiği tarihten başlayarak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Yılın geçmesi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Zamanaşımına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uğrayacaktır.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birden fazla memur, zarara Ortak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Kusurları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sebebiyet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vermişler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Devlete karşı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müteselsilen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 olurlar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61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721085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Memurun Kişisel Sorumluluğu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görüşe göre,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emurun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usuru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sebep olmuşsa,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49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 hükmü uyarınca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doğruya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Talep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sahiptir.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Oysa,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Memurlar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yönünden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ükümdür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anılan hüküm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Memurların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Görevsel Kusur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çerçevesinde,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karşısında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doğruya sorumlu tutulmalarına engeldir.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063375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Anayasanın 129. maddesinin V. fıkrası </a:t>
            </a:r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40. maddesinin III. fıkrası </a:t>
            </a:r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Devlet Memurları Kanunu’nun 13. maddesinin I. fıkrası karşısında bu görüşün bir değeri </a:t>
            </a:r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yoktur. </a:t>
            </a:r>
          </a:p>
          <a:p>
            <a:pPr algn="just"/>
            <a:r>
              <a:rPr lang="tr-TR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belirtilen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Hükümlerin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emurlarının </a:t>
            </a:r>
            <a:r>
              <a:rPr lang="tr-TR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İşlemlerinden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doğan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Zararlardan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 doğrudan doğruya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tutulmalarını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engelleyerek,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hükmündeki </a:t>
            </a:r>
            <a:r>
              <a:rPr lang="tr-TR" sz="1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1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uralı </a:t>
            </a:r>
            <a:r>
              <a:rPr lang="tr-TR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genelleştirmiş olmasıdır. </a:t>
            </a:r>
          </a:p>
          <a:p>
            <a:pPr algn="just"/>
            <a:endParaRPr lang="tr-TR" sz="11200" b="1" dirty="0" smtClean="0"/>
          </a:p>
          <a:p>
            <a:pPr marL="0" indent="0">
              <a:buNone/>
            </a:pPr>
            <a:r>
              <a:rPr lang="tr-TR" sz="5900" dirty="0" smtClean="0"/>
              <a:t> </a:t>
            </a:r>
          </a:p>
          <a:p>
            <a:r>
              <a:rPr lang="tr-TR" sz="5900" dirty="0" smtClean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11582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tr-TR" sz="9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Memur bilerek ve isteyerek </a:t>
            </a:r>
            <a:r>
              <a:rPr lang="tr-TR" sz="9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Yetkisini 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kötüye kullanmış ise, </a:t>
            </a:r>
            <a:r>
              <a:rPr lang="tr-TR" sz="9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9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takdirde, </a:t>
            </a:r>
            <a:r>
              <a:rPr lang="tr-TR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göreviyle ilgili </a:t>
            </a:r>
            <a:r>
              <a:rPr lang="tr-TR" sz="9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 </a:t>
            </a:r>
            <a:r>
              <a:rPr lang="tr-TR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yanında görevden ayrılabilen 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bir Kusur </a:t>
            </a:r>
            <a:r>
              <a:rPr lang="tr-TR" sz="9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işlemiş olur </a:t>
            </a:r>
            <a:r>
              <a:rPr lang="tr-TR" sz="9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tıpkı </a:t>
            </a:r>
            <a:r>
              <a:rPr lang="tr-TR" sz="9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Kusuru ile Zararın 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doğmasına sebebiyet vermiş bir </a:t>
            </a:r>
            <a:r>
              <a:rPr lang="tr-TR" sz="9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 </a:t>
            </a:r>
            <a:r>
              <a:rPr lang="tr-TR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gibi, Genel Hükümlere göre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tutulabilir. </a:t>
            </a:r>
          </a:p>
          <a:p>
            <a:pPr algn="just"/>
            <a:r>
              <a:rPr lang="tr-TR" sz="9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9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Memur,</a:t>
            </a:r>
            <a:r>
              <a:rPr lang="tr-TR" sz="9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sahte bir </a:t>
            </a:r>
            <a:r>
              <a:rPr lang="tr-TR" sz="9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 Sözleşmesi 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düzenleyerek </a:t>
            </a:r>
            <a:r>
              <a:rPr lang="tr-TR" sz="9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Sicilin </a:t>
            </a:r>
            <a:r>
              <a:rPr lang="tr-TR" sz="9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yolsuz tutulmasını sağlamışsa</a:t>
            </a:r>
            <a:r>
              <a:rPr lang="tr-TR" sz="9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Hükümlere göre sorumlu tutulabilir.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5426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77140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1007 hükmünde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 için düzenlenmiş olan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bir Sorumluluktur.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Yolsuz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utulmasından Kaynaklanan Zararın Tazmini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ilk önce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ebebiyet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aleyhine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açmak zorunda kalmaksızın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azminini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doğruya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Devletten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talep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edebilir.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Talep Hakkı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icilini tutmakla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emurun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Denetim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akamının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usuru sonucu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gelmiş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olsa bile,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geçerlidir.  </a:t>
            </a:r>
          </a:p>
          <a:p>
            <a:pPr algn="just"/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66353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5853</Words>
  <Application>Microsoft Office PowerPoint</Application>
  <PresentationFormat>Geniş ekran</PresentationFormat>
  <Paragraphs>306</Paragraphs>
  <Slides>83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83</vt:i4>
      </vt:variant>
    </vt:vector>
  </HeadingPairs>
  <TitlesOfParts>
    <vt:vector size="88" baseType="lpstr">
      <vt:lpstr>Arial</vt:lpstr>
      <vt:lpstr>Calibri</vt:lpstr>
      <vt:lpstr>Calibri Light</vt:lpstr>
      <vt:lpstr>Times New Roman</vt:lpstr>
      <vt:lpstr>Office Teması</vt:lpstr>
      <vt:lpstr>  A.Ü.H.F.  3/A EŞYA HUKUKU DERS NOTLARI (13.Hafta- 11.12.2019) </vt:lpstr>
      <vt:lpstr>Tapu Sicilinin Tutulmasından Devletin Sorumluluğu – Kaynakça </vt:lpstr>
      <vt:lpstr>Kaynakça- Monografi ve Makaleler </vt:lpstr>
      <vt:lpstr>Tapu Sicilinin Tutulmasından Devletin Sorumluluğu (Sorumluluğun Hukuki Niteliği) </vt:lpstr>
      <vt:lpstr>PowerPoint Sunusu</vt:lpstr>
      <vt:lpstr>Tapu Sicilindeki Yolsuzlukların İlgililer Bakımından Zarar Tehlikesi Taşıması </vt:lpstr>
      <vt:lpstr>PowerPoint Sunusu</vt:lpstr>
      <vt:lpstr>PowerPoint Sunusu</vt:lpstr>
      <vt:lpstr>PowerPoint Sunusu</vt:lpstr>
      <vt:lpstr>Devletin Sorumluluğunun Objektif Nitelikli Bir Sorumluluk Olması </vt:lpstr>
      <vt:lpstr>Objektif Sorumluluğun Hukuki Niteliği </vt:lpstr>
      <vt:lpstr>Yargıtay’ın Objektif Sorumluluğun Niteliği Hakkındaki Görüşü </vt:lpstr>
      <vt:lpstr>Tapu Sicilinin Tutulmasından Devletin Sorumluluğunun Şartları </vt:lpstr>
      <vt:lpstr>Tapu Sicilinin Tutulmasından Devletin Sorumluluğunun Şartları </vt:lpstr>
      <vt:lpstr>Tapu Sicilinin Tutulmasına İlişkin Bir Fiil veya Kaçınma</vt:lpstr>
      <vt:lpstr>Devletin Sorumluluğuna Yol Açan Zarar Verici Fiilin Olumsuz Olması </vt:lpstr>
      <vt:lpstr>«Tapu Sicilinin Tutulması» İfadesinin Anlamı  </vt:lpstr>
      <vt:lpstr>Sicil Tutma Kavramına Giren Fiiller</vt:lpstr>
      <vt:lpstr>PowerPoint Sunusu</vt:lpstr>
      <vt:lpstr>Kadastro Faaliyetleri Sırasında Yapılan İşlemlerin Durumu </vt:lpstr>
      <vt:lpstr>PowerPoint Sunusu</vt:lpstr>
      <vt:lpstr>Taşınmaz Mülkiyetinin Kadastro Tutanağında Yanlış Kişi Adına Tespit ve Tesciline İlişkin Yargıtay Kararlarına Örnekler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Fiil veya Kaçınmanın Hukuka Aykırı Olması </vt:lpstr>
      <vt:lpstr>PowerPoint Sunusu</vt:lpstr>
      <vt:lpstr>PowerPoint Sunusu</vt:lpstr>
      <vt:lpstr>Yargıtay’ın Sahte Vekâletnameye ve Sahte Mirasçılık Belgesine İlişkin Kararları </vt:lpstr>
      <vt:lpstr>Sahte Vekaletnameye Dayalı Tapu Siciline Tescilden Dolayı Devletin Sorumluluğuna Örnek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ZARAR</vt:lpstr>
      <vt:lpstr>PowerPoint Sunusu</vt:lpstr>
      <vt:lpstr>PowerPoint Sunusu</vt:lpstr>
      <vt:lpstr>PowerPoint Sunusu</vt:lpstr>
      <vt:lpstr>PowerPoint Sunusu</vt:lpstr>
      <vt:lpstr>Sicilin Hukuka Aykırı Tutulması İle Zarar Arasında Uygun İlliyet Bağı </vt:lpstr>
      <vt:lpstr>PowerPoint Sunusu</vt:lpstr>
      <vt:lpstr>Zarar ile Tapu Sicilinin Yolsuz Tutulması Arasındaki Uygun İlliyet Bağına Örnekler </vt:lpstr>
      <vt:lpstr>PowerPoint Sunusu</vt:lpstr>
      <vt:lpstr>Üçüncü Kişinin Kusurunun İlliyet Bağını Kural Olarak  Kesmemesi </vt:lpstr>
      <vt:lpstr>Yargıtay’ın Üçüncü Kişinin Kusuru ile ilgili bir Kararı </vt:lpstr>
      <vt:lpstr>Tazminat Davasının Diğer Özellikleri  (Davanın Hukuki Karakteri)</vt:lpstr>
      <vt:lpstr>Görevli Yargı Yolu</vt:lpstr>
      <vt:lpstr>Davalı ve Davacı Sıfatı </vt:lpstr>
      <vt:lpstr>Elbirliği Mülkiyetinde Durum </vt:lpstr>
      <vt:lpstr>Davanın Doğrudan Doğruya Hazineye Karşı Açılması </vt:lpstr>
      <vt:lpstr>PowerPoint Sunusu</vt:lpstr>
      <vt:lpstr>Zarar Görenin Kusuru</vt:lpstr>
      <vt:lpstr>Zarar Görenin Kusuruna Örnek </vt:lpstr>
      <vt:lpstr>PowerPoint Sunusu</vt:lpstr>
      <vt:lpstr>Zamanaşımı </vt:lpstr>
      <vt:lpstr>PowerPoint Sunusu</vt:lpstr>
      <vt:lpstr>PowerPoint Sunusu</vt:lpstr>
      <vt:lpstr>PowerPoint Sunusu</vt:lpstr>
      <vt:lpstr>PowerPoint Sunusu</vt:lpstr>
      <vt:lpstr>PowerPoint Sunusu</vt:lpstr>
      <vt:lpstr>Davaların Yarışması </vt:lpstr>
      <vt:lpstr>PowerPoint Sunusu</vt:lpstr>
      <vt:lpstr>PowerPoint Sunusu</vt:lpstr>
      <vt:lpstr>Devletin Memura Rücu Hakkı </vt:lpstr>
      <vt:lpstr>PowerPoint Sunusu</vt:lpstr>
      <vt:lpstr>PowerPoint Sunusu</vt:lpstr>
      <vt:lpstr>Tapu Kanunu’na 6552 sayılı Kanunla Getirilen Ek Madde 2</vt:lpstr>
      <vt:lpstr>PowerPoint Sunusu</vt:lpstr>
      <vt:lpstr>PowerPoint Sunusu</vt:lpstr>
      <vt:lpstr>Memurun Kişisel Sorumluluğu </vt:lpstr>
      <vt:lpstr> 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A.Ü.H.F.  3/A EŞYA HUKUKU DERS NOTLARI (10.Hafta- 25.11.2015)</dc:title>
  <dc:creator>user</dc:creator>
  <cp:lastModifiedBy>user</cp:lastModifiedBy>
  <cp:revision>575</cp:revision>
  <cp:lastPrinted>2019-12-10T23:51:36Z</cp:lastPrinted>
  <dcterms:created xsi:type="dcterms:W3CDTF">2015-11-24T15:14:54Z</dcterms:created>
  <dcterms:modified xsi:type="dcterms:W3CDTF">2019-12-10T23:53:47Z</dcterms:modified>
</cp:coreProperties>
</file>