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18"/>
  </p:notesMasterIdLst>
  <p:sldIdLst>
    <p:sldId id="279" r:id="rId2"/>
    <p:sldId id="277" r:id="rId3"/>
    <p:sldId id="337" r:id="rId4"/>
    <p:sldId id="285" r:id="rId5"/>
    <p:sldId id="287" r:id="rId6"/>
    <p:sldId id="338" r:id="rId7"/>
    <p:sldId id="349" r:id="rId8"/>
    <p:sldId id="292" r:id="rId9"/>
    <p:sldId id="301" r:id="rId10"/>
    <p:sldId id="302" r:id="rId11"/>
    <p:sldId id="351" r:id="rId12"/>
    <p:sldId id="343" r:id="rId13"/>
    <p:sldId id="347" r:id="rId14"/>
    <p:sldId id="306" r:id="rId15"/>
    <p:sldId id="348" r:id="rId16"/>
    <p:sldId id="30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8" autoAdjust="0"/>
    <p:restoredTop sz="9471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3945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363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220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r-TR"/>
          </a:p>
        </p:txBody>
      </p:sp>
      <p:sp>
        <p:nvSpPr>
          <p:cNvPr id="220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0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20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220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50A4606-D050-462F-ACA5-A5CD8D01FF87}" type="slidenum">
              <a:rPr lang="tr-TR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3103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E081C2-5D3E-49F6-AA0E-35AF699CDBEB}" type="slidenum">
              <a:rPr lang="tr-TR"/>
              <a:pPr/>
              <a:t>1</a:t>
            </a:fld>
            <a:endParaRPr lang="tr-TR"/>
          </a:p>
        </p:txBody>
      </p:sp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2D2C33-3D10-43EC-B73C-4D09C32C071C}" type="slidenum">
              <a:rPr lang="tr-TR"/>
              <a:pPr/>
              <a:t>10</a:t>
            </a:fld>
            <a:endParaRPr lang="tr-TR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1170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7365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8710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5BCF5A-9922-4EB3-8BF2-355939A0D333}" type="slidenum">
              <a:rPr lang="tr-TR"/>
              <a:pPr/>
              <a:t>14</a:t>
            </a:fld>
            <a:endParaRPr lang="tr-TR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65880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8B297E-9D93-4EB6-A92D-F4912E03E1ED}" type="slidenum">
              <a:rPr lang="tr-TR"/>
              <a:pPr/>
              <a:t>16</a:t>
            </a:fld>
            <a:endParaRPr lang="tr-TR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9A97BD-D81F-4BBB-AC01-6BB6C79B3904}" type="slidenum">
              <a:rPr lang="tr-TR"/>
              <a:pPr/>
              <a:t>2</a:t>
            </a:fld>
            <a:endParaRPr lang="tr-TR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AB9255-2B1C-47C6-A5C4-DB89A4B0B8DF}" type="slidenum">
              <a:rPr lang="tr-TR"/>
              <a:pPr/>
              <a:t>3</a:t>
            </a:fld>
            <a:endParaRPr lang="tr-TR"/>
          </a:p>
        </p:txBody>
      </p:sp>
      <p:sp>
        <p:nvSpPr>
          <p:cNvPr id="242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C08F5-9D69-4FC2-8004-0B11E7217E47}" type="slidenum">
              <a:rPr lang="tr-TR"/>
              <a:pPr/>
              <a:t>4</a:t>
            </a:fld>
            <a:endParaRPr lang="tr-TR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5B98F8-B5D4-4DBC-A055-1EEDFE547709}" type="slidenum">
              <a:rPr lang="tr-TR"/>
              <a:pPr/>
              <a:t>5</a:t>
            </a:fld>
            <a:endParaRPr lang="tr-TR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F425A-C21D-4F1D-AA82-7761A4BCB486}" type="slidenum">
              <a:rPr lang="tr-TR"/>
              <a:pPr/>
              <a:t>6</a:t>
            </a:fld>
            <a:endParaRPr lang="tr-TR"/>
          </a:p>
        </p:txBody>
      </p:sp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0A4606-D050-462F-ACA5-A5CD8D01FF87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2525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6475ED-0FC4-4A87-A15C-74CDFF1F1780}" type="slidenum">
              <a:rPr lang="tr-TR"/>
              <a:pPr/>
              <a:t>8</a:t>
            </a:fld>
            <a:endParaRPr lang="tr-TR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3424E8-203A-49C5-95B5-6FDCCDBA9B0D}" type="slidenum">
              <a:rPr lang="tr-TR"/>
              <a:pPr/>
              <a:t>9</a:t>
            </a:fld>
            <a:endParaRPr lang="tr-TR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2EFD4A-A2F1-42BE-89E2-D411C8D821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95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35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217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8614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232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8748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1725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2560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B9D51-AC8F-4D65-A3BA-747FD546519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790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0836F-8381-47AE-992C-579489D48D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83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504C7-01BC-42C0-8DC2-C4AFE8A63A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980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90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59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EFACE-4ADC-4B08-B492-257FF133E8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745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EF8100-9BFF-4F06-B4A3-7BEC9C6638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1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E00CB-56DF-4A7D-8777-71110E0B16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323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4916B1-D5F0-4CC1-8E3E-F1655910D0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6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3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B59758-4F06-4E58-B4E6-74EFF0BBC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846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ownturkiye.com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hyperlink" Target="http://www.zicev.org.tr/" TargetMode="External"/><Relationship Id="rId4" Type="http://schemas.openxmlformats.org/officeDocument/2006/relationships/hyperlink" Target="http://www.dostyasam.org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hyperlink" Target="http://learn.genetics.utah.edu/content/disorders/whataregd/" TargetMode="External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learn.genetics.utah.edu/content/disorders/whataregd/" TargetMode="External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hyperlink" Target="http://www.ornl.gov/sci/techresources/Human_Genome/home.shtml" TargetMode="Externa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Genler</a:t>
            </a:r>
            <a:r>
              <a:rPr lang="en-US" sz="4800" dirty="0">
                <a:solidFill>
                  <a:srgbClr val="000000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Nedir</a:t>
            </a:r>
            <a:r>
              <a:rPr lang="en-US" sz="48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idx="1"/>
          </p:nvPr>
        </p:nvSpPr>
        <p:spPr>
          <a:xfrm>
            <a:off x="762000" y="2057400"/>
            <a:ext cx="7772400" cy="4114800"/>
          </a:xfrm>
        </p:spPr>
        <p:txBody>
          <a:bodyPr/>
          <a:lstStyle/>
          <a:p>
            <a:r>
              <a:rPr lang="en-US" sz="4000"/>
              <a:t>Kalıtımsal bilgi birimleridir. Kendilerini üretmek için hücrenin kopyası gibi davranan ve proteini üreten DNA bileşimidir.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295400"/>
          </a:xfr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800">
                <a:solidFill>
                  <a:schemeClr val="accent1"/>
                </a:solidFill>
              </a:rPr>
              <a:t>Kromozom ve Gen Bağlantılı Anomaliler</a:t>
            </a:r>
            <a:endParaRPr lang="en-US" sz="4000">
              <a:solidFill>
                <a:schemeClr val="accent1"/>
              </a:solidFill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11560" y="2204864"/>
            <a:ext cx="3810000" cy="44196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err="1"/>
              <a:t>Kromozom</a:t>
            </a:r>
            <a:r>
              <a:rPr lang="en-US" sz="3200" dirty="0"/>
              <a:t> </a:t>
            </a:r>
            <a:r>
              <a:rPr lang="en-US" sz="3200" dirty="0" err="1"/>
              <a:t>Anomalileri</a:t>
            </a:r>
            <a:endParaRPr lang="en-US" sz="3200" dirty="0"/>
          </a:p>
          <a:p>
            <a:pPr lvl="1">
              <a:buClr>
                <a:schemeClr val="tx2"/>
              </a:buClr>
            </a:pPr>
            <a:r>
              <a:rPr lang="en-US" sz="2800" dirty="0"/>
              <a:t>Down </a:t>
            </a:r>
            <a:r>
              <a:rPr lang="en-US" sz="2800" dirty="0" err="1"/>
              <a:t>Sendromu</a:t>
            </a:r>
            <a:endParaRPr lang="en-US" sz="2800" dirty="0"/>
          </a:p>
          <a:p>
            <a:pPr lvl="1">
              <a:buClr>
                <a:schemeClr val="tx2"/>
              </a:buClr>
            </a:pPr>
            <a:r>
              <a:rPr lang="en-US" sz="2800" dirty="0" err="1"/>
              <a:t>Klinefelter</a:t>
            </a:r>
            <a:r>
              <a:rPr lang="en-US" sz="2800" dirty="0"/>
              <a:t> </a:t>
            </a:r>
            <a:r>
              <a:rPr lang="en-US" sz="2800" dirty="0" err="1"/>
              <a:t>Sendromu</a:t>
            </a:r>
            <a:endParaRPr lang="en-US" sz="2800" dirty="0"/>
          </a:p>
          <a:p>
            <a:pPr lvl="1">
              <a:buClr>
                <a:schemeClr val="tx2"/>
              </a:buClr>
            </a:pPr>
            <a:r>
              <a:rPr lang="en-US" sz="2800" dirty="0"/>
              <a:t>Fragile X </a:t>
            </a:r>
            <a:r>
              <a:rPr lang="en-US" sz="2800" dirty="0" err="1"/>
              <a:t>Sendromu</a:t>
            </a:r>
            <a:endParaRPr lang="en-US" sz="2800" dirty="0"/>
          </a:p>
          <a:p>
            <a:pPr lvl="1">
              <a:buClr>
                <a:schemeClr val="tx2"/>
              </a:buClr>
            </a:pPr>
            <a:r>
              <a:rPr lang="en-US" sz="2800" dirty="0"/>
              <a:t>Turner </a:t>
            </a:r>
            <a:r>
              <a:rPr lang="en-US" sz="2800" dirty="0" err="1"/>
              <a:t>Sendromu</a:t>
            </a:r>
            <a:endParaRPr lang="en-US" sz="2800" dirty="0"/>
          </a:p>
          <a:p>
            <a:pPr lvl="1">
              <a:buClr>
                <a:schemeClr val="tx2"/>
              </a:buClr>
            </a:pPr>
            <a:r>
              <a:rPr lang="en-US" sz="2800" dirty="0"/>
              <a:t>XYY </a:t>
            </a:r>
            <a:r>
              <a:rPr lang="en-US" sz="2800" dirty="0" err="1"/>
              <a:t>Sendromu</a:t>
            </a:r>
            <a:endParaRPr lang="en-US" sz="2800" dirty="0"/>
          </a:p>
        </p:txBody>
      </p:sp>
      <p:sp>
        <p:nvSpPr>
          <p:cNvPr id="106500" name="Rectangle 4"/>
          <p:cNvSpPr>
            <a:spLocks noGrp="1" noChangeArrowheads="1"/>
          </p:cNvSpPr>
          <p:nvPr>
            <p:ph sz="quarter" idx="14"/>
          </p:nvPr>
        </p:nvSpPr>
        <p:spPr>
          <a:xfrm>
            <a:off x="4645151" y="2132856"/>
            <a:ext cx="3803904" cy="3877056"/>
          </a:xfrm>
        </p:spPr>
        <p:txBody>
          <a:bodyPr/>
          <a:lstStyle/>
          <a:p>
            <a:r>
              <a:rPr lang="en-US" sz="3200" dirty="0"/>
              <a:t>Gen </a:t>
            </a:r>
            <a:r>
              <a:rPr lang="en-US" sz="3200" dirty="0" err="1"/>
              <a:t>Bağlantılı</a:t>
            </a:r>
            <a:r>
              <a:rPr lang="en-US" sz="3200" dirty="0"/>
              <a:t> </a:t>
            </a:r>
            <a:r>
              <a:rPr lang="en-US" sz="3200" dirty="0" err="1"/>
              <a:t>Anomaliler</a:t>
            </a:r>
            <a:endParaRPr lang="en-US" dirty="0"/>
          </a:p>
          <a:p>
            <a:pPr lvl="1">
              <a:buClr>
                <a:schemeClr val="tx2"/>
              </a:buClr>
            </a:pPr>
            <a:r>
              <a:rPr lang="en-US" sz="2800" dirty="0" err="1"/>
              <a:t>Fenilketonüri</a:t>
            </a:r>
            <a:endParaRPr lang="en-US" sz="2800" dirty="0"/>
          </a:p>
          <a:p>
            <a:pPr lvl="1">
              <a:buClr>
                <a:schemeClr val="tx2"/>
              </a:buClr>
            </a:pPr>
            <a:r>
              <a:rPr lang="en-US" sz="2800" dirty="0" err="1"/>
              <a:t>Orak</a:t>
            </a:r>
            <a:r>
              <a:rPr lang="en-US" sz="2800" dirty="0"/>
              <a:t> </a:t>
            </a:r>
            <a:r>
              <a:rPr lang="en-US" sz="2800" dirty="0" err="1"/>
              <a:t>Hücreli</a:t>
            </a:r>
            <a:r>
              <a:rPr lang="en-US" sz="2800" dirty="0"/>
              <a:t> (Sickle-Cell) </a:t>
            </a:r>
            <a:r>
              <a:rPr lang="en-US" sz="2800" dirty="0" err="1"/>
              <a:t>Anemi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 </a:t>
            </a:r>
            <a:r>
              <a:rPr lang="en-US" dirty="0" err="1"/>
              <a:t>Sendromu</a:t>
            </a:r>
            <a:endParaRPr lang="tr-TR" dirty="0"/>
          </a:p>
        </p:txBody>
      </p:sp>
      <p:pic>
        <p:nvPicPr>
          <p:cNvPr id="4" name="Picture 6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" y="468993"/>
            <a:ext cx="1565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418" name="Picture 2" descr="C:\Documents and Settings\hp pc\Desktop\trisomy21_karyotyp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31" y="2132856"/>
            <a:ext cx="5821980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6228184" y="2157760"/>
            <a:ext cx="280831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dirty="0"/>
              <a:t>21. Kromozom çiftinde olması gerekenden bir fazla </a:t>
            </a:r>
            <a:r>
              <a:rPr lang="tr-TR" dirty="0" err="1"/>
              <a:t>kromozon</a:t>
            </a:r>
            <a:r>
              <a:rPr lang="tr-TR" dirty="0"/>
              <a:t> olduğu görülmektedir.</a:t>
            </a:r>
          </a:p>
          <a:p>
            <a:pPr algn="l"/>
            <a:r>
              <a:rPr lang="tr-TR" dirty="0"/>
              <a:t>Bu nedenle </a:t>
            </a:r>
            <a:r>
              <a:rPr lang="tr-TR" dirty="0" err="1"/>
              <a:t>Down</a:t>
            </a:r>
            <a:r>
              <a:rPr lang="tr-TR" dirty="0"/>
              <a:t> Sendromunun diğer bir adı da </a:t>
            </a:r>
            <a:r>
              <a:rPr lang="tr-TR" dirty="0" err="1"/>
              <a:t>Trisomi</a:t>
            </a:r>
            <a:r>
              <a:rPr lang="tr-TR" dirty="0"/>
              <a:t> 21’dir. </a:t>
            </a:r>
          </a:p>
        </p:txBody>
      </p:sp>
    </p:spTree>
    <p:extLst>
      <p:ext uri="{BB962C8B-B14F-4D97-AF65-F5344CB8AC3E}">
        <p14:creationId xmlns:p14="http://schemas.microsoft.com/office/powerpoint/2010/main" val="3818266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619672" y="570156"/>
            <a:ext cx="6825081" cy="1054250"/>
          </a:xfrm>
        </p:spPr>
        <p:txBody>
          <a:bodyPr>
            <a:normAutofit fontScale="90000"/>
          </a:bodyPr>
          <a:lstStyle/>
          <a:p>
            <a:pPr algn="l"/>
            <a:r>
              <a:rPr lang="tr-TR" sz="4400" b="1" dirty="0"/>
              <a:t>Meraklısına:</a:t>
            </a:r>
            <a:br>
              <a:rPr lang="tr-TR" sz="4400" b="1" dirty="0"/>
            </a:br>
            <a:r>
              <a:rPr lang="tr-TR" sz="4400" b="1" dirty="0"/>
              <a:t>Sivil Toplum Kuruluşları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Down</a:t>
            </a:r>
            <a:r>
              <a:rPr lang="tr-TR" dirty="0"/>
              <a:t> Sendromu Derneği</a:t>
            </a:r>
          </a:p>
          <a:p>
            <a:pPr lvl="1"/>
            <a:r>
              <a:rPr lang="tr-TR" dirty="0">
                <a:hlinkClick r:id="rId3"/>
              </a:rPr>
              <a:t>http://www.downturkiye.com/</a:t>
            </a:r>
            <a:endParaRPr lang="tr-TR" dirty="0"/>
          </a:p>
          <a:p>
            <a:r>
              <a:rPr lang="tr-TR" dirty="0" err="1"/>
              <a:t>DoSt</a:t>
            </a:r>
            <a:r>
              <a:rPr lang="tr-TR" dirty="0"/>
              <a:t> Yaşam </a:t>
            </a:r>
            <a:r>
              <a:rPr lang="tr-TR" dirty="0" err="1"/>
              <a:t>Down</a:t>
            </a:r>
            <a:r>
              <a:rPr lang="tr-TR" dirty="0"/>
              <a:t> Sendromu Vakfı</a:t>
            </a:r>
          </a:p>
          <a:p>
            <a:pPr lvl="1"/>
            <a:r>
              <a:rPr lang="tr-TR" dirty="0">
                <a:hlinkClick r:id="rId4"/>
              </a:rPr>
              <a:t>http://www.dostyasam.org/</a:t>
            </a:r>
            <a:endParaRPr lang="tr-TR" dirty="0"/>
          </a:p>
          <a:p>
            <a:r>
              <a:rPr lang="tr-TR" dirty="0"/>
              <a:t>Zihinsel Yetersiz Çocukları Yetiştirme ve Koruma Vakfı</a:t>
            </a:r>
          </a:p>
          <a:p>
            <a:pPr lvl="1"/>
            <a:r>
              <a:rPr lang="tr-TR" dirty="0">
                <a:hlinkClick r:id="rId5"/>
              </a:rPr>
              <a:t>http://www.zicev.org.tr</a:t>
            </a:r>
            <a:r>
              <a:rPr lang="tr-TR" dirty="0"/>
              <a:t>/</a:t>
            </a:r>
          </a:p>
        </p:txBody>
      </p:sp>
      <p:pic>
        <p:nvPicPr>
          <p:cNvPr id="4" name="Picture 2" descr="C:\Users\Arcan TIĞRAK\AppData\Local\Microsoft\Windows\Temporary Internet Files\Content.IE5\X1RUO3CP\MC90023346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5"/>
            <a:ext cx="1440160" cy="133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2961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971600" y="584050"/>
            <a:ext cx="7756263" cy="1054250"/>
          </a:xfrm>
        </p:spPr>
        <p:txBody>
          <a:bodyPr/>
          <a:lstStyle/>
          <a:p>
            <a:r>
              <a:rPr lang="en-US" dirty="0" err="1"/>
              <a:t>Klinefelter</a:t>
            </a:r>
            <a:r>
              <a:rPr lang="en-US" dirty="0"/>
              <a:t> </a:t>
            </a:r>
            <a:r>
              <a:rPr lang="en-US" dirty="0" err="1"/>
              <a:t>Sendromu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5595483" y="2157760"/>
            <a:ext cx="34410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dirty="0"/>
              <a:t>Normal bireylerde cinsiyeti belirleyen  kromozom çifti XX ya da XY ‘</a:t>
            </a:r>
            <a:r>
              <a:rPr lang="tr-TR" dirty="0" err="1"/>
              <a:t>dir</a:t>
            </a:r>
            <a:r>
              <a:rPr lang="tr-TR" dirty="0"/>
              <a:t>. Şekilde </a:t>
            </a:r>
            <a:r>
              <a:rPr lang="tr-TR" dirty="0" err="1"/>
              <a:t>Klinefelter</a:t>
            </a:r>
            <a:r>
              <a:rPr lang="tr-TR" dirty="0"/>
              <a:t> Sendromu olan bir bireyin iki adet X kromozomu ve bir adet Y kromozomu olduğu görülebilir.</a:t>
            </a:r>
          </a:p>
          <a:p>
            <a:pPr algn="l"/>
            <a:endParaRPr lang="tr-TR" dirty="0"/>
          </a:p>
        </p:txBody>
      </p:sp>
      <p:pic>
        <p:nvPicPr>
          <p:cNvPr id="11" name="Picture 6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" y="468993"/>
            <a:ext cx="1565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2563" name="Picture 3" descr="C:\Users\Arcan TIĞRAK\Desktop\kleinfelter_karyotyp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36" y="2124472"/>
            <a:ext cx="544039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3213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/>
              <a:t>Fragile X Sendromu</a:t>
            </a:r>
          </a:p>
        </p:txBody>
      </p:sp>
      <p:sp>
        <p:nvSpPr>
          <p:cNvPr id="118787" name="Rectangle 3"/>
          <p:cNvSpPr>
            <a:spLocks noGrp="1" noChangeArrowheads="1"/>
          </p:cNvSpPr>
          <p:nvPr>
            <p:ph idx="1"/>
          </p:nvPr>
        </p:nvSpPr>
        <p:spPr>
          <a:xfrm>
            <a:off x="699247" y="2248347"/>
            <a:ext cx="4880865" cy="4204989"/>
          </a:xfrm>
        </p:spPr>
        <p:txBody>
          <a:bodyPr/>
          <a:lstStyle/>
          <a:p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bağtılı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anomalisidir</a:t>
            </a:r>
            <a:r>
              <a:rPr lang="en-US" dirty="0"/>
              <a:t>. </a:t>
            </a:r>
          </a:p>
          <a:p>
            <a:r>
              <a:rPr lang="en-US" dirty="0"/>
              <a:t>X </a:t>
            </a:r>
            <a:r>
              <a:rPr lang="en-US" dirty="0" err="1"/>
              <a:t>kromozomu</a:t>
            </a:r>
            <a:r>
              <a:rPr lang="en-US" dirty="0"/>
              <a:t> </a:t>
            </a:r>
            <a:r>
              <a:rPr lang="en-US" dirty="0" err="1"/>
              <a:t>sıkışmış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genellikle</a:t>
            </a:r>
            <a:r>
              <a:rPr lang="en-US" dirty="0"/>
              <a:t> </a:t>
            </a:r>
            <a:r>
              <a:rPr lang="en-US" dirty="0" err="1"/>
              <a:t>kırıktır</a:t>
            </a:r>
            <a:r>
              <a:rPr lang="en-US" dirty="0"/>
              <a:t>. </a:t>
            </a:r>
          </a:p>
          <a:p>
            <a:r>
              <a:rPr lang="en-US" dirty="0" err="1"/>
              <a:t>Özellikleri</a:t>
            </a:r>
            <a:r>
              <a:rPr lang="en-US" dirty="0"/>
              <a:t>:</a:t>
            </a:r>
          </a:p>
          <a:p>
            <a:pPr lvl="1">
              <a:buClr>
                <a:schemeClr val="tx2"/>
              </a:buClr>
            </a:pP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bozukluk</a:t>
            </a:r>
            <a:r>
              <a:rPr lang="en-US" dirty="0"/>
              <a:t> (</a:t>
            </a:r>
            <a:r>
              <a:rPr lang="en-US" dirty="0" err="1"/>
              <a:t>zihinsel</a:t>
            </a:r>
            <a:r>
              <a:rPr lang="en-US" dirty="0"/>
              <a:t> </a:t>
            </a:r>
            <a:r>
              <a:rPr lang="en-US" dirty="0" err="1"/>
              <a:t>gerilikten</a:t>
            </a:r>
            <a:r>
              <a:rPr lang="en-US" dirty="0"/>
              <a:t>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uzamına</a:t>
            </a:r>
            <a:r>
              <a:rPr lang="en-US" dirty="0"/>
              <a:t> </a:t>
            </a:r>
            <a:r>
              <a:rPr lang="en-US" dirty="0" err="1"/>
              <a:t>kadar</a:t>
            </a:r>
            <a:r>
              <a:rPr lang="en-US" dirty="0"/>
              <a:t> </a:t>
            </a:r>
            <a:r>
              <a:rPr lang="en-US" dirty="0" err="1"/>
              <a:t>değişebilir</a:t>
            </a:r>
            <a:r>
              <a:rPr lang="en-US" dirty="0"/>
              <a:t>)</a:t>
            </a:r>
          </a:p>
          <a:p>
            <a:r>
              <a:rPr lang="en-US" dirty="0" err="1"/>
              <a:t>Sıklıkla</a:t>
            </a:r>
            <a:r>
              <a:rPr lang="en-US" dirty="0"/>
              <a:t> </a:t>
            </a:r>
            <a:r>
              <a:rPr lang="en-US" dirty="0" err="1"/>
              <a:t>erkeklerde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</a:t>
            </a:r>
            <a:endParaRPr lang="en-US" dirty="0"/>
          </a:p>
        </p:txBody>
      </p:sp>
      <p:pic>
        <p:nvPicPr>
          <p:cNvPr id="321536" name="Picture 0" descr="C:\Users\Arcan TIĞRAK\Desktop\fragilex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348880"/>
            <a:ext cx="3204812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Turner </a:t>
            </a:r>
            <a:r>
              <a:rPr lang="en-US" dirty="0" err="1"/>
              <a:t>Sendromu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5419328" y="2248347"/>
            <a:ext cx="3545160" cy="2044749"/>
          </a:xfrm>
        </p:spPr>
        <p:txBody>
          <a:bodyPr>
            <a:normAutofit/>
          </a:bodyPr>
          <a:lstStyle/>
          <a:p>
            <a:r>
              <a:rPr lang="tr-TR" dirty="0"/>
              <a:t>Şekilde bireyin bir Y kromozomuna ya da ikinci bir X kromozomuna sahip olmadığı görülmektedir.</a:t>
            </a:r>
          </a:p>
        </p:txBody>
      </p:sp>
      <p:pic>
        <p:nvPicPr>
          <p:cNvPr id="4" name="Picture 6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2" y="468993"/>
            <a:ext cx="1565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24" descr="C:\Users\Arcan TIĞRAK\Desktop\turner_karyotyp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44" y="2142110"/>
            <a:ext cx="5256584" cy="438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İçerik Yer Tutucusu 1"/>
          <p:cNvSpPr txBox="1">
            <a:spLocks/>
          </p:cNvSpPr>
          <p:nvPr/>
        </p:nvSpPr>
        <p:spPr>
          <a:xfrm>
            <a:off x="5419328" y="4696619"/>
            <a:ext cx="3545160" cy="204474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6576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7724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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3657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0876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-32004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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14884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6888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8892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74320" algn="l" defTabSz="914400" rtl="0" eaLnBrk="1" latinLnBrk="0" hangingPunct="1">
              <a:spcBef>
                <a:spcPts val="400"/>
              </a:spcBef>
              <a:buClr>
                <a:schemeClr val="accent1"/>
              </a:buClr>
              <a:buFont typeface="Wingdings" pitchFamily="2" charset="2"/>
              <a:buChar char="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solidFill>
                  <a:schemeClr val="accent1"/>
                </a:solidFill>
              </a:rPr>
              <a:t>Meraklısına: </a:t>
            </a:r>
          </a:p>
          <a:p>
            <a:r>
              <a:rPr lang="tr-TR" dirty="0">
                <a:solidFill>
                  <a:schemeClr val="accent1"/>
                </a:solidFill>
              </a:rPr>
              <a:t>Genetik ile ilgili </a:t>
            </a:r>
            <a:r>
              <a:rPr lang="tr-TR" dirty="0" err="1">
                <a:solidFill>
                  <a:schemeClr val="accent1"/>
                </a:solidFill>
              </a:rPr>
              <a:t>Utah</a:t>
            </a:r>
            <a:r>
              <a:rPr lang="tr-TR" dirty="0">
                <a:solidFill>
                  <a:schemeClr val="accent1"/>
                </a:solidFill>
              </a:rPr>
              <a:t> Üniversitesi’nin web sayfası</a:t>
            </a:r>
          </a:p>
          <a:p>
            <a:r>
              <a:rPr lang="tr-TR" dirty="0">
                <a:hlinkClick r:id="rId5"/>
              </a:rPr>
              <a:t>http://learn.genetics.utah.edu/content/disorders/whataregd/</a:t>
            </a:r>
            <a:endParaRPr lang="tr-TR" dirty="0"/>
          </a:p>
        </p:txBody>
      </p:sp>
      <p:pic>
        <p:nvPicPr>
          <p:cNvPr id="7" name="Picture 2" descr="C:\Users\Arcan TIĞRAK\AppData\Local\Microsoft\Windows\Temporary Internet Files\Content.IE5\X1RUO3CP\MC900233462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616" y="4005064"/>
            <a:ext cx="1010872" cy="934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48844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 dirty="0"/>
              <a:t>XYY </a:t>
            </a:r>
            <a:r>
              <a:rPr lang="en-US" sz="4800" dirty="0" err="1"/>
              <a:t>Sendromu</a:t>
            </a:r>
            <a:endParaRPr lang="en-US" sz="4800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Cinsiyet</a:t>
            </a:r>
            <a:r>
              <a:rPr lang="en-US" dirty="0"/>
              <a:t> </a:t>
            </a:r>
            <a:r>
              <a:rPr lang="en-US" dirty="0" err="1"/>
              <a:t>bağlantılı</a:t>
            </a:r>
            <a:r>
              <a:rPr lang="en-US" dirty="0"/>
              <a:t> </a:t>
            </a:r>
            <a:r>
              <a:rPr lang="en-US" dirty="0" err="1"/>
              <a:t>kromozom</a:t>
            </a:r>
            <a:r>
              <a:rPr lang="en-US" dirty="0"/>
              <a:t> </a:t>
            </a:r>
            <a:r>
              <a:rPr lang="en-US" dirty="0" err="1"/>
              <a:t>anomalisi</a:t>
            </a:r>
            <a:endParaRPr lang="en-US" dirty="0"/>
          </a:p>
          <a:p>
            <a:r>
              <a:rPr lang="en-US" dirty="0" err="1"/>
              <a:t>Erkek</a:t>
            </a:r>
            <a:r>
              <a:rPr lang="en-US" dirty="0"/>
              <a:t> </a:t>
            </a:r>
            <a:r>
              <a:rPr lang="en-US" dirty="0" err="1"/>
              <a:t>fazladan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Y </a:t>
            </a:r>
            <a:r>
              <a:rPr lang="en-US" dirty="0" err="1"/>
              <a:t>kromozomuna</a:t>
            </a:r>
            <a:r>
              <a:rPr lang="en-US" dirty="0"/>
              <a:t> </a:t>
            </a:r>
            <a:r>
              <a:rPr lang="en-US" dirty="0" err="1"/>
              <a:t>sahiptir</a:t>
            </a:r>
            <a:endParaRPr lang="en-US" dirty="0"/>
          </a:p>
          <a:p>
            <a:r>
              <a:rPr lang="en-US" dirty="0" err="1"/>
              <a:t>Önceleri</a:t>
            </a:r>
            <a:r>
              <a:rPr lang="en-US" dirty="0"/>
              <a:t> </a:t>
            </a:r>
            <a:r>
              <a:rPr lang="en-US" dirty="0" err="1"/>
              <a:t>fazladan</a:t>
            </a:r>
            <a:r>
              <a:rPr lang="en-US" dirty="0"/>
              <a:t> Y </a:t>
            </a:r>
            <a:r>
              <a:rPr lang="en-US" dirty="0" err="1"/>
              <a:t>kromozomunun</a:t>
            </a:r>
            <a:r>
              <a:rPr lang="en-US" dirty="0"/>
              <a:t> </a:t>
            </a:r>
            <a:r>
              <a:rPr lang="en-US" dirty="0" err="1"/>
              <a:t>erkekte</a:t>
            </a:r>
            <a:r>
              <a:rPr lang="en-US" dirty="0"/>
              <a:t> </a:t>
            </a:r>
            <a:r>
              <a:rPr lang="en-US" dirty="0" err="1"/>
              <a:t>saldırganlık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şiddeti</a:t>
            </a:r>
            <a:r>
              <a:rPr lang="en-US" dirty="0"/>
              <a:t> </a:t>
            </a:r>
            <a:r>
              <a:rPr lang="en-US" dirty="0" err="1"/>
              <a:t>arttırdığı</a:t>
            </a:r>
            <a:r>
              <a:rPr lang="en-US" dirty="0"/>
              <a:t> </a:t>
            </a:r>
            <a:r>
              <a:rPr lang="en-US" dirty="0" err="1"/>
              <a:t>düşünülürdü</a:t>
            </a:r>
            <a:r>
              <a:rPr lang="en-US" dirty="0"/>
              <a:t>. </a:t>
            </a:r>
          </a:p>
          <a:p>
            <a:r>
              <a:rPr lang="en-US" dirty="0" err="1"/>
              <a:t>Bulgular</a:t>
            </a:r>
            <a:r>
              <a:rPr lang="en-US" dirty="0"/>
              <a:t> XYY </a:t>
            </a:r>
            <a:r>
              <a:rPr lang="en-US" dirty="0" err="1"/>
              <a:t>erkeklerin</a:t>
            </a:r>
            <a:r>
              <a:rPr lang="en-US" dirty="0"/>
              <a:t> XY </a:t>
            </a:r>
            <a:r>
              <a:rPr lang="en-US" dirty="0" err="1"/>
              <a:t>erkeklere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fazla</a:t>
            </a:r>
            <a:r>
              <a:rPr lang="en-US" dirty="0"/>
              <a:t> </a:t>
            </a:r>
            <a:r>
              <a:rPr lang="en-US" dirty="0" err="1"/>
              <a:t>oranda</a:t>
            </a:r>
            <a:r>
              <a:rPr lang="en-US" dirty="0"/>
              <a:t> </a:t>
            </a:r>
            <a:r>
              <a:rPr lang="en-US" dirty="0" err="1"/>
              <a:t>suç</a:t>
            </a:r>
            <a:r>
              <a:rPr lang="en-US" dirty="0"/>
              <a:t> </a:t>
            </a:r>
            <a:r>
              <a:rPr lang="en-US" dirty="0" err="1"/>
              <a:t>işlemediklerini</a:t>
            </a:r>
            <a:r>
              <a:rPr lang="en-US" dirty="0"/>
              <a:t> </a:t>
            </a:r>
            <a:r>
              <a:rPr lang="en-US" dirty="0" err="1"/>
              <a:t>göstermiştir</a:t>
            </a:r>
            <a:r>
              <a:rPr lang="en-US" dirty="0"/>
              <a:t>.</a:t>
            </a:r>
          </a:p>
        </p:txBody>
      </p:sp>
      <p:graphicFrame>
        <p:nvGraphicFramePr>
          <p:cNvPr id="1105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6709040"/>
              </p:ext>
            </p:extLst>
          </p:nvPr>
        </p:nvGraphicFramePr>
        <p:xfrm>
          <a:off x="7277100" y="5659437"/>
          <a:ext cx="1866900" cy="1198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91" name="Clip" r:id="rId4" imgW="1831818" imgH="1175442" progId="">
                  <p:embed/>
                </p:oleObj>
              </mc:Choice>
              <mc:Fallback>
                <p:oleObj name="Clip" r:id="rId4" imgW="1831818" imgH="1175442" progId="">
                  <p:embed/>
                  <p:pic>
                    <p:nvPicPr>
                      <p:cNvPr id="0" name="Picture 1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7100" y="5659437"/>
                        <a:ext cx="1866900" cy="1198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/>
              <a:t>Kromozomun Tanımı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4400" dirty="0" err="1"/>
              <a:t>Binlerce</a:t>
            </a:r>
            <a:r>
              <a:rPr lang="en-US" sz="4400" dirty="0"/>
              <a:t> </a:t>
            </a:r>
            <a:r>
              <a:rPr lang="en-US" sz="4400" dirty="0" err="1"/>
              <a:t>genden</a:t>
            </a:r>
            <a:r>
              <a:rPr lang="en-US" sz="4400" dirty="0"/>
              <a:t> </a:t>
            </a:r>
            <a:r>
              <a:rPr lang="en-US" sz="4400" dirty="0" err="1"/>
              <a:t>oluşan</a:t>
            </a:r>
            <a:r>
              <a:rPr lang="en-US" sz="4400" dirty="0"/>
              <a:t> </a:t>
            </a:r>
            <a:r>
              <a:rPr lang="en-US" sz="4400" dirty="0" err="1"/>
              <a:t>ip</a:t>
            </a:r>
            <a:r>
              <a:rPr lang="tr-TR" sz="4400" dirty="0" err="1"/>
              <a:t>liksi</a:t>
            </a:r>
            <a:r>
              <a:rPr lang="en-US" sz="4400" dirty="0"/>
              <a:t> </a:t>
            </a:r>
            <a:r>
              <a:rPr lang="en-US" sz="4400" dirty="0" err="1"/>
              <a:t>yapılardır</a:t>
            </a:r>
            <a:r>
              <a:rPr lang="en-US" sz="4400" dirty="0"/>
              <a:t>. 23 </a:t>
            </a:r>
            <a:r>
              <a:rPr lang="en-US" sz="4400" dirty="0" err="1"/>
              <a:t>çift</a:t>
            </a:r>
            <a:r>
              <a:rPr lang="en-US" sz="4400" dirty="0"/>
              <a:t> </a:t>
            </a:r>
            <a:r>
              <a:rPr lang="en-US" sz="4400" dirty="0" err="1"/>
              <a:t>halinde</a:t>
            </a:r>
            <a:r>
              <a:rPr lang="en-US" sz="4400" dirty="0"/>
              <a:t> </a:t>
            </a:r>
            <a:r>
              <a:rPr lang="en-US" sz="4400" dirty="0" err="1"/>
              <a:t>bulunurlar</a:t>
            </a:r>
            <a:r>
              <a:rPr lang="en-US" sz="4400" dirty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çiftlerden</a:t>
            </a:r>
            <a:r>
              <a:rPr lang="en-US" sz="4400" dirty="0"/>
              <a:t> her </a:t>
            </a:r>
            <a:r>
              <a:rPr lang="en-US" sz="4400" dirty="0" err="1"/>
              <a:t>biri</a:t>
            </a:r>
            <a:r>
              <a:rPr lang="en-US" sz="4400" dirty="0"/>
              <a:t> </a:t>
            </a:r>
            <a:r>
              <a:rPr lang="en-US" sz="4400" dirty="0" err="1"/>
              <a:t>anne</a:t>
            </a:r>
            <a:r>
              <a:rPr lang="en-US" sz="4400" dirty="0"/>
              <a:t> </a:t>
            </a:r>
            <a:r>
              <a:rPr lang="en-US" sz="4400" dirty="0" err="1"/>
              <a:t>ve</a:t>
            </a:r>
            <a:r>
              <a:rPr lang="en-US" sz="4400" dirty="0"/>
              <a:t> </a:t>
            </a:r>
            <a:r>
              <a:rPr lang="en-US" sz="4400" dirty="0" err="1"/>
              <a:t>babadan</a:t>
            </a:r>
            <a:r>
              <a:rPr lang="en-US" sz="4400" dirty="0"/>
              <a:t> </a:t>
            </a:r>
            <a:r>
              <a:rPr lang="en-US" sz="4400" dirty="0" err="1"/>
              <a:t>gelir</a:t>
            </a:r>
            <a:r>
              <a:rPr lang="en-US" sz="4400" dirty="0"/>
              <a:t>.</a:t>
            </a:r>
          </a:p>
        </p:txBody>
      </p:sp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7010400" y="4953000"/>
          <a:ext cx="1776413" cy="163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6" name="Clip" r:id="rId4" imgW="1776679" imgH="1630375" progId="">
                  <p:embed/>
                </p:oleObj>
              </mc:Choice>
              <mc:Fallback>
                <p:oleObj name="Clip" r:id="rId4" imgW="1776679" imgH="1630375" progId="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953000"/>
                        <a:ext cx="1776413" cy="163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9" name="Text Box 5"/>
          <p:cNvSpPr txBox="1">
            <a:spLocks noGrp="1" noChangeArrowheads="1"/>
          </p:cNvSpPr>
          <p:nvPr>
            <p:ph type="title" idx="4294967295"/>
          </p:nvPr>
        </p:nvSpPr>
        <p:spPr>
          <a:xfrm>
            <a:off x="0" y="1524000"/>
            <a:ext cx="12192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l"/>
            <a:r>
              <a:rPr lang="tr-TR" sz="1400" dirty="0">
                <a:solidFill>
                  <a:schemeClr val="tx1"/>
                </a:solidFill>
                <a:latin typeface="Arial" charset="0"/>
              </a:rPr>
              <a:t>İnsan vücudu 100 trilyon hücreye sahiptir.</a:t>
            </a:r>
            <a:endParaRPr lang="en-US" sz="1800" dirty="0">
              <a:latin typeface="Arial" charset="0"/>
            </a:endParaRPr>
          </a:p>
        </p:txBody>
      </p:sp>
      <p:pic>
        <p:nvPicPr>
          <p:cNvPr id="216068" name="Picture 4"/>
          <p:cNvPicPr>
            <a:picLocks noGrp="1" noChangeAspect="1" noChangeArrowheads="1"/>
          </p:cNvPicPr>
          <p:nvPr>
            <p:ph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02050"/>
            <a:ext cx="8886825" cy="1800225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6071" name="Text Box 7"/>
          <p:cNvSpPr txBox="1">
            <a:spLocks noChangeArrowheads="1"/>
          </p:cNvSpPr>
          <p:nvPr/>
        </p:nvSpPr>
        <p:spPr bwMode="auto">
          <a:xfrm>
            <a:off x="1376387" y="2669704"/>
            <a:ext cx="1309688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tr-TR" sz="1400" dirty="0">
                <a:latin typeface="Arial" charset="0"/>
              </a:rPr>
              <a:t>Her bir hücrenin </a:t>
            </a:r>
          </a:p>
          <a:p>
            <a:pPr algn="l"/>
            <a:r>
              <a:rPr lang="tr-TR" sz="1400" dirty="0">
                <a:latin typeface="Arial" charset="0"/>
              </a:rPr>
              <a:t>İçinde </a:t>
            </a:r>
            <a:r>
              <a:rPr lang="tr-TR" sz="1400" b="1" dirty="0">
                <a:latin typeface="Arial" charset="0"/>
              </a:rPr>
              <a:t>çekirdek </a:t>
            </a:r>
          </a:p>
          <a:p>
            <a:pPr algn="l"/>
            <a:r>
              <a:rPr lang="tr-TR" sz="1400" dirty="0">
                <a:latin typeface="Arial" charset="0"/>
              </a:rPr>
              <a:t>vardır (kırmızı </a:t>
            </a:r>
          </a:p>
          <a:p>
            <a:pPr algn="l"/>
            <a:r>
              <a:rPr lang="tr-TR" sz="1400" dirty="0">
                <a:latin typeface="Arial" charset="0"/>
              </a:rPr>
              <a:t>kan hücreleri </a:t>
            </a:r>
          </a:p>
          <a:p>
            <a:pPr algn="l"/>
            <a:r>
              <a:rPr lang="tr-TR" sz="1400" dirty="0">
                <a:latin typeface="Arial" charset="0"/>
              </a:rPr>
              <a:t>dışında)</a:t>
            </a:r>
            <a:endParaRPr lang="en-US" sz="1400" dirty="0">
              <a:latin typeface="Arial" charset="0"/>
            </a:endParaRPr>
          </a:p>
        </p:txBody>
      </p:sp>
      <p:sp>
        <p:nvSpPr>
          <p:cNvPr id="216073" name="Text Box 9"/>
          <p:cNvSpPr txBox="1">
            <a:spLocks noChangeArrowheads="1"/>
          </p:cNvSpPr>
          <p:nvPr/>
        </p:nvSpPr>
        <p:spPr bwMode="auto">
          <a:xfrm>
            <a:off x="3018284" y="1634257"/>
            <a:ext cx="1241425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tr-TR" sz="1400" dirty="0">
                <a:latin typeface="Arial" charset="0"/>
              </a:rPr>
              <a:t>Her bir</a:t>
            </a:r>
            <a:r>
              <a:rPr lang="en-US" sz="1400" dirty="0">
                <a:latin typeface="Arial" charset="0"/>
              </a:rPr>
              <a:t> </a:t>
            </a:r>
            <a:r>
              <a:rPr lang="tr-TR" sz="1400" dirty="0">
                <a:latin typeface="Arial" charset="0"/>
              </a:rPr>
              <a:t>çekirdek</a:t>
            </a:r>
            <a:endParaRPr lang="en-US" sz="1400" dirty="0">
              <a:latin typeface="Arial" charset="0"/>
            </a:endParaRPr>
          </a:p>
          <a:p>
            <a:pPr algn="l"/>
            <a:r>
              <a:rPr lang="en-US" sz="1400" dirty="0">
                <a:latin typeface="Arial" charset="0"/>
              </a:rPr>
              <a:t>46</a:t>
            </a:r>
            <a:r>
              <a:rPr lang="tr-TR" sz="1400" dirty="0">
                <a:latin typeface="Arial" charset="0"/>
              </a:rPr>
              <a:t> kromozom </a:t>
            </a:r>
          </a:p>
          <a:p>
            <a:pPr algn="l"/>
            <a:r>
              <a:rPr lang="tr-TR" sz="1400" dirty="0">
                <a:latin typeface="Arial" charset="0"/>
              </a:rPr>
              <a:t>içermektedir</a:t>
            </a:r>
            <a:endParaRPr lang="en-US" sz="1400" dirty="0">
              <a:latin typeface="Arial" charset="0"/>
            </a:endParaRPr>
          </a:p>
          <a:p>
            <a:pPr algn="l"/>
            <a:r>
              <a:rPr lang="tr-TR" sz="1400" dirty="0">
                <a:latin typeface="Arial" charset="0"/>
              </a:rPr>
              <a:t>(</a:t>
            </a:r>
            <a:r>
              <a:rPr lang="en-US" sz="1400" dirty="0">
                <a:latin typeface="Arial" charset="0"/>
              </a:rPr>
              <a:t>23 </a:t>
            </a:r>
            <a:r>
              <a:rPr lang="tr-TR" sz="1400" dirty="0">
                <a:latin typeface="Arial" charset="0"/>
              </a:rPr>
              <a:t>kromozom </a:t>
            </a:r>
          </a:p>
          <a:p>
            <a:pPr algn="l"/>
            <a:r>
              <a:rPr lang="tr-TR" sz="1400" dirty="0">
                <a:latin typeface="Arial" charset="0"/>
              </a:rPr>
              <a:t>çifti halinde ).</a:t>
            </a:r>
            <a:endParaRPr lang="en-US" sz="1400" dirty="0">
              <a:latin typeface="Arial" charset="0"/>
            </a:endParaRPr>
          </a:p>
        </p:txBody>
      </p:sp>
      <p:sp>
        <p:nvSpPr>
          <p:cNvPr id="216075" name="Text Box 11"/>
          <p:cNvSpPr txBox="1">
            <a:spLocks noChangeArrowheads="1"/>
          </p:cNvSpPr>
          <p:nvPr/>
        </p:nvSpPr>
        <p:spPr bwMode="auto">
          <a:xfrm>
            <a:off x="4504928" y="2630910"/>
            <a:ext cx="1219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l"/>
            <a:r>
              <a:rPr lang="tr-TR" sz="1400" dirty="0">
                <a:latin typeface="Arial" charset="0"/>
              </a:rPr>
              <a:t>Bir kromozom </a:t>
            </a:r>
          </a:p>
          <a:p>
            <a:pPr algn="l"/>
            <a:r>
              <a:rPr lang="tr-TR" sz="1400" dirty="0">
                <a:latin typeface="Arial" charset="0"/>
              </a:rPr>
              <a:t>çiftinin biri anne </a:t>
            </a:r>
          </a:p>
          <a:p>
            <a:pPr algn="l"/>
            <a:r>
              <a:rPr lang="tr-TR" sz="1400" dirty="0">
                <a:latin typeface="Arial" charset="0"/>
              </a:rPr>
              <a:t>diğeri babadan </a:t>
            </a:r>
          </a:p>
          <a:p>
            <a:pPr algn="l"/>
            <a:r>
              <a:rPr lang="tr-TR" sz="1400" dirty="0">
                <a:latin typeface="Arial" charset="0"/>
              </a:rPr>
              <a:t>gelmektedir.</a:t>
            </a:r>
            <a:endParaRPr lang="en-US" sz="1400" dirty="0">
              <a:latin typeface="Arial" charset="0"/>
            </a:endParaRPr>
          </a:p>
        </p:txBody>
      </p:sp>
      <p:sp>
        <p:nvSpPr>
          <p:cNvPr id="216077" name="Text Box 13"/>
          <p:cNvSpPr txBox="1">
            <a:spLocks noChangeArrowheads="1"/>
          </p:cNvSpPr>
          <p:nvPr/>
        </p:nvSpPr>
        <p:spPr bwMode="auto">
          <a:xfrm>
            <a:off x="6002238" y="1563216"/>
            <a:ext cx="1255713" cy="106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l"/>
            <a:r>
              <a:rPr lang="tr-TR" sz="1400">
                <a:latin typeface="Arial" charset="0"/>
              </a:rPr>
              <a:t>Kromozomlar birbirine sıkıca yapışmış DNA sarmallarından oluşmuştur. </a:t>
            </a:r>
            <a:endParaRPr lang="en-US" sz="1400">
              <a:latin typeface="Arial" charset="0"/>
            </a:endParaRPr>
          </a:p>
        </p:txBody>
      </p:sp>
      <p:sp>
        <p:nvSpPr>
          <p:cNvPr id="216079" name="Text Box 15"/>
          <p:cNvSpPr txBox="1">
            <a:spLocks noChangeArrowheads="1"/>
          </p:cNvSpPr>
          <p:nvPr/>
        </p:nvSpPr>
        <p:spPr bwMode="auto">
          <a:xfrm>
            <a:off x="7452320" y="2420888"/>
            <a:ext cx="15875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algn="l"/>
            <a:r>
              <a:rPr lang="en-US" sz="1400" b="1" dirty="0">
                <a:latin typeface="Arial" charset="0"/>
              </a:rPr>
              <a:t>Gen</a:t>
            </a:r>
            <a:r>
              <a:rPr lang="tr-TR" sz="1400" b="1" dirty="0" err="1">
                <a:latin typeface="Arial" charset="0"/>
              </a:rPr>
              <a:t>ler</a:t>
            </a:r>
            <a:r>
              <a:rPr lang="tr-TR" sz="1400" b="1" dirty="0">
                <a:latin typeface="Arial" charset="0"/>
              </a:rPr>
              <a:t> </a:t>
            </a:r>
            <a:r>
              <a:rPr lang="tr-TR" sz="1400" dirty="0">
                <a:latin typeface="Arial" charset="0"/>
              </a:rPr>
              <a:t>yaşam</a:t>
            </a:r>
            <a:r>
              <a:rPr lang="tr-TR" sz="1400" b="1" dirty="0">
                <a:latin typeface="Arial" charset="0"/>
              </a:rPr>
              <a:t> </a:t>
            </a:r>
            <a:r>
              <a:rPr lang="tr-TR" sz="1400" dirty="0">
                <a:latin typeface="Arial" charset="0"/>
              </a:rPr>
              <a:t>bloklarını oluşturan proteinlerin üretilme mesajlarını taşıyan DNA üzerindeki parçalardır.  </a:t>
            </a:r>
            <a:endParaRPr lang="en-US" sz="14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/>
              <a:t>Mitoz ve Miyoz </a:t>
            </a:r>
            <a:br>
              <a:rPr lang="en-US" sz="4800"/>
            </a:br>
            <a:r>
              <a:rPr lang="en-US" sz="4800"/>
              <a:t>Arasındaki Fark</a:t>
            </a:r>
            <a:endParaRPr lang="en-US"/>
          </a:p>
        </p:txBody>
      </p:sp>
      <p:sp>
        <p:nvSpPr>
          <p:cNvPr id="66564" name="Rectangle 4"/>
          <p:cNvSpPr>
            <a:spLocks noGrp="1" noChangeArrowheads="1"/>
          </p:cNvSpPr>
          <p:nvPr>
            <p:ph sz="quarter" idx="13"/>
          </p:nvPr>
        </p:nvSpPr>
        <p:spPr>
          <a:xfrm>
            <a:off x="685800" y="1981200"/>
            <a:ext cx="3886200" cy="4114800"/>
          </a:xfrm>
        </p:spPr>
        <p:txBody>
          <a:bodyPr/>
          <a:lstStyle/>
          <a:p>
            <a:r>
              <a:rPr lang="en-US" sz="4000" dirty="0" err="1"/>
              <a:t>Mitoz</a:t>
            </a:r>
            <a:endParaRPr lang="en-US" sz="4400" dirty="0"/>
          </a:p>
          <a:p>
            <a:pPr lvl="1">
              <a:buClr>
                <a:schemeClr val="tx2"/>
              </a:buClr>
            </a:pP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büyümesi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onarılması</a:t>
            </a:r>
            <a:r>
              <a:rPr lang="en-US" dirty="0"/>
              <a:t> </a:t>
            </a:r>
            <a:r>
              <a:rPr lang="en-US" dirty="0" err="1"/>
              <a:t>esastır</a:t>
            </a:r>
            <a:r>
              <a:rPr lang="en-US" dirty="0"/>
              <a:t>. </a:t>
            </a:r>
          </a:p>
          <a:p>
            <a:pPr lvl="1">
              <a:buClr>
                <a:schemeClr val="tx2"/>
              </a:buClr>
            </a:pPr>
            <a:r>
              <a:rPr lang="en-US" dirty="0" err="1"/>
              <a:t>Kromozomlar</a:t>
            </a:r>
            <a:r>
              <a:rPr lang="en-US" dirty="0"/>
              <a:t> her </a:t>
            </a:r>
            <a:r>
              <a:rPr lang="en-US" dirty="0" err="1"/>
              <a:t>seferinde</a:t>
            </a:r>
            <a:r>
              <a:rPr lang="en-US" dirty="0"/>
              <a:t> </a:t>
            </a:r>
            <a:r>
              <a:rPr lang="en-US" dirty="0" err="1"/>
              <a:t>kendilerini</a:t>
            </a:r>
            <a:r>
              <a:rPr lang="en-US" dirty="0"/>
              <a:t> </a:t>
            </a:r>
            <a:r>
              <a:rPr lang="en-US" dirty="0" err="1"/>
              <a:t>kopyaladıkları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sayıları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kalır</a:t>
            </a:r>
            <a:r>
              <a:rPr lang="en-US" dirty="0"/>
              <a:t>. </a:t>
            </a:r>
          </a:p>
          <a:p>
            <a:pPr lvl="1">
              <a:buClr>
                <a:schemeClr val="tx2"/>
              </a:buClr>
            </a:pPr>
            <a:r>
              <a:rPr lang="en-US" dirty="0" err="1"/>
              <a:t>İki</a:t>
            </a:r>
            <a:r>
              <a:rPr lang="en-US" dirty="0"/>
              <a:t> </a:t>
            </a:r>
            <a:r>
              <a:rPr lang="en-US" dirty="0" err="1"/>
              <a:t>kardeş</a:t>
            </a:r>
            <a:r>
              <a:rPr lang="en-US" dirty="0"/>
              <a:t> 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çıkar</a:t>
            </a:r>
            <a:endParaRPr lang="en-US" dirty="0"/>
          </a:p>
        </p:txBody>
      </p:sp>
      <p:sp>
        <p:nvSpPr>
          <p:cNvPr id="66565" name="Rectangle 5"/>
          <p:cNvSpPr>
            <a:spLocks noGrp="1" noChangeArrowheads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4000"/>
              <a:t>Miyoz</a:t>
            </a:r>
          </a:p>
          <a:p>
            <a:pPr lvl="1">
              <a:buClr>
                <a:schemeClr val="tx2"/>
              </a:buClr>
            </a:pPr>
            <a:r>
              <a:rPr lang="en-US"/>
              <a:t>Cinsel üremeyi içerir</a:t>
            </a:r>
          </a:p>
          <a:p>
            <a:pPr lvl="1">
              <a:buClr>
                <a:schemeClr val="tx2"/>
              </a:buClr>
            </a:pPr>
            <a:r>
              <a:rPr lang="en-US"/>
              <a:t>Kromozomlar yarı yarı yadır</a:t>
            </a:r>
          </a:p>
          <a:p>
            <a:pPr lvl="1">
              <a:buClr>
                <a:schemeClr val="tx2"/>
              </a:buClr>
            </a:pPr>
            <a:r>
              <a:rPr lang="en-US"/>
              <a:t>Dört kardeş hücre üretilir.</a:t>
            </a:r>
          </a:p>
        </p:txBody>
      </p:sp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6934200" y="4811713"/>
          <a:ext cx="1917700" cy="204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58" name="Clip" r:id="rId4" imgW="1917826" imgH="2046083" progId="">
                  <p:embed/>
                </p:oleObj>
              </mc:Choice>
              <mc:Fallback>
                <p:oleObj name="Clip" r:id="rId4" imgW="1917826" imgH="2046083" progId="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11713"/>
                        <a:ext cx="1917700" cy="2046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  <a:noFill/>
        </p:spPr>
        <p:txBody>
          <a:bodyPr/>
          <a:lstStyle/>
          <a:p>
            <a:r>
              <a:rPr lang="en-US" sz="4800" dirty="0" err="1">
                <a:solidFill>
                  <a:schemeClr val="accent1"/>
                </a:solidFill>
              </a:rPr>
              <a:t>Genetik</a:t>
            </a:r>
            <a:r>
              <a:rPr lang="en-US" sz="4800" dirty="0">
                <a:solidFill>
                  <a:schemeClr val="accent1"/>
                </a:solidFill>
              </a:rPr>
              <a:t> </a:t>
            </a:r>
            <a:r>
              <a:rPr lang="en-US" sz="4800" dirty="0" err="1">
                <a:solidFill>
                  <a:schemeClr val="accent1"/>
                </a:solidFill>
              </a:rPr>
              <a:t>İlkeler</a:t>
            </a:r>
            <a:endParaRPr lang="en-US" sz="4800" dirty="0">
              <a:solidFill>
                <a:schemeClr val="accent1"/>
              </a:solidFill>
            </a:endParaRPr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8458200" cy="4724400"/>
          </a:xfrm>
        </p:spPr>
        <p:txBody>
          <a:bodyPr/>
          <a:lstStyle/>
          <a:p>
            <a:r>
              <a:rPr lang="en-US" sz="4000"/>
              <a:t>Baskın-çekinik gen ilkesi</a:t>
            </a:r>
          </a:p>
          <a:p>
            <a:r>
              <a:rPr lang="en-US" sz="4000"/>
              <a:t>Cinsiyetle bağlantılı genler</a:t>
            </a:r>
          </a:p>
          <a:p>
            <a:r>
              <a:rPr lang="en-US" sz="4000"/>
              <a:t>Çokgenli kalıtım</a:t>
            </a:r>
          </a:p>
          <a:p>
            <a:r>
              <a:rPr lang="en-US" sz="4000"/>
              <a:t>Gerçekleşme olasılığı</a:t>
            </a:r>
          </a:p>
          <a:p>
            <a:r>
              <a:rPr lang="en-US" sz="4000"/>
              <a:t>Yönlendirme (canalization)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>
            <a:normAutofit fontScale="90000"/>
          </a:bodyPr>
          <a:lstStyle/>
          <a:p>
            <a:pPr>
              <a:lnSpc>
                <a:spcPct val="80000"/>
              </a:lnSpc>
            </a:pPr>
            <a:r>
              <a:rPr lang="en-US" sz="4800"/>
              <a:t>Baskın-Çekinik Gen İlkesi</a:t>
            </a:r>
          </a:p>
        </p:txBody>
      </p:sp>
      <p:sp>
        <p:nvSpPr>
          <p:cNvPr id="2181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dirty="0"/>
              <a:t>	</a:t>
            </a:r>
            <a:r>
              <a:rPr lang="en-US" b="1" u="sng" dirty="0"/>
              <a:t>Baba</a:t>
            </a:r>
            <a:r>
              <a:rPr lang="en-US" b="1" dirty="0"/>
              <a:t>				</a:t>
            </a:r>
            <a:r>
              <a:rPr lang="tr-TR" b="1" dirty="0"/>
              <a:t>       </a:t>
            </a:r>
            <a:r>
              <a:rPr lang="en-US" b="1" dirty="0"/>
              <a:t>	      </a:t>
            </a:r>
            <a:r>
              <a:rPr lang="tr-TR" b="1" dirty="0"/>
              <a:t>   </a:t>
            </a:r>
            <a:r>
              <a:rPr lang="en-US" b="1" u="sng" dirty="0"/>
              <a:t>Anne</a:t>
            </a:r>
            <a:endParaRPr lang="en-US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000" dirty="0"/>
              <a:t>	</a:t>
            </a:r>
            <a:r>
              <a:rPr lang="en-US" sz="2400" b="1" dirty="0"/>
              <a:t>K m    			    		          mm</a:t>
            </a:r>
            <a:endParaRPr lang="en-US" sz="2400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 b="1" dirty="0"/>
              <a:t> </a:t>
            </a:r>
            <a:endParaRPr lang="en-US" sz="2400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 b="1" dirty="0"/>
              <a:t> </a:t>
            </a:r>
            <a:endParaRPr lang="en-US" sz="2400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 b="1" dirty="0"/>
              <a:t>			</a:t>
            </a:r>
            <a:endParaRPr lang="en-US" sz="2400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 b="1" dirty="0"/>
              <a:t>	Km  	      Km  	         mm   	          mm</a:t>
            </a:r>
            <a:endParaRPr lang="en-US" sz="2400" b="1" dirty="0"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2400" b="1" dirty="0"/>
              <a:t>    </a:t>
            </a:r>
            <a:r>
              <a:rPr lang="en-US" sz="2400" b="1" dirty="0" err="1"/>
              <a:t>Kahverengi</a:t>
            </a:r>
            <a:r>
              <a:rPr lang="en-US" sz="2400" b="1" dirty="0"/>
              <a:t> </a:t>
            </a:r>
            <a:r>
              <a:rPr lang="tr-TR" sz="2400" b="1" dirty="0"/>
              <a:t> </a:t>
            </a:r>
            <a:r>
              <a:rPr lang="en-US" sz="2400" b="1" dirty="0"/>
              <a:t>  </a:t>
            </a:r>
            <a:r>
              <a:rPr lang="tr-TR" sz="2400" b="1" dirty="0"/>
              <a:t> </a:t>
            </a:r>
            <a:r>
              <a:rPr lang="en-US" sz="2400" b="1" dirty="0" err="1"/>
              <a:t>Kahverengi</a:t>
            </a:r>
            <a:r>
              <a:rPr lang="en-US" sz="2400" b="1" dirty="0"/>
              <a:t>     </a:t>
            </a:r>
            <a:r>
              <a:rPr lang="en-US" sz="2400" b="1" dirty="0" err="1"/>
              <a:t>Mavi</a:t>
            </a:r>
            <a:r>
              <a:rPr lang="tr-TR" sz="2400" b="1" dirty="0"/>
              <a:t>   </a:t>
            </a:r>
            <a:r>
              <a:rPr lang="en-US" sz="2400" b="1" dirty="0"/>
              <a:t>            </a:t>
            </a:r>
            <a:r>
              <a:rPr lang="en-US" sz="2400" b="1" dirty="0" err="1"/>
              <a:t>Mavi</a:t>
            </a:r>
            <a:endParaRPr lang="tr-TR" sz="2400" b="1" dirty="0"/>
          </a:p>
          <a:p>
            <a:pPr>
              <a:buFontTx/>
              <a:buNone/>
            </a:pPr>
            <a:endParaRPr lang="tr-TR" sz="2400" b="1" dirty="0"/>
          </a:p>
        </p:txBody>
      </p:sp>
      <p:sp>
        <p:nvSpPr>
          <p:cNvPr id="218117" name="Line 5"/>
          <p:cNvSpPr>
            <a:spLocks noChangeShapeType="1"/>
          </p:cNvSpPr>
          <p:nvPr/>
        </p:nvSpPr>
        <p:spPr bwMode="auto">
          <a:xfrm>
            <a:off x="1219200" y="3048000"/>
            <a:ext cx="0" cy="11430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18" name="Line 6"/>
          <p:cNvSpPr>
            <a:spLocks noChangeShapeType="1"/>
          </p:cNvSpPr>
          <p:nvPr/>
        </p:nvSpPr>
        <p:spPr bwMode="auto">
          <a:xfrm flipH="1">
            <a:off x="1371600" y="2996952"/>
            <a:ext cx="5638800" cy="1194048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19" name="Line 7"/>
          <p:cNvSpPr>
            <a:spLocks noChangeShapeType="1"/>
          </p:cNvSpPr>
          <p:nvPr/>
        </p:nvSpPr>
        <p:spPr bwMode="auto">
          <a:xfrm>
            <a:off x="1219200" y="3048000"/>
            <a:ext cx="1905000" cy="12954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20" name="Line 8"/>
          <p:cNvSpPr>
            <a:spLocks noChangeShapeType="1"/>
          </p:cNvSpPr>
          <p:nvPr/>
        </p:nvSpPr>
        <p:spPr bwMode="auto">
          <a:xfrm flipH="1">
            <a:off x="3276600" y="2996952"/>
            <a:ext cx="3733800" cy="1346448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21" name="Line 9"/>
          <p:cNvSpPr>
            <a:spLocks noChangeShapeType="1"/>
          </p:cNvSpPr>
          <p:nvPr/>
        </p:nvSpPr>
        <p:spPr bwMode="auto">
          <a:xfrm>
            <a:off x="1676400" y="3048000"/>
            <a:ext cx="3505200" cy="13716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22" name="Line 10"/>
          <p:cNvSpPr>
            <a:spLocks noChangeShapeType="1"/>
          </p:cNvSpPr>
          <p:nvPr/>
        </p:nvSpPr>
        <p:spPr bwMode="auto">
          <a:xfrm flipH="1">
            <a:off x="5334000" y="3048000"/>
            <a:ext cx="2133600" cy="12954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23" name="Line 11"/>
          <p:cNvSpPr>
            <a:spLocks noChangeShapeType="1"/>
          </p:cNvSpPr>
          <p:nvPr/>
        </p:nvSpPr>
        <p:spPr bwMode="auto">
          <a:xfrm>
            <a:off x="1676400" y="3048000"/>
            <a:ext cx="5486400" cy="13716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sp>
        <p:nvSpPr>
          <p:cNvPr id="218124" name="Line 12"/>
          <p:cNvSpPr>
            <a:spLocks noChangeShapeType="1"/>
          </p:cNvSpPr>
          <p:nvPr/>
        </p:nvSpPr>
        <p:spPr bwMode="auto">
          <a:xfrm flipH="1">
            <a:off x="7239000" y="3048000"/>
            <a:ext cx="228600" cy="1219200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tr-TR"/>
          </a:p>
        </p:txBody>
      </p:sp>
      <p:pic>
        <p:nvPicPr>
          <p:cNvPr id="317443" name="Picture 3" descr="C:\Users\Arcan TIĞRAK\Desktop\gozreng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5445224"/>
            <a:ext cx="1224136" cy="9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rcan TIĞRAK\Desktop\gozreng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232" y="5445224"/>
            <a:ext cx="1224136" cy="9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444" name="Picture 4" descr="C:\Users\Arcan TIĞRAK\Desktop\www.yeniresim.com_-_Gz_Resimleri_-_Kahvereng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1785" y="5449374"/>
            <a:ext cx="851893" cy="91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Arcan TIĞRAK\Desktop\www.yeniresim.com_-_Gz_Resimleri_-_Kahverengi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45224"/>
            <a:ext cx="851893" cy="918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744787" y="570156"/>
            <a:ext cx="6699966" cy="1054250"/>
          </a:xfrm>
        </p:spPr>
        <p:txBody>
          <a:bodyPr/>
          <a:lstStyle/>
          <a:p>
            <a:pPr algn="l"/>
            <a:r>
              <a:rPr lang="tr-TR" dirty="0" err="1"/>
              <a:t>Karyotip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99247" y="2248347"/>
            <a:ext cx="3728737" cy="3877815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Karyotip</a:t>
            </a:r>
            <a:r>
              <a:rPr lang="tr-TR" dirty="0"/>
              <a:t> bir bireyin kromozomlarının düzenlenmiş profilidir.</a:t>
            </a:r>
          </a:p>
          <a:p>
            <a:r>
              <a:rPr lang="tr-TR" dirty="0"/>
              <a:t>Bir </a:t>
            </a:r>
            <a:r>
              <a:rPr lang="tr-TR" dirty="0" err="1"/>
              <a:t>karyotipte</a:t>
            </a:r>
            <a:r>
              <a:rPr lang="tr-TR" dirty="0"/>
              <a:t>, kromozomlar en büyüğünden en küçüğüne doğru numaralandırılıp düzenlenir.</a:t>
            </a:r>
          </a:p>
          <a:p>
            <a:r>
              <a:rPr lang="tr-TR" dirty="0"/>
              <a:t>Bu düzenleme, bilim insanlarının genetik bir bozuklukla sonuçlanabilecek </a:t>
            </a:r>
            <a:r>
              <a:rPr lang="tr-TR" dirty="0" err="1"/>
              <a:t>kromozomal</a:t>
            </a:r>
            <a:r>
              <a:rPr lang="tr-TR" dirty="0"/>
              <a:t> değişiklikleri kolayca tanımlayabilmelerini sağlar.</a:t>
            </a:r>
          </a:p>
          <a:p>
            <a:endParaRPr lang="tr-TR" dirty="0"/>
          </a:p>
        </p:txBody>
      </p:sp>
      <p:pic>
        <p:nvPicPr>
          <p:cNvPr id="318466" name="Picture 2" descr="C:\Users\Arcan TIĞRAK\Desktop\karyotype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065389"/>
            <a:ext cx="3816424" cy="41689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C:\Program Files\Microsoft Office\MEDIA\CAGCAT10\j0293236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2600"/>
            <a:ext cx="156527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539552" y="6234333"/>
            <a:ext cx="49648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>
                <a:solidFill>
                  <a:schemeClr val="accent1"/>
                </a:solidFill>
              </a:rPr>
              <a:t>Kaynak: </a:t>
            </a:r>
            <a:r>
              <a:rPr lang="tr-TR" dirty="0">
                <a:hlinkClick r:id="rId5"/>
              </a:rPr>
              <a:t>http://learn.genetics.utah.edu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6885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/>
              <a:t>Genotip ve Fenotip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276872"/>
            <a:ext cx="7772400" cy="4114800"/>
          </a:xfrm>
        </p:spPr>
        <p:txBody>
          <a:bodyPr/>
          <a:lstStyle/>
          <a:p>
            <a:r>
              <a:rPr lang="en-US" sz="2800" dirty="0" err="1"/>
              <a:t>Genotip</a:t>
            </a:r>
            <a:r>
              <a:rPr lang="en-US" sz="2800" dirty="0"/>
              <a:t> - </a:t>
            </a:r>
            <a:r>
              <a:rPr lang="en-US" sz="2800" dirty="0" err="1"/>
              <a:t>bir</a:t>
            </a:r>
            <a:r>
              <a:rPr lang="en-US" sz="2800" dirty="0"/>
              <a:t> </a:t>
            </a:r>
            <a:r>
              <a:rPr lang="en-US" sz="2800" dirty="0" err="1"/>
              <a:t>bireyin</a:t>
            </a:r>
            <a:r>
              <a:rPr lang="en-US" sz="2800" dirty="0"/>
              <a:t> </a:t>
            </a:r>
            <a:r>
              <a:rPr lang="en-US" sz="2800" dirty="0" err="1"/>
              <a:t>genetik</a:t>
            </a:r>
            <a:r>
              <a:rPr lang="en-US" sz="2800" dirty="0"/>
              <a:t> </a:t>
            </a:r>
            <a:r>
              <a:rPr lang="en-US" sz="2800" dirty="0" err="1"/>
              <a:t>mirası</a:t>
            </a:r>
            <a:r>
              <a:rPr lang="en-US" sz="2800" dirty="0"/>
              <a:t>, </a:t>
            </a:r>
            <a:r>
              <a:rPr lang="en-US" sz="2800" dirty="0" err="1"/>
              <a:t>gerçek</a:t>
            </a:r>
            <a:r>
              <a:rPr lang="en-US" sz="2800" dirty="0"/>
              <a:t> </a:t>
            </a:r>
            <a:r>
              <a:rPr lang="en-US" sz="2800" dirty="0" err="1"/>
              <a:t>genetik</a:t>
            </a:r>
            <a:r>
              <a:rPr lang="en-US" sz="2800" dirty="0"/>
              <a:t> </a:t>
            </a:r>
            <a:r>
              <a:rPr lang="en-US" sz="2800" dirty="0" err="1"/>
              <a:t>materyaldir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Fenotip</a:t>
            </a:r>
            <a:r>
              <a:rPr lang="en-US" sz="2800" dirty="0"/>
              <a:t> - </a:t>
            </a:r>
            <a:r>
              <a:rPr lang="en-US" sz="2800" dirty="0" err="1"/>
              <a:t>bireyin</a:t>
            </a:r>
            <a:r>
              <a:rPr lang="en-US" sz="2800" dirty="0"/>
              <a:t> </a:t>
            </a:r>
            <a:r>
              <a:rPr lang="en-US" sz="2800" dirty="0" err="1"/>
              <a:t>genotipinin</a:t>
            </a:r>
            <a:r>
              <a:rPr lang="en-US" sz="2800" dirty="0"/>
              <a:t> </a:t>
            </a:r>
            <a:r>
              <a:rPr lang="en-US" sz="2800" dirty="0" err="1"/>
              <a:t>gözlenebilir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ölçülebilir</a:t>
            </a:r>
            <a:r>
              <a:rPr lang="en-US" sz="2800" dirty="0"/>
              <a:t> </a:t>
            </a:r>
            <a:r>
              <a:rPr lang="en-US" sz="2800" dirty="0" err="1"/>
              <a:t>özellik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ifadesidir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Fiziksel</a:t>
            </a:r>
            <a:r>
              <a:rPr lang="en-US" sz="2800" dirty="0"/>
              <a:t> </a:t>
            </a:r>
            <a:r>
              <a:rPr lang="en-US" sz="2800" dirty="0" err="1"/>
              <a:t>özellikler</a:t>
            </a:r>
            <a:r>
              <a:rPr lang="en-US" dirty="0"/>
              <a:t>: boy </a:t>
            </a:r>
            <a:r>
              <a:rPr lang="en-US" dirty="0" err="1"/>
              <a:t>uzunluğu</a:t>
            </a:r>
            <a:r>
              <a:rPr lang="en-US" dirty="0"/>
              <a:t>, </a:t>
            </a:r>
            <a:r>
              <a:rPr lang="en-US" dirty="0" err="1"/>
              <a:t>ağırlık</a:t>
            </a:r>
            <a:r>
              <a:rPr lang="en-US" dirty="0"/>
              <a:t>, </a:t>
            </a:r>
            <a:r>
              <a:rPr lang="en-US" dirty="0" err="1"/>
              <a:t>göz</a:t>
            </a:r>
            <a:r>
              <a:rPr lang="en-US" dirty="0"/>
              <a:t> </a:t>
            </a:r>
            <a:r>
              <a:rPr lang="en-US" dirty="0" err="1"/>
              <a:t>rengi</a:t>
            </a:r>
            <a:endParaRPr lang="en-US" dirty="0"/>
          </a:p>
          <a:p>
            <a:pPr lvl="1">
              <a:buClr>
                <a:schemeClr val="tx2"/>
              </a:buClr>
            </a:pPr>
            <a:r>
              <a:rPr lang="en-US" dirty="0" err="1"/>
              <a:t>Psikolojik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: </a:t>
            </a:r>
            <a:r>
              <a:rPr lang="en-US" dirty="0" err="1"/>
              <a:t>zeka</a:t>
            </a:r>
            <a:r>
              <a:rPr lang="en-US" dirty="0"/>
              <a:t>, </a:t>
            </a:r>
            <a:r>
              <a:rPr lang="en-US" dirty="0" err="1"/>
              <a:t>yaratıcılık</a:t>
            </a:r>
            <a:r>
              <a:rPr lang="en-US" dirty="0"/>
              <a:t> </a:t>
            </a:r>
            <a:r>
              <a:rPr lang="en-US" dirty="0" err="1"/>
              <a:t>kişilik</a:t>
            </a:r>
            <a:endParaRPr lang="en-US" dirty="0"/>
          </a:p>
          <a:p>
            <a:pPr lvl="1">
              <a:buClr>
                <a:schemeClr val="tx2"/>
              </a:buClr>
            </a:pPr>
            <a:r>
              <a:rPr lang="en-US" dirty="0"/>
              <a:t>Her </a:t>
            </a:r>
            <a:r>
              <a:rPr lang="en-US" dirty="0" err="1"/>
              <a:t>genotip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gerçekleşebilecek</a:t>
            </a:r>
            <a:r>
              <a:rPr lang="en-US" dirty="0"/>
              <a:t> </a:t>
            </a:r>
            <a:r>
              <a:rPr lang="en-US" dirty="0" err="1"/>
              <a:t>fenotiplerin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ranjı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772400" cy="1143000"/>
          </a:xfrm>
        </p:spPr>
        <p:txBody>
          <a:bodyPr/>
          <a:lstStyle/>
          <a:p>
            <a:r>
              <a:rPr lang="en-US" sz="4800"/>
              <a:t>İnsan Genomu Projesi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2132856"/>
            <a:ext cx="7772400" cy="3928005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1970’lerde </a:t>
            </a:r>
            <a:r>
              <a:rPr lang="en-US" sz="2800" dirty="0" err="1"/>
              <a:t>başlamıştır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İnsan</a:t>
            </a:r>
            <a:r>
              <a:rPr lang="en-US" sz="2800" dirty="0"/>
              <a:t> </a:t>
            </a:r>
            <a:r>
              <a:rPr lang="en-US" sz="2800" dirty="0" err="1"/>
              <a:t>genomunu</a:t>
            </a:r>
            <a:r>
              <a:rPr lang="en-US" sz="2800" dirty="0"/>
              <a:t> </a:t>
            </a:r>
            <a:r>
              <a:rPr lang="en-US" sz="2800" dirty="0" err="1"/>
              <a:t>eşleme</a:t>
            </a:r>
            <a:r>
              <a:rPr lang="en-US" sz="2800" dirty="0"/>
              <a:t> </a:t>
            </a:r>
            <a:r>
              <a:rPr lang="en-US" sz="2800" dirty="0" err="1"/>
              <a:t>sürecidir</a:t>
            </a:r>
            <a:r>
              <a:rPr lang="en-US" sz="2800" dirty="0"/>
              <a:t>. </a:t>
            </a:r>
          </a:p>
          <a:p>
            <a:r>
              <a:rPr lang="en-US" sz="2800" dirty="0"/>
              <a:t>Huntington </a:t>
            </a:r>
            <a:r>
              <a:rPr lang="en-US" sz="2800" dirty="0" err="1"/>
              <a:t>hastalığı</a:t>
            </a:r>
            <a:r>
              <a:rPr lang="en-US" sz="2800" dirty="0"/>
              <a:t>, </a:t>
            </a:r>
            <a:r>
              <a:rPr lang="en-US" sz="2800" dirty="0" err="1"/>
              <a:t>bazı</a:t>
            </a:r>
            <a:r>
              <a:rPr lang="en-US" sz="2800" dirty="0"/>
              <a:t> </a:t>
            </a:r>
            <a:r>
              <a:rPr lang="en-US" sz="2800" dirty="0" err="1"/>
              <a:t>kanser</a:t>
            </a:r>
            <a:r>
              <a:rPr lang="en-US" sz="2800" dirty="0"/>
              <a:t> </a:t>
            </a:r>
            <a:r>
              <a:rPr lang="en-US" sz="2800" dirty="0" err="1"/>
              <a:t>türleri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diğerleri</a:t>
            </a:r>
            <a:r>
              <a:rPr lang="en-US" sz="2800" dirty="0"/>
              <a:t> </a:t>
            </a:r>
            <a:r>
              <a:rPr lang="en-US" sz="2800" dirty="0" err="1"/>
              <a:t>için</a:t>
            </a:r>
            <a:r>
              <a:rPr lang="en-US" sz="2800" dirty="0"/>
              <a:t> </a:t>
            </a:r>
            <a:r>
              <a:rPr lang="en-US" sz="2800" dirty="0" err="1"/>
              <a:t>genlerin</a:t>
            </a:r>
            <a:r>
              <a:rPr lang="en-US" sz="2800" dirty="0"/>
              <a:t> </a:t>
            </a:r>
            <a:r>
              <a:rPr lang="en-US" sz="2800" dirty="0" err="1"/>
              <a:t>yerleşimi</a:t>
            </a:r>
            <a:r>
              <a:rPr lang="en-US" sz="2800" dirty="0"/>
              <a:t> </a:t>
            </a:r>
            <a:r>
              <a:rPr lang="en-US" sz="2800" dirty="0" err="1"/>
              <a:t>bulunmuştur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Etkilenmiş</a:t>
            </a:r>
            <a:r>
              <a:rPr lang="en-US" sz="2800" dirty="0"/>
              <a:t> </a:t>
            </a:r>
            <a:r>
              <a:rPr lang="en-US" sz="2800" dirty="0" err="1"/>
              <a:t>hücrelere</a:t>
            </a:r>
            <a:r>
              <a:rPr lang="en-US" sz="2800" dirty="0"/>
              <a:t> </a:t>
            </a:r>
            <a:r>
              <a:rPr lang="en-US" sz="2800" dirty="0" err="1"/>
              <a:t>kayıp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bozuk</a:t>
            </a:r>
            <a:r>
              <a:rPr lang="en-US" sz="2800" dirty="0"/>
              <a:t> </a:t>
            </a:r>
            <a:r>
              <a:rPr lang="en-US" sz="2800" dirty="0" err="1"/>
              <a:t>genlerin</a:t>
            </a:r>
            <a:r>
              <a:rPr lang="en-US" sz="2800" dirty="0"/>
              <a:t> </a:t>
            </a:r>
            <a:r>
              <a:rPr lang="en-US" sz="2800" dirty="0" err="1"/>
              <a:t>sağlıklı</a:t>
            </a:r>
            <a:r>
              <a:rPr lang="en-US" sz="2800" dirty="0"/>
              <a:t> </a:t>
            </a:r>
            <a:r>
              <a:rPr lang="en-US" sz="2800" dirty="0" err="1"/>
              <a:t>kopyalarını</a:t>
            </a:r>
            <a:r>
              <a:rPr lang="en-US" sz="2800" dirty="0"/>
              <a:t> </a:t>
            </a:r>
            <a:r>
              <a:rPr lang="en-US" sz="2800" dirty="0" err="1"/>
              <a:t>yerleştirme</a:t>
            </a:r>
            <a:r>
              <a:rPr lang="en-US" sz="2800" dirty="0"/>
              <a:t> </a:t>
            </a:r>
            <a:r>
              <a:rPr lang="en-US" sz="2800" dirty="0" err="1"/>
              <a:t>işlemi</a:t>
            </a:r>
            <a:r>
              <a:rPr lang="en-US" sz="2800" dirty="0"/>
              <a:t> </a:t>
            </a:r>
            <a:r>
              <a:rPr lang="en-US" sz="2800" dirty="0" err="1"/>
              <a:t>olası</a:t>
            </a:r>
            <a:r>
              <a:rPr lang="en-US" sz="2800" dirty="0"/>
              <a:t> </a:t>
            </a:r>
            <a:r>
              <a:rPr lang="en-US" sz="2800" dirty="0" err="1"/>
              <a:t>olabilir</a:t>
            </a:r>
            <a:r>
              <a:rPr lang="en-US" sz="2800" dirty="0"/>
              <a:t>. </a:t>
            </a:r>
          </a:p>
          <a:p>
            <a:r>
              <a:rPr lang="en-US" sz="2800" dirty="0" err="1"/>
              <a:t>Etkilenmiş</a:t>
            </a:r>
            <a:r>
              <a:rPr lang="en-US" sz="2800" dirty="0"/>
              <a:t> </a:t>
            </a:r>
            <a:r>
              <a:rPr lang="en-US" sz="2800" dirty="0" err="1"/>
              <a:t>hücrelerin</a:t>
            </a:r>
            <a:r>
              <a:rPr lang="en-US" sz="2800" dirty="0"/>
              <a:t> </a:t>
            </a:r>
            <a:r>
              <a:rPr lang="en-US" sz="2800" dirty="0" err="1"/>
              <a:t>genetik</a:t>
            </a:r>
            <a:r>
              <a:rPr lang="en-US" sz="2800" dirty="0"/>
              <a:t> </a:t>
            </a:r>
            <a:r>
              <a:rPr lang="en-US" sz="2800" dirty="0" err="1"/>
              <a:t>yapısını</a:t>
            </a:r>
            <a:r>
              <a:rPr lang="en-US" sz="2800" dirty="0"/>
              <a:t> </a:t>
            </a:r>
            <a:r>
              <a:rPr lang="en-US" sz="2800" dirty="0" err="1"/>
              <a:t>değiştirecek</a:t>
            </a:r>
            <a:r>
              <a:rPr lang="en-US" sz="2800" dirty="0"/>
              <a:t> </a:t>
            </a:r>
            <a:r>
              <a:rPr lang="en-US" sz="2800" dirty="0" err="1"/>
              <a:t>ilaçların</a:t>
            </a:r>
            <a:r>
              <a:rPr lang="en-US" sz="2800" dirty="0"/>
              <a:t> </a:t>
            </a:r>
            <a:r>
              <a:rPr lang="en-US" sz="2800" dirty="0" err="1"/>
              <a:t>geliştirilmesine</a:t>
            </a:r>
            <a:r>
              <a:rPr lang="en-US" sz="2800" dirty="0"/>
              <a:t> </a:t>
            </a:r>
            <a:r>
              <a:rPr lang="en-US" sz="2800" dirty="0" err="1"/>
              <a:t>yol</a:t>
            </a:r>
            <a:r>
              <a:rPr lang="en-US" sz="2800" dirty="0"/>
              <a:t> </a:t>
            </a:r>
            <a:r>
              <a:rPr lang="en-US" sz="2800" dirty="0" err="1"/>
              <a:t>açabilir</a:t>
            </a:r>
            <a:r>
              <a:rPr lang="en-US" sz="2800" dirty="0"/>
              <a:t>. </a:t>
            </a:r>
          </a:p>
        </p:txBody>
      </p:sp>
      <p:graphicFrame>
        <p:nvGraphicFramePr>
          <p:cNvPr id="1034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132898"/>
              </p:ext>
            </p:extLst>
          </p:nvPr>
        </p:nvGraphicFramePr>
        <p:xfrm>
          <a:off x="-3870" y="0"/>
          <a:ext cx="1628775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6267" name="Clip" r:id="rId4" imgW="1629624" imgH="1537580" progId="">
                  <p:embed/>
                </p:oleObj>
              </mc:Choice>
              <mc:Fallback>
                <p:oleObj name="Clip" r:id="rId4" imgW="1629624" imgH="153758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870" y="0"/>
                        <a:ext cx="1628775" cy="1538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ikdörtgen 1"/>
          <p:cNvSpPr/>
          <p:nvPr/>
        </p:nvSpPr>
        <p:spPr>
          <a:xfrm>
            <a:off x="772294" y="5877272"/>
            <a:ext cx="85324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tr-TR" b="1" dirty="0">
                <a:solidFill>
                  <a:schemeClr val="accent1"/>
                </a:solidFill>
              </a:rPr>
              <a:t>Meraklısına: Projenin Resmi Sitesi:</a:t>
            </a:r>
          </a:p>
          <a:p>
            <a:pPr algn="l"/>
            <a:r>
              <a:rPr lang="tr-TR" dirty="0">
                <a:hlinkClick r:id="rId6"/>
              </a:rPr>
              <a:t>http://www.ornl.gov/sci/techresources/Human_Genome/home.shtml</a:t>
            </a:r>
            <a:endParaRPr lang="tr-TR" dirty="0"/>
          </a:p>
        </p:txBody>
      </p:sp>
      <p:pic>
        <p:nvPicPr>
          <p:cNvPr id="8" name="Picture 2" descr="C:\Users\Arcan TIĞRAK\AppData\Local\Microsoft\Windows\Temporary Internet Files\Content.IE5\X1RUO3CP\MC900233462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0" y="5959813"/>
            <a:ext cx="720080" cy="66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2034</TotalTime>
  <Words>584</Words>
  <Application>Microsoft Office PowerPoint</Application>
  <PresentationFormat>Ekran Gösterisi (4:3)</PresentationFormat>
  <Paragraphs>117</Paragraphs>
  <Slides>16</Slides>
  <Notes>16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Times New Roman</vt:lpstr>
      <vt:lpstr>Wingdings</vt:lpstr>
      <vt:lpstr>Wingdings 3</vt:lpstr>
      <vt:lpstr>Dilim</vt:lpstr>
      <vt:lpstr>Clip</vt:lpstr>
      <vt:lpstr>Genler Nedir?</vt:lpstr>
      <vt:lpstr>Kromozomun Tanımı</vt:lpstr>
      <vt:lpstr>İnsan vücudu 100 trilyon hücreye sahiptir.</vt:lpstr>
      <vt:lpstr>Mitoz ve Miyoz  Arasındaki Fark</vt:lpstr>
      <vt:lpstr>Genetik İlkeler</vt:lpstr>
      <vt:lpstr>Baskın-Çekinik Gen İlkesi</vt:lpstr>
      <vt:lpstr>Karyotip</vt:lpstr>
      <vt:lpstr>Genotip ve Fenotip</vt:lpstr>
      <vt:lpstr>İnsan Genomu Projesi</vt:lpstr>
      <vt:lpstr>Kromozom ve Gen Bağlantılı Anomaliler</vt:lpstr>
      <vt:lpstr>Down Sendromu</vt:lpstr>
      <vt:lpstr>Meraklısına: Sivil Toplum Kuruluşları</vt:lpstr>
      <vt:lpstr>Klinefelter Sendromu</vt:lpstr>
      <vt:lpstr>Fragile X Sendromu</vt:lpstr>
      <vt:lpstr>Turner Sendromu</vt:lpstr>
      <vt:lpstr>XYY Sendromu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Two</dc:title>
  <dc:creator>.</dc:creator>
  <cp:lastModifiedBy>vahdetayşe nur</cp:lastModifiedBy>
  <cp:revision>165</cp:revision>
  <dcterms:created xsi:type="dcterms:W3CDTF">2001-03-08T22:55:39Z</dcterms:created>
  <dcterms:modified xsi:type="dcterms:W3CDTF">2018-10-15T05:43:44Z</dcterms:modified>
</cp:coreProperties>
</file>