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89" r:id="rId4"/>
    <p:sldId id="291" r:id="rId5"/>
    <p:sldId id="276" r:id="rId6"/>
    <p:sldId id="290" r:id="rId7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0" d="100"/>
          <a:sy n="70" d="100"/>
        </p:scale>
        <p:origin x="660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60EAFD-F097-4D67-BA6D-5D5CFFD185DC}" type="datetimeFigureOut">
              <a:rPr lang="tr-TR" smtClean="0"/>
              <a:t>20.04.2018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919E4-1D2B-43C2-B9B2-66C93257340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743250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60EAFD-F097-4D67-BA6D-5D5CFFD185DC}" type="datetimeFigureOut">
              <a:rPr lang="tr-TR" smtClean="0"/>
              <a:t>20.04.2018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919E4-1D2B-43C2-B9B2-66C93257340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400015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60EAFD-F097-4D67-BA6D-5D5CFFD185DC}" type="datetimeFigureOut">
              <a:rPr lang="tr-TR" smtClean="0"/>
              <a:t>20.04.2018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919E4-1D2B-43C2-B9B2-66C93257340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567322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60EAFD-F097-4D67-BA6D-5D5CFFD185DC}" type="datetimeFigureOut">
              <a:rPr lang="tr-TR" smtClean="0"/>
              <a:t>20.04.2018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919E4-1D2B-43C2-B9B2-66C93257340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844355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60EAFD-F097-4D67-BA6D-5D5CFFD185DC}" type="datetimeFigureOut">
              <a:rPr lang="tr-TR" smtClean="0"/>
              <a:t>20.04.2018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919E4-1D2B-43C2-B9B2-66C93257340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831695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60EAFD-F097-4D67-BA6D-5D5CFFD185DC}" type="datetimeFigureOut">
              <a:rPr lang="tr-TR" smtClean="0"/>
              <a:t>20.04.2018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919E4-1D2B-43C2-B9B2-66C93257340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292831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60EAFD-F097-4D67-BA6D-5D5CFFD185DC}" type="datetimeFigureOut">
              <a:rPr lang="tr-TR" smtClean="0"/>
              <a:t>20.04.2018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919E4-1D2B-43C2-B9B2-66C93257340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503691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60EAFD-F097-4D67-BA6D-5D5CFFD185DC}" type="datetimeFigureOut">
              <a:rPr lang="tr-TR" smtClean="0"/>
              <a:t>20.04.2018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919E4-1D2B-43C2-B9B2-66C93257340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372255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60EAFD-F097-4D67-BA6D-5D5CFFD185DC}" type="datetimeFigureOut">
              <a:rPr lang="tr-TR" smtClean="0"/>
              <a:t>20.04.2018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919E4-1D2B-43C2-B9B2-66C93257340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364611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60EAFD-F097-4D67-BA6D-5D5CFFD185DC}" type="datetimeFigureOut">
              <a:rPr lang="tr-TR" smtClean="0"/>
              <a:t>20.04.2018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919E4-1D2B-43C2-B9B2-66C93257340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01187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60EAFD-F097-4D67-BA6D-5D5CFFD185DC}" type="datetimeFigureOut">
              <a:rPr lang="tr-TR" smtClean="0"/>
              <a:t>20.04.2018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919E4-1D2B-43C2-B9B2-66C93257340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079393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60EAFD-F097-4D67-BA6D-5D5CFFD185DC}" type="datetimeFigureOut">
              <a:rPr lang="tr-TR" smtClean="0"/>
              <a:t>20.04.2018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1919E4-1D2B-43C2-B9B2-66C93257340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475647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VATANDAŞLIK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13. </a:t>
            </a:r>
            <a:r>
              <a:rPr lang="tr-TR" dirty="0" smtClean="0"/>
              <a:t>HAFTA:</a:t>
            </a:r>
          </a:p>
          <a:p>
            <a:r>
              <a:rPr lang="tr-TR" dirty="0" smtClean="0"/>
              <a:t>İNSAN HAKLARI VE VATANDAŞLIK EĞİTİMİ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90993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214999"/>
            <a:ext cx="10515600" cy="1325563"/>
          </a:xfrm>
        </p:spPr>
        <p:txBody>
          <a:bodyPr/>
          <a:lstStyle/>
          <a:p>
            <a:r>
              <a:rPr lang="tr-T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BU HAFTA NELER ÖĞRENECEĞİZ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</a:t>
            </a:r>
            <a:endParaRPr lang="tr-T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199" y="1211475"/>
            <a:ext cx="8483221" cy="5257563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tr-TR" dirty="0" smtClean="0"/>
              <a:t>İNSAN HAKLARI VE VATANDAŞLIK EĞİTİMİNİN TANIMI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dirty="0" smtClean="0"/>
              <a:t>ETKİLİ İNSAN HAKLARI VE VATANDAŞLIK EĞİTİMİ </a:t>
            </a:r>
            <a:endParaRPr lang="tr-TR" dirty="0" smtClean="0"/>
          </a:p>
          <a:p>
            <a:pPr>
              <a:buFont typeface="Wingdings" panose="05000000000000000000" pitchFamily="2" charset="2"/>
              <a:buChar char="Ø"/>
            </a:pP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 </a:t>
            </a:r>
            <a:endParaRPr lang="tr-TR" sz="2400" dirty="0" smtClean="0"/>
          </a:p>
          <a:p>
            <a:pPr marL="725488" lvl="2">
              <a:buFont typeface="Wingdings" panose="05000000000000000000" pitchFamily="2" charset="2"/>
              <a:buChar char="Ø"/>
            </a:pPr>
            <a:endParaRPr lang="tr-TR" sz="2400" dirty="0" smtClean="0"/>
          </a:p>
        </p:txBody>
      </p:sp>
    </p:spTree>
    <p:extLst>
      <p:ext uri="{BB962C8B-B14F-4D97-AF65-F5344CB8AC3E}">
        <p14:creationId xmlns:p14="http://schemas.microsoft.com/office/powerpoint/2010/main" val="1243041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597408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tr-TR" sz="3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İNSAN HAKLARI VE VATANDAŞLIK EĞİTİMİ</a:t>
            </a:r>
            <a:endParaRPr lang="tr-TR" sz="3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67635" y="597408"/>
            <a:ext cx="10699844" cy="5900928"/>
          </a:xfrm>
        </p:spPr>
        <p:txBody>
          <a:bodyPr>
            <a:normAutofit/>
          </a:bodyPr>
          <a:lstStyle/>
          <a:p>
            <a:pPr lvl="1" algn="just">
              <a:lnSpc>
                <a:spcPct val="15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tr-TR" dirty="0" smtClean="0"/>
              <a:t>İnsan hakları ve vatandaşlık eğitimi ile kişilerin hem hakları hem de sorumlulukları konusunda bilinçlenmeleri ve bu yönde davranışlar sergilemeleri beklenir.</a:t>
            </a:r>
          </a:p>
          <a:p>
            <a:pPr lvl="1">
              <a:lnSpc>
                <a:spcPct val="15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tr-TR" dirty="0" smtClean="0"/>
              <a:t>İnsan hakları ve vatandaşlık eğitimi yalnızca insan hakları ve vatandaşlık öğretimi değildir. </a:t>
            </a:r>
            <a:br>
              <a:rPr lang="tr-TR" dirty="0" smtClean="0"/>
            </a:br>
            <a:r>
              <a:rPr lang="tr-TR" dirty="0" smtClean="0"/>
              <a:t>İnsan hakları ve vatandaşlık eğitiminin kapsamına, haklar ve sorumluluklar ile ilgili demokratik değerleri ve davranışları kazandırmak girer. </a:t>
            </a:r>
          </a:p>
          <a:p>
            <a:pPr lvl="1" algn="just">
              <a:lnSpc>
                <a:spcPct val="15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tr-TR" dirty="0" smtClean="0"/>
              <a:t>Bu nedenle insan hakları ve vatandaşlık eğitimi, yalnızca okulda değil, ailede, iş yerinde, kitle iletişim araçlarında kısaca tüm toplumda verilir.</a:t>
            </a: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31565543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597408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tr-TR" sz="3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İNSAN HAKLARI VE VATANDAŞLIK EĞİTİMİ</a:t>
            </a:r>
            <a:endParaRPr lang="tr-TR" sz="3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67635" y="597408"/>
            <a:ext cx="10699844" cy="5900928"/>
          </a:xfrm>
        </p:spPr>
        <p:txBody>
          <a:bodyPr>
            <a:normAutofit/>
          </a:bodyPr>
          <a:lstStyle/>
          <a:p>
            <a:pPr marL="457200" lvl="1" indent="0"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tr-TR" dirty="0" smtClean="0"/>
              <a:t>Etkili İnsan Hakları ve Vatandaşlık Eğitimi</a:t>
            </a:r>
          </a:p>
          <a:p>
            <a:pPr marL="457200" lvl="1" indent="0"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tr-TR" dirty="0" smtClean="0"/>
              <a:t>Okul ortamında, insan hakları ve vatandaşlık eğitiminin etkililiğinde rol oynayan etmenler:</a:t>
            </a:r>
          </a:p>
          <a:p>
            <a:pPr lvl="1" algn="just">
              <a:lnSpc>
                <a:spcPct val="150000"/>
              </a:lnSpc>
              <a:spcBef>
                <a:spcPts val="0"/>
              </a:spcBef>
            </a:pPr>
            <a:r>
              <a:rPr lang="tr-TR" dirty="0" smtClean="0"/>
              <a:t>Okul ve Ailede Verilen Eğitimin Tutarlılığı</a:t>
            </a:r>
          </a:p>
          <a:p>
            <a:pPr lvl="1" algn="just">
              <a:lnSpc>
                <a:spcPct val="150000"/>
              </a:lnSpc>
              <a:spcBef>
                <a:spcPts val="0"/>
              </a:spcBef>
            </a:pPr>
            <a:r>
              <a:rPr lang="tr-TR" dirty="0" smtClean="0"/>
              <a:t>Okul iklimi,</a:t>
            </a:r>
          </a:p>
          <a:p>
            <a:pPr lvl="1" algn="just">
              <a:lnSpc>
                <a:spcPct val="150000"/>
              </a:lnSpc>
              <a:spcBef>
                <a:spcPts val="0"/>
              </a:spcBef>
            </a:pPr>
            <a:r>
              <a:rPr lang="tr-TR" dirty="0" smtClean="0"/>
              <a:t> </a:t>
            </a:r>
            <a:r>
              <a:rPr lang="tr-TR" dirty="0"/>
              <a:t>Ö</a:t>
            </a:r>
            <a:r>
              <a:rPr lang="tr-TR" dirty="0" smtClean="0"/>
              <a:t>ğretmen davranışı,</a:t>
            </a:r>
          </a:p>
          <a:p>
            <a:pPr lvl="1" algn="just">
              <a:lnSpc>
                <a:spcPct val="150000"/>
              </a:lnSpc>
              <a:spcBef>
                <a:spcPts val="0"/>
              </a:spcBef>
            </a:pPr>
            <a:r>
              <a:rPr lang="tr-TR" dirty="0" smtClean="0"/>
              <a:t>Diğer Derslerden Yararlanma</a:t>
            </a:r>
          </a:p>
          <a:p>
            <a:pPr lvl="1" algn="just">
              <a:lnSpc>
                <a:spcPct val="150000"/>
              </a:lnSpc>
              <a:spcBef>
                <a:spcPts val="0"/>
              </a:spcBef>
            </a:pPr>
            <a:r>
              <a:rPr lang="tr-TR" dirty="0" smtClean="0"/>
              <a:t>Ayrı bir insan hakları ve vatandaşlık dersinin olması</a:t>
            </a: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7498779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842447" y="1310186"/>
            <a:ext cx="8147713" cy="2006220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YARARLANILAN KAYNAK: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000" dirty="0"/>
              <a:t>	</a:t>
            </a:r>
            <a:r>
              <a:rPr lang="tr-TR" sz="2000" dirty="0" smtClean="0"/>
              <a:t>PROF.DR</a:t>
            </a:r>
            <a:r>
              <a:rPr lang="tr-TR" sz="2000" dirty="0" smtClean="0"/>
              <a:t>. YASEMİN KARAMAN KEPENEKCİ (2014). EĞİTİMCİLER İÇİN İNSAN HAKLARI VE VATANDAŞLIK.  ANKARA: SİYASAL </a:t>
            </a:r>
            <a:r>
              <a:rPr lang="tr-TR" sz="2000" dirty="0" smtClean="0"/>
              <a:t>KİTABEVİ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000" dirty="0" smtClean="0"/>
              <a:t>	</a:t>
            </a:r>
            <a:endParaRPr lang="tr-TR" sz="2000" dirty="0" smtClean="0"/>
          </a:p>
        </p:txBody>
      </p:sp>
    </p:spTree>
    <p:extLst>
      <p:ext uri="{BB962C8B-B14F-4D97-AF65-F5344CB8AC3E}">
        <p14:creationId xmlns:p14="http://schemas.microsoft.com/office/powerpoint/2010/main" val="7621979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67635" y="597408"/>
            <a:ext cx="10699844" cy="5900928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50000"/>
              </a:lnSpc>
              <a:spcBef>
                <a:spcPts val="0"/>
              </a:spcBef>
              <a:buNone/>
            </a:pPr>
            <a:endParaRPr lang="tr-TR" sz="4400" dirty="0" smtClean="0"/>
          </a:p>
          <a:p>
            <a:pPr marL="0" indent="0" algn="ctr">
              <a:lnSpc>
                <a:spcPct val="150000"/>
              </a:lnSpc>
              <a:spcBef>
                <a:spcPts val="0"/>
              </a:spcBef>
              <a:buNone/>
            </a:pPr>
            <a:endParaRPr lang="tr-TR" sz="4400" dirty="0"/>
          </a:p>
          <a:p>
            <a:pPr marL="0" indent="0" algn="ctr">
              <a:lnSpc>
                <a:spcPct val="150000"/>
              </a:lnSpc>
              <a:spcBef>
                <a:spcPts val="0"/>
              </a:spcBef>
              <a:buNone/>
            </a:pPr>
            <a:r>
              <a:rPr lang="tr-TR" sz="4400" smtClean="0"/>
              <a:t>TEŞEKKÜRLER</a:t>
            </a:r>
            <a:endParaRPr lang="tr-TR" sz="4400" dirty="0" smtClean="0"/>
          </a:p>
        </p:txBody>
      </p:sp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4568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716</TotalTime>
  <Words>119</Words>
  <Application>Microsoft Office PowerPoint</Application>
  <PresentationFormat>Geniş ekran</PresentationFormat>
  <Paragraphs>26</Paragraphs>
  <Slides>6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12" baseType="lpstr">
      <vt:lpstr>Arial</vt:lpstr>
      <vt:lpstr>Calibri</vt:lpstr>
      <vt:lpstr>Calibri Light</vt:lpstr>
      <vt:lpstr>Courier New</vt:lpstr>
      <vt:lpstr>Wingdings</vt:lpstr>
      <vt:lpstr>Office Teması</vt:lpstr>
      <vt:lpstr>VATANDAŞLIK</vt:lpstr>
      <vt:lpstr>BU HAFTA NELER ÖĞRENECEĞİZ?</vt:lpstr>
      <vt:lpstr>İNSAN HAKLARI VE VATANDAŞLIK EĞİTİMİ</vt:lpstr>
      <vt:lpstr>İNSAN HAKLARI VE VATANDAŞLIK EĞİTİMİ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VATANDAŞLIK</dc:title>
  <dc:creator>WESER</dc:creator>
  <cp:lastModifiedBy>WESER</cp:lastModifiedBy>
  <cp:revision>66</cp:revision>
  <dcterms:created xsi:type="dcterms:W3CDTF">2018-04-17T19:43:00Z</dcterms:created>
  <dcterms:modified xsi:type="dcterms:W3CDTF">2018-04-20T10:25:35Z</dcterms:modified>
</cp:coreProperties>
</file>