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2199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2577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191707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0933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692084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54324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22203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1370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7070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4817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2543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7029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5351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5260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9373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1987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927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2416629" y="718456"/>
            <a:ext cx="9087983" cy="1186543"/>
          </a:xfrm>
        </p:spPr>
        <p:txBody>
          <a:bodyPr/>
          <a:lstStyle/>
          <a:p>
            <a:pPr eaLnBrk="1" hangingPunct="1"/>
            <a:r>
              <a:rPr lang="tr-TR" altLang="tr-TR" b="1" dirty="0" smtClean="0">
                <a:solidFill>
                  <a:schemeClr val="tx1"/>
                </a:solidFill>
              </a:rPr>
              <a:t>Tek Mal </a:t>
            </a:r>
            <a:r>
              <a:rPr lang="tr-TR" altLang="tr-TR" b="1" dirty="0" smtClean="0">
                <a:solidFill>
                  <a:schemeClr val="tx1"/>
                </a:solidFill>
              </a:rPr>
              <a:t>Üretimi</a:t>
            </a:r>
            <a:endParaRPr lang="en-US" altLang="tr-TR" b="1" dirty="0" smtClean="0">
              <a:solidFill>
                <a:schemeClr val="tx1"/>
              </a:solidFill>
            </a:endParaRP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xfrm>
            <a:off x="2142309" y="1904999"/>
            <a:ext cx="9362303" cy="4006223"/>
          </a:xfrm>
        </p:spPr>
        <p:txBody>
          <a:bodyPr/>
          <a:lstStyle/>
          <a:p>
            <a:pPr eaLnBrk="1" hangingPunct="1"/>
            <a:r>
              <a:rPr lang="tr-TR" altLang="tr-TR" dirty="0" smtClean="0"/>
              <a:t>Üretim tek mamuldür.</a:t>
            </a:r>
            <a:endParaRPr lang="tr-TR" altLang="tr-TR" dirty="0" smtClean="0"/>
          </a:p>
          <a:p>
            <a:pPr eaLnBrk="1" hangingPunct="1"/>
            <a:r>
              <a:rPr lang="tr-TR" altLang="tr-TR" dirty="0" smtClean="0"/>
              <a:t>Üretim </a:t>
            </a:r>
            <a:r>
              <a:rPr lang="tr-TR" altLang="tr-TR" dirty="0" smtClean="0"/>
              <a:t>işlemi tekrarlanmayacak şeklinde olmalıdır.</a:t>
            </a:r>
            <a:endParaRPr lang="tr-TR" altLang="tr-TR" dirty="0" smtClean="0"/>
          </a:p>
          <a:p>
            <a:pPr eaLnBrk="1" hangingPunct="1"/>
            <a:r>
              <a:rPr lang="tr-TR" altLang="tr-TR" dirty="0" smtClean="0"/>
              <a:t>Üretilen her mamul bir </a:t>
            </a:r>
            <a:r>
              <a:rPr lang="tr-TR" altLang="tr-TR" dirty="0" smtClean="0"/>
              <a:t>önceki mamul üretimden </a:t>
            </a:r>
            <a:r>
              <a:rPr lang="tr-TR" altLang="tr-TR" dirty="0" smtClean="0"/>
              <a:t>farklı </a:t>
            </a:r>
            <a:r>
              <a:rPr lang="tr-TR" altLang="tr-TR" dirty="0" smtClean="0"/>
              <a:t>olur.</a:t>
            </a:r>
            <a:endParaRPr lang="tr-TR" altLang="tr-TR" dirty="0" smtClean="0"/>
          </a:p>
          <a:p>
            <a:pPr eaLnBrk="1" hangingPunct="1"/>
            <a:r>
              <a:rPr lang="tr-TR" altLang="tr-TR" dirty="0" smtClean="0"/>
              <a:t>Sipariş üzerine </a:t>
            </a:r>
            <a:r>
              <a:rPr lang="tr-TR" altLang="tr-TR" dirty="0" smtClean="0"/>
              <a:t>üretilir.</a:t>
            </a:r>
            <a:endParaRPr lang="en-US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726166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dirty="0" smtClean="0">
                <a:solidFill>
                  <a:schemeClr val="tx1"/>
                </a:solidFill>
              </a:rPr>
              <a:t>Seri Üretim</a:t>
            </a:r>
            <a:endParaRPr lang="en-US" altLang="tr-TR" b="1" dirty="0" smtClean="0">
              <a:solidFill>
                <a:schemeClr val="tx1"/>
              </a:solidFill>
            </a:endParaRP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2076994" y="1698171"/>
            <a:ext cx="9427618" cy="4213051"/>
          </a:xfrm>
        </p:spPr>
        <p:txBody>
          <a:bodyPr/>
          <a:lstStyle/>
          <a:p>
            <a:pPr eaLnBrk="1" hangingPunct="1"/>
            <a:r>
              <a:rPr lang="tr-TR" altLang="tr-TR" dirty="0" smtClean="0"/>
              <a:t>Mamul bir seriyi oluşturacak </a:t>
            </a:r>
            <a:r>
              <a:rPr lang="tr-TR" altLang="tr-TR" dirty="0" smtClean="0"/>
              <a:t>kadar </a:t>
            </a:r>
            <a:r>
              <a:rPr lang="tr-TR" altLang="tr-TR" dirty="0" smtClean="0"/>
              <a:t>yapılır</a:t>
            </a:r>
          </a:p>
          <a:p>
            <a:pPr eaLnBrk="1" hangingPunct="1"/>
            <a:r>
              <a:rPr lang="tr-TR" altLang="tr-TR" dirty="0" smtClean="0"/>
              <a:t>Seri </a:t>
            </a:r>
            <a:r>
              <a:rPr lang="tr-TR" altLang="tr-TR" dirty="0" smtClean="0"/>
              <a:t>bittiği zaman </a:t>
            </a:r>
            <a:r>
              <a:rPr lang="tr-TR" altLang="tr-TR" dirty="0" smtClean="0"/>
              <a:t>yeni seriye </a:t>
            </a:r>
            <a:r>
              <a:rPr lang="tr-TR" altLang="tr-TR" dirty="0" smtClean="0"/>
              <a:t>geçilir ve üretim devam eder.</a:t>
            </a:r>
            <a:endParaRPr lang="tr-TR" altLang="tr-TR" dirty="0" smtClean="0"/>
          </a:p>
          <a:p>
            <a:pPr eaLnBrk="1" hangingPunct="1"/>
            <a:r>
              <a:rPr lang="tr-TR" altLang="tr-TR" dirty="0" smtClean="0"/>
              <a:t>Seride </a:t>
            </a:r>
            <a:r>
              <a:rPr lang="tr-TR" altLang="tr-TR" dirty="0" smtClean="0"/>
              <a:t>birbiriyle </a:t>
            </a:r>
            <a:r>
              <a:rPr lang="tr-TR" altLang="tr-TR" dirty="0" smtClean="0"/>
              <a:t>aynı </a:t>
            </a:r>
            <a:r>
              <a:rPr lang="tr-TR" altLang="tr-TR" dirty="0" smtClean="0"/>
              <a:t>miktarda </a:t>
            </a:r>
            <a:r>
              <a:rPr lang="tr-TR" altLang="tr-TR" dirty="0" smtClean="0"/>
              <a:t>üretim yapılır</a:t>
            </a:r>
          </a:p>
          <a:p>
            <a:pPr eaLnBrk="1" hangingPunct="1"/>
            <a:r>
              <a:rPr lang="tr-TR" altLang="tr-TR" dirty="0" smtClean="0"/>
              <a:t>Sipariş üzerine </a:t>
            </a:r>
            <a:r>
              <a:rPr lang="tr-TR" altLang="tr-TR" dirty="0" smtClean="0"/>
              <a:t>veya </a:t>
            </a:r>
            <a:r>
              <a:rPr lang="tr-TR" altLang="tr-TR" dirty="0" smtClean="0"/>
              <a:t>bilinmeyen müşteriler için üretim gerçekleşir</a:t>
            </a:r>
            <a:endParaRPr lang="en-US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2082967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dirty="0" smtClean="0">
                <a:solidFill>
                  <a:schemeClr val="tx1"/>
                </a:solidFill>
              </a:rPr>
              <a:t>Kitle Üretimi</a:t>
            </a:r>
            <a:endParaRPr lang="en-US" altLang="tr-TR" b="1" dirty="0" smtClean="0">
              <a:solidFill>
                <a:schemeClr val="tx1"/>
              </a:solidFill>
            </a:endParaRP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2194560" y="1789611"/>
            <a:ext cx="9310052" cy="4121611"/>
          </a:xfrm>
        </p:spPr>
        <p:txBody>
          <a:bodyPr/>
          <a:lstStyle/>
          <a:p>
            <a:pPr eaLnBrk="1" hangingPunct="1"/>
            <a:r>
              <a:rPr lang="tr-TR" altLang="tr-TR" dirty="0" smtClean="0"/>
              <a:t>Üretim </a:t>
            </a:r>
            <a:r>
              <a:rPr lang="tr-TR" altLang="tr-TR" dirty="0" smtClean="0"/>
              <a:t>süreklidir.</a:t>
            </a:r>
            <a:endParaRPr lang="tr-TR" altLang="tr-TR" dirty="0" smtClean="0"/>
          </a:p>
          <a:p>
            <a:pPr eaLnBrk="1" hangingPunct="1"/>
            <a:r>
              <a:rPr lang="tr-TR" altLang="tr-TR" dirty="0" smtClean="0"/>
              <a:t>Aynı mamulden çok </a:t>
            </a:r>
            <a:r>
              <a:rPr lang="tr-TR" altLang="tr-TR" dirty="0" smtClean="0"/>
              <a:t>sayıda </a:t>
            </a:r>
            <a:r>
              <a:rPr lang="tr-TR" altLang="tr-TR" dirty="0" smtClean="0"/>
              <a:t>üretilir</a:t>
            </a:r>
          </a:p>
          <a:p>
            <a:pPr eaLnBrk="1" hangingPunct="1"/>
            <a:r>
              <a:rPr lang="tr-TR" altLang="tr-TR" dirty="0" smtClean="0"/>
              <a:t>Birbirleriyle </a:t>
            </a:r>
            <a:r>
              <a:rPr lang="tr-TR" altLang="tr-TR" dirty="0" smtClean="0"/>
              <a:t>aynı olan mamuller </a:t>
            </a:r>
            <a:r>
              <a:rPr lang="tr-TR" altLang="tr-TR" dirty="0" smtClean="0"/>
              <a:t>üretilir.</a:t>
            </a:r>
            <a:endParaRPr lang="tr-TR" altLang="tr-TR" dirty="0" smtClean="0"/>
          </a:p>
          <a:p>
            <a:pPr eaLnBrk="1" hangingPunct="1"/>
            <a:r>
              <a:rPr lang="tr-TR" altLang="tr-TR" dirty="0" smtClean="0"/>
              <a:t>İmalat öncesi </a:t>
            </a:r>
            <a:r>
              <a:rPr lang="tr-TR" altLang="tr-TR" dirty="0" smtClean="0"/>
              <a:t>hazırlıklar </a:t>
            </a:r>
            <a:r>
              <a:rPr lang="tr-TR" altLang="tr-TR" dirty="0" smtClean="0"/>
              <a:t>fazladır </a:t>
            </a:r>
            <a:endParaRPr lang="tr-TR" altLang="tr-TR" dirty="0" smtClean="0"/>
          </a:p>
          <a:p>
            <a:pPr eaLnBrk="1" hangingPunct="1"/>
            <a:r>
              <a:rPr lang="tr-TR" altLang="tr-TR" dirty="0" smtClean="0"/>
              <a:t>Maliyet yüksektir.</a:t>
            </a:r>
            <a:endParaRPr lang="en-US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9626106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dirty="0" smtClean="0">
                <a:solidFill>
                  <a:schemeClr val="tx1"/>
                </a:solidFill>
              </a:rPr>
              <a:t>Atölye Sistemi</a:t>
            </a:r>
            <a:endParaRPr lang="en-US" altLang="tr-TR" b="1" dirty="0" smtClean="0">
              <a:solidFill>
                <a:schemeClr val="tx1"/>
              </a:solidFill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>
          <a:xfrm>
            <a:off x="2364377" y="1763486"/>
            <a:ext cx="9140235" cy="4147736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Aynı tür makinalar aynı </a:t>
            </a:r>
            <a:r>
              <a:rPr lang="tr-TR" altLang="tr-TR" dirty="0" smtClean="0"/>
              <a:t>yerdedir.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Her </a:t>
            </a:r>
            <a:r>
              <a:rPr lang="tr-TR" altLang="tr-TR" dirty="0" smtClean="0"/>
              <a:t>mamulün üretiminde izlenen </a:t>
            </a:r>
            <a:r>
              <a:rPr lang="tr-TR" altLang="tr-TR" dirty="0" smtClean="0"/>
              <a:t>yol farklılık gösterir.</a:t>
            </a:r>
            <a:endParaRPr lang="tr-TR" altLang="tr-TR" dirty="0" smtClean="0"/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Üretim değişen koşullara göre </a:t>
            </a:r>
            <a:r>
              <a:rPr lang="tr-TR" altLang="tr-TR" dirty="0" smtClean="0"/>
              <a:t>yapılır.</a:t>
            </a:r>
            <a:endParaRPr lang="tr-TR" altLang="tr-TR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40281638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dirty="0" smtClean="0">
                <a:solidFill>
                  <a:schemeClr val="tx1"/>
                </a:solidFill>
              </a:rPr>
              <a:t>Akıcı Sistem</a:t>
            </a:r>
            <a:endParaRPr lang="en-US" altLang="tr-TR" b="1" dirty="0" smtClean="0">
              <a:solidFill>
                <a:schemeClr val="tx1"/>
              </a:solidFill>
            </a:endParaRP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>
          <a:xfrm>
            <a:off x="1985554" y="1632857"/>
            <a:ext cx="9519058" cy="4278365"/>
          </a:xfrm>
        </p:spPr>
        <p:txBody>
          <a:bodyPr/>
          <a:lstStyle/>
          <a:p>
            <a:pPr eaLnBrk="1" hangingPunct="1"/>
            <a:r>
              <a:rPr lang="tr-TR" altLang="tr-TR" dirty="0" smtClean="0"/>
              <a:t>Üretimde kullanılacak </a:t>
            </a:r>
            <a:r>
              <a:rPr lang="tr-TR" altLang="tr-TR" dirty="0" smtClean="0"/>
              <a:t>mallar, fabrikaya girişinden  mamul haline dönüşüne kadar belirli yollar izlenir.</a:t>
            </a:r>
            <a:endParaRPr lang="tr-TR" altLang="tr-TR" dirty="0" smtClean="0"/>
          </a:p>
          <a:p>
            <a:pPr eaLnBrk="1" hangingPunct="1"/>
            <a:r>
              <a:rPr lang="tr-TR" altLang="tr-TR" dirty="0" smtClean="0"/>
              <a:t>Makineler mal </a:t>
            </a:r>
            <a:r>
              <a:rPr lang="tr-TR" altLang="tr-TR" dirty="0" smtClean="0"/>
              <a:t>yada</a:t>
            </a:r>
            <a:r>
              <a:rPr lang="tr-TR" altLang="tr-TR" dirty="0" smtClean="0"/>
              <a:t> </a:t>
            </a:r>
            <a:r>
              <a:rPr lang="tr-TR" altLang="tr-TR" dirty="0" smtClean="0"/>
              <a:t>parçaların izleyeceği </a:t>
            </a:r>
            <a:r>
              <a:rPr lang="tr-TR" altLang="tr-TR" dirty="0" smtClean="0"/>
              <a:t>bir hat </a:t>
            </a:r>
            <a:r>
              <a:rPr lang="tr-TR" altLang="tr-TR" dirty="0" smtClean="0"/>
              <a:t>üzerine </a:t>
            </a:r>
            <a:r>
              <a:rPr lang="tr-TR" altLang="tr-TR" dirty="0" smtClean="0"/>
              <a:t>yerleştirilir.</a:t>
            </a:r>
            <a:endParaRPr lang="tr-TR" altLang="tr-TR" dirty="0" smtClean="0"/>
          </a:p>
          <a:p>
            <a:pPr eaLnBrk="1" hangingPunct="1"/>
            <a:r>
              <a:rPr lang="tr-TR" altLang="tr-TR" dirty="0" smtClean="0"/>
              <a:t>Mal veya parçalar </a:t>
            </a:r>
            <a:r>
              <a:rPr lang="tr-TR" altLang="tr-TR" dirty="0" smtClean="0"/>
              <a:t>belirli bir </a:t>
            </a:r>
            <a:r>
              <a:rPr lang="tr-TR" altLang="tr-TR" dirty="0" smtClean="0"/>
              <a:t>yöne doğru, düzenli ve sürekli bir </a:t>
            </a:r>
            <a:r>
              <a:rPr lang="tr-TR" altLang="tr-TR" dirty="0" smtClean="0"/>
              <a:t>akış </a:t>
            </a:r>
            <a:r>
              <a:rPr lang="tr-TR" altLang="tr-TR" dirty="0" smtClean="0"/>
              <a:t>şeklinde </a:t>
            </a:r>
            <a:r>
              <a:rPr lang="tr-TR" altLang="tr-TR" dirty="0" smtClean="0"/>
              <a:t>hareket </a:t>
            </a:r>
            <a:r>
              <a:rPr lang="tr-TR" altLang="tr-TR" dirty="0" smtClean="0"/>
              <a:t>ederler.</a:t>
            </a:r>
            <a:endParaRPr lang="en-US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646099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dirty="0" smtClean="0">
                <a:solidFill>
                  <a:schemeClr val="tx1"/>
                </a:solidFill>
              </a:rPr>
              <a:t>Grup Sistemi</a:t>
            </a:r>
            <a:endParaRPr lang="en-US" altLang="tr-TR" dirty="0" smtClean="0">
              <a:solidFill>
                <a:schemeClr val="tx1"/>
              </a:solidFill>
            </a:endParaRP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2011680" y="1763486"/>
            <a:ext cx="9492932" cy="4147736"/>
          </a:xfrm>
        </p:spPr>
        <p:txBody>
          <a:bodyPr/>
          <a:lstStyle/>
          <a:p>
            <a:pPr eaLnBrk="1" hangingPunct="1"/>
            <a:r>
              <a:rPr lang="tr-TR" altLang="tr-TR" dirty="0" smtClean="0"/>
              <a:t>Atölyelerin </a:t>
            </a:r>
            <a:r>
              <a:rPr lang="tr-TR" altLang="tr-TR" dirty="0"/>
              <a:t>ve Akıcı </a:t>
            </a:r>
            <a:r>
              <a:rPr lang="tr-TR" altLang="tr-TR" dirty="0" smtClean="0"/>
              <a:t>sistemlerinin bir karmasıdır.</a:t>
            </a:r>
            <a:endParaRPr lang="tr-TR" altLang="tr-TR" dirty="0"/>
          </a:p>
          <a:p>
            <a:pPr eaLnBrk="1" hangingPunct="1"/>
            <a:r>
              <a:rPr lang="tr-TR" altLang="tr-TR" dirty="0" smtClean="0"/>
              <a:t>Yine belirli </a:t>
            </a:r>
            <a:r>
              <a:rPr lang="tr-TR" altLang="tr-TR" dirty="0"/>
              <a:t>makinalar belirli yerlerde </a:t>
            </a:r>
            <a:r>
              <a:rPr lang="tr-TR" altLang="tr-TR" dirty="0" smtClean="0"/>
              <a:t>toplanır.</a:t>
            </a:r>
            <a:endParaRPr lang="tr-TR" altLang="tr-TR" dirty="0"/>
          </a:p>
          <a:p>
            <a:pPr eaLnBrk="1" hangingPunct="1"/>
            <a:r>
              <a:rPr lang="tr-TR" altLang="tr-TR" dirty="0"/>
              <a:t>Ancak makinalar belirli mamul </a:t>
            </a:r>
            <a:r>
              <a:rPr lang="tr-TR" altLang="tr-TR" dirty="0" smtClean="0"/>
              <a:t>yada parçayı üretirken belirli bir </a:t>
            </a:r>
            <a:r>
              <a:rPr lang="tr-TR" altLang="tr-TR" dirty="0"/>
              <a:t>şekilde </a:t>
            </a:r>
            <a:r>
              <a:rPr lang="tr-TR" altLang="tr-TR" dirty="0" smtClean="0"/>
              <a:t>yerleştirilir.</a:t>
            </a:r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1602793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dirty="0" smtClean="0">
                <a:solidFill>
                  <a:schemeClr val="tx1"/>
                </a:solidFill>
              </a:rPr>
              <a:t>İmal Yerinde Üretim</a:t>
            </a:r>
            <a:endParaRPr lang="en-US" altLang="tr-TR" dirty="0" smtClean="0">
              <a:solidFill>
                <a:schemeClr val="tx1"/>
              </a:solidFill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>
          <a:xfrm>
            <a:off x="1881051" y="1750423"/>
            <a:ext cx="9623561" cy="4160799"/>
          </a:xfrm>
        </p:spPr>
        <p:txBody>
          <a:bodyPr/>
          <a:lstStyle/>
          <a:p>
            <a:pPr eaLnBrk="1" hangingPunct="1"/>
            <a:r>
              <a:rPr lang="tr-TR" altLang="tr-TR" dirty="0" smtClean="0"/>
              <a:t>Mamulün </a:t>
            </a:r>
            <a:r>
              <a:rPr lang="tr-TR" altLang="tr-TR" dirty="0" smtClean="0"/>
              <a:t>hareketliliği söz konusu </a:t>
            </a:r>
            <a:r>
              <a:rPr lang="tr-TR" altLang="tr-TR" dirty="0" smtClean="0"/>
              <a:t>değildir.</a:t>
            </a:r>
            <a:endParaRPr lang="tr-TR" altLang="tr-TR" dirty="0" smtClean="0"/>
          </a:p>
          <a:p>
            <a:pPr eaLnBrk="1" hangingPunct="1"/>
            <a:r>
              <a:rPr lang="tr-TR" altLang="tr-TR" dirty="0" smtClean="0"/>
              <a:t>Üretim mamulün bulunacağı yerde gerçekleştirilir</a:t>
            </a:r>
          </a:p>
          <a:p>
            <a:pPr eaLnBrk="1" hangingPunct="1">
              <a:buFontTx/>
              <a:buNone/>
            </a:pPr>
            <a:endParaRPr lang="en-US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28614095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dirty="0" smtClean="0">
                <a:solidFill>
                  <a:schemeClr val="tx1"/>
                </a:solidFill>
              </a:rPr>
              <a:t>Hareket Halinde Üretim</a:t>
            </a:r>
            <a:endParaRPr lang="en-US" altLang="tr-TR" dirty="0" smtClean="0">
              <a:solidFill>
                <a:schemeClr val="tx1"/>
              </a:solidFill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>
          <a:xfrm>
            <a:off x="2194560" y="1905000"/>
            <a:ext cx="9310052" cy="4006222"/>
          </a:xfrm>
        </p:spPr>
        <p:txBody>
          <a:bodyPr/>
          <a:lstStyle/>
          <a:p>
            <a:pPr eaLnBrk="1" hangingPunct="1"/>
            <a:r>
              <a:rPr lang="tr-TR" altLang="tr-TR" dirty="0" smtClean="0"/>
              <a:t>Mamul işletme içinde hareket </a:t>
            </a:r>
            <a:r>
              <a:rPr lang="tr-TR" altLang="tr-TR" dirty="0" smtClean="0"/>
              <a:t>halindedir.</a:t>
            </a:r>
            <a:endParaRPr lang="tr-TR" altLang="tr-TR" dirty="0" smtClean="0"/>
          </a:p>
          <a:p>
            <a:pPr eaLnBrk="1" hangingPunct="1"/>
            <a:r>
              <a:rPr lang="tr-TR" altLang="tr-TR" dirty="0" smtClean="0"/>
              <a:t>Üretim süresince </a:t>
            </a:r>
            <a:r>
              <a:rPr lang="tr-TR" altLang="tr-TR" dirty="0" smtClean="0"/>
              <a:t>mamulün, makineler </a:t>
            </a:r>
            <a:r>
              <a:rPr lang="tr-TR" altLang="tr-TR" dirty="0" smtClean="0"/>
              <a:t>ve </a:t>
            </a:r>
            <a:r>
              <a:rPr lang="tr-TR" altLang="tr-TR" smtClean="0"/>
              <a:t>işçilerle birlikte doğru </a:t>
            </a:r>
            <a:r>
              <a:rPr lang="tr-TR" altLang="tr-TR" smtClean="0"/>
              <a:t>hareketliliği </a:t>
            </a:r>
            <a:r>
              <a:rPr lang="tr-TR" altLang="tr-TR" smtClean="0"/>
              <a:t>sağlanır.</a:t>
            </a:r>
            <a:endParaRPr lang="tr-TR" altLang="tr-TR" dirty="0" smtClean="0"/>
          </a:p>
          <a:p>
            <a:pPr eaLnBrk="1" hangingPunct="1">
              <a:buFontTx/>
              <a:buNone/>
            </a:pPr>
            <a:endParaRPr lang="en-US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517598447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22</TotalTime>
  <Words>211</Words>
  <Application>Microsoft Office PowerPoint</Application>
  <PresentationFormat>Geniş ekran</PresentationFormat>
  <Paragraphs>34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Duman</vt:lpstr>
      <vt:lpstr>Tek Mal Üretimi</vt:lpstr>
      <vt:lpstr>Seri Üretim</vt:lpstr>
      <vt:lpstr>Kitle Üretimi</vt:lpstr>
      <vt:lpstr>Atölye Sistemi</vt:lpstr>
      <vt:lpstr>Akıcı Sistem</vt:lpstr>
      <vt:lpstr>Grup Sistemi</vt:lpstr>
      <vt:lpstr>İmal Yerinde Üretim</vt:lpstr>
      <vt:lpstr>Hareket Halinde Üretim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7</cp:revision>
  <dcterms:created xsi:type="dcterms:W3CDTF">2020-02-22T14:31:07Z</dcterms:created>
  <dcterms:modified xsi:type="dcterms:W3CDTF">2020-02-22T16:12:01Z</dcterms:modified>
</cp:coreProperties>
</file>