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66" r:id="rId6"/>
    <p:sldId id="269" r:id="rId7"/>
    <p:sldId id="267" r:id="rId8"/>
    <p:sldId id="261"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1.2.2018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1.2.2018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1.2.2018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1.2.2018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
            </a:r>
            <a:br>
              <a:rPr lang="tr-TR" dirty="0" smtClean="0"/>
            </a:br>
            <a:r>
              <a:rPr lang="tr-TR" dirty="0" smtClean="0"/>
              <a:t>Psikolojik </a:t>
            </a:r>
            <a:r>
              <a:rPr lang="tr-TR" dirty="0"/>
              <a:t>yapılar ve özellikler</a:t>
            </a:r>
          </a:p>
        </p:txBody>
      </p:sp>
      <p:sp>
        <p:nvSpPr>
          <p:cNvPr id="3" name="Alt Başlık 2"/>
          <p:cNvSpPr>
            <a:spLocks noGrp="1"/>
          </p:cNvSpPr>
          <p:nvPr>
            <p:ph type="subTitle" idx="1"/>
          </p:nvPr>
        </p:nvSpPr>
        <p:spPr/>
        <p:txBody>
          <a:bodyPr/>
          <a:lstStyle/>
          <a:p>
            <a:endParaRPr lang="tr-TR" smtClean="0"/>
          </a:p>
          <a:p>
            <a:r>
              <a:rPr lang="en-US"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Psikoloji ve Ölçme</a:t>
            </a:r>
            <a:endParaRPr lang="tr-TR" b="1" dirty="0"/>
          </a:p>
        </p:txBody>
      </p:sp>
      <p:sp>
        <p:nvSpPr>
          <p:cNvPr id="3" name="İçerik Yer Tutucusu 2"/>
          <p:cNvSpPr>
            <a:spLocks noGrp="1"/>
          </p:cNvSpPr>
          <p:nvPr>
            <p:ph idx="1"/>
          </p:nvPr>
        </p:nvSpPr>
        <p:spPr/>
        <p:txBody>
          <a:bodyPr>
            <a:normAutofit/>
          </a:bodyPr>
          <a:lstStyle/>
          <a:p>
            <a:pPr algn="just"/>
            <a:r>
              <a:rPr lang="tr-TR" dirty="0" smtClean="0"/>
              <a:t>Bireylerin </a:t>
            </a:r>
            <a:r>
              <a:rPr lang="tr-TR" dirty="0"/>
              <a:t>kabiliyet ve yeteneklerine göre ölçülmesi ve seçilmesi işi, antik Çin’deki asker seçimi ve devlet memuru alımı süreçlerinde gözlenebilir. Ancak psikolojinin sistemli ve bilimsel olarak çalışılması 100 yıl öncesinden eski değildir (Erkuş, 2003). </a:t>
            </a:r>
            <a:endParaRPr lang="tr-TR" dirty="0" smtClean="0"/>
          </a:p>
          <a:p>
            <a:pPr algn="just"/>
            <a:endParaRPr lang="tr-TR" dirty="0"/>
          </a:p>
          <a:p>
            <a:pPr algn="just"/>
            <a:r>
              <a:rPr lang="tr-TR" dirty="0" smtClean="0"/>
              <a:t>Psikoloji </a:t>
            </a:r>
            <a:r>
              <a:rPr lang="tr-TR" dirty="0"/>
              <a:t>önceleri felsefenin alt dalı olarak görülmekte ve çalışılmaktaydı. Bunun sebebi toplumların o anki </a:t>
            </a:r>
            <a:r>
              <a:rPr lang="tr-TR" dirty="0" err="1"/>
              <a:t>sosyo</a:t>
            </a:r>
            <a:r>
              <a:rPr lang="tr-TR" dirty="0"/>
              <a:t>-kültürel özelliklerinde aranabilir. </a:t>
            </a:r>
            <a:endParaRPr lang="tr-TR" dirty="0" smtClean="0"/>
          </a:p>
          <a:p>
            <a:pPr algn="just"/>
            <a:endParaRPr lang="tr-TR" dirty="0"/>
          </a:p>
        </p:txBody>
      </p:sp>
    </p:spTree>
    <p:extLst>
      <p:ext uri="{BB962C8B-B14F-4D97-AF65-F5344CB8AC3E}">
        <p14:creationId xmlns:p14="http://schemas.microsoft.com/office/powerpoint/2010/main" val="1586816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Psikolojinin bilimsel olarak çalışılmasına ancak psikoloji bilimi insan davranışlarıyla </a:t>
            </a:r>
            <a:r>
              <a:rPr lang="tr-TR" dirty="0" smtClean="0"/>
              <a:t>ilişkilendirilmesiyle </a:t>
            </a:r>
            <a:r>
              <a:rPr lang="tr-TR" dirty="0"/>
              <a:t>başlanmıştır. Bu ilişkilendirme, insan davranışlarına şekil veren </a:t>
            </a:r>
            <a:r>
              <a:rPr lang="tr-TR" dirty="0" smtClean="0"/>
              <a:t>tutumların, yeteneklerin </a:t>
            </a:r>
            <a:r>
              <a:rPr lang="tr-TR" dirty="0"/>
              <a:t>ve düşüncelerin ölçülmesine duyulan gereksinimden kaynaklanmıştır. </a:t>
            </a:r>
          </a:p>
          <a:p>
            <a:pPr algn="just"/>
            <a:endParaRPr lang="tr-TR" dirty="0"/>
          </a:p>
          <a:p>
            <a:pPr algn="just"/>
            <a:r>
              <a:rPr lang="tr-TR" dirty="0"/>
              <a:t>Tüm bu psikolojik özelliklerin bilimsel olarak çalışması ancak onların ölçülmesiyle mümkün olacaktır; bu anlamda psikolojinin bağımsız bir bilim dalı olmasında ölçmenin etkisi büyüktür. </a:t>
            </a:r>
          </a:p>
          <a:p>
            <a:endParaRPr lang="tr-TR" dirty="0"/>
          </a:p>
        </p:txBody>
      </p:sp>
    </p:spTree>
    <p:extLst>
      <p:ext uri="{BB962C8B-B14F-4D97-AF65-F5344CB8AC3E}">
        <p14:creationId xmlns:p14="http://schemas.microsoft.com/office/powerpoint/2010/main" val="392777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a:t>Psikolojik </a:t>
            </a:r>
            <a:r>
              <a:rPr lang="tr-TR" b="1" smtClean="0"/>
              <a:t>Yapılar </a:t>
            </a:r>
            <a:r>
              <a:rPr lang="tr-TR" b="1"/>
              <a:t>ve Ö</a:t>
            </a:r>
            <a:r>
              <a:rPr lang="tr-TR" b="1" smtClean="0"/>
              <a:t>zellikler</a:t>
            </a:r>
            <a:endParaRPr lang="tr-TR" dirty="0"/>
          </a:p>
        </p:txBody>
      </p:sp>
      <p:sp>
        <p:nvSpPr>
          <p:cNvPr id="3" name="İçerik Yer Tutucusu 2"/>
          <p:cNvSpPr>
            <a:spLocks noGrp="1"/>
          </p:cNvSpPr>
          <p:nvPr>
            <p:ph idx="1"/>
          </p:nvPr>
        </p:nvSpPr>
        <p:spPr/>
        <p:txBody>
          <a:bodyPr/>
          <a:lstStyle/>
          <a:p>
            <a:pPr algn="just"/>
            <a:r>
              <a:rPr lang="tr-TR" dirty="0"/>
              <a:t>Eğitim ve psikolojide başarı, yetenek, ilgi, tutum ve kişilik gibi ölçülmesi oldukça zor olan özelliklerle ilgilenilmektedir.  </a:t>
            </a:r>
            <a:endParaRPr lang="tr-TR" dirty="0" smtClean="0"/>
          </a:p>
          <a:p>
            <a:pPr algn="just"/>
            <a:endParaRPr lang="tr-TR" dirty="0" smtClean="0"/>
          </a:p>
          <a:p>
            <a:pPr algn="just"/>
            <a:r>
              <a:rPr lang="tr-TR" dirty="0" smtClean="0"/>
              <a:t>Söz konusu özellikler </a:t>
            </a:r>
            <a:r>
              <a:rPr lang="tr-TR" dirty="0"/>
              <a:t>bireyde var olduğu bilinen fakat doğrudan ölçülemeyen özelliklerdir. </a:t>
            </a:r>
            <a:endParaRPr lang="tr-TR" dirty="0" smtClean="0"/>
          </a:p>
          <a:p>
            <a:pPr algn="just"/>
            <a:endParaRPr lang="tr-TR" dirty="0" smtClean="0"/>
          </a:p>
          <a:p>
            <a:pPr algn="just"/>
            <a:r>
              <a:rPr lang="tr-TR" dirty="0" err="1" smtClean="0"/>
              <a:t>Crocker</a:t>
            </a:r>
            <a:r>
              <a:rPr lang="tr-TR" dirty="0" smtClean="0"/>
              <a:t> </a:t>
            </a:r>
            <a:r>
              <a:rPr lang="tr-TR" dirty="0"/>
              <a:t>ve </a:t>
            </a:r>
            <a:r>
              <a:rPr lang="tr-TR" dirty="0" err="1"/>
              <a:t>Algina</a:t>
            </a:r>
            <a:r>
              <a:rPr lang="tr-TR" dirty="0"/>
              <a:t> (1986) bu özellikleri psikolojik yapı olarak tanımlamış ve bu yapıların varlığının hiçbir zaman kesin olarak doğrulanamayacağını belirtmişlerdir. </a:t>
            </a:r>
          </a:p>
        </p:txBody>
      </p:sp>
    </p:spTree>
    <p:extLst>
      <p:ext uri="{BB962C8B-B14F-4D97-AF65-F5344CB8AC3E}">
        <p14:creationId xmlns:p14="http://schemas.microsoft.com/office/powerpoint/2010/main" val="3848817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endParaRPr lang="tr-TR" dirty="0"/>
          </a:p>
        </p:txBody>
      </p:sp>
      <p:sp>
        <p:nvSpPr>
          <p:cNvPr id="3" name="İçerik Yer Tutucusu 2"/>
          <p:cNvSpPr>
            <a:spLocks noGrp="1"/>
          </p:cNvSpPr>
          <p:nvPr>
            <p:ph idx="1"/>
          </p:nvPr>
        </p:nvSpPr>
        <p:spPr/>
        <p:txBody>
          <a:bodyPr>
            <a:normAutofit/>
          </a:bodyPr>
          <a:lstStyle/>
          <a:p>
            <a:pPr algn="just"/>
            <a:endParaRPr lang="tr-TR" dirty="0"/>
          </a:p>
          <a:p>
            <a:pPr algn="just"/>
            <a:r>
              <a:rPr lang="tr-TR" dirty="0"/>
              <a:t>Psikolojik yapıların bireyde ne derece bulunduğunun ancak bireyin davranışlarının gözlenmesiyle kestirilebileceğini öne sürmüşlerdir. </a:t>
            </a:r>
            <a:endParaRPr lang="tr-TR" dirty="0" smtClean="0"/>
          </a:p>
          <a:p>
            <a:pPr algn="just"/>
            <a:endParaRPr lang="tr-TR" dirty="0"/>
          </a:p>
          <a:p>
            <a:pPr algn="just"/>
            <a:r>
              <a:rPr lang="tr-TR" dirty="0" smtClean="0"/>
              <a:t>Psikolojik </a:t>
            </a:r>
            <a:r>
              <a:rPr lang="tr-TR" dirty="0"/>
              <a:t>değişkenlere ilişkin ölçüm, bireylere ölçülecek ilgili özelliği uyaracak maddelerin sunulmasıyla, bireylerin de bu uyarıcılara verdikleri tepkilerden hareketle dolaylı bir şekilde </a:t>
            </a:r>
            <a:r>
              <a:rPr lang="tr-TR" dirty="0" smtClean="0"/>
              <a:t>gerçekleştirilmektedir (Erkuş, 2012).</a:t>
            </a:r>
          </a:p>
          <a:p>
            <a:pPr algn="just"/>
            <a:endParaRPr lang="tr-TR" dirty="0"/>
          </a:p>
          <a:p>
            <a:pPr marL="0" indent="0" algn="just">
              <a:buNone/>
            </a:pPr>
            <a:endParaRPr lang="tr-TR" dirty="0"/>
          </a:p>
        </p:txBody>
      </p:sp>
    </p:spTree>
    <p:extLst>
      <p:ext uri="{BB962C8B-B14F-4D97-AF65-F5344CB8AC3E}">
        <p14:creationId xmlns:p14="http://schemas.microsoft.com/office/powerpoint/2010/main" val="3991444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Farklı psikolojik yapılara (zekâ, güdü, kişilik, tutum, ilgi, algı gibi) ilişkin özelliklerin ölçülmesinde, çeşitli ölçme araçları kullanılmaktadır.</a:t>
            </a:r>
          </a:p>
          <a:p>
            <a:pPr algn="just"/>
            <a:endParaRPr lang="tr-TR" dirty="0"/>
          </a:p>
          <a:p>
            <a:pPr algn="just"/>
            <a:r>
              <a:rPr lang="tr-TR" dirty="0"/>
              <a:t>Bu araçların geliştirilmesi sürecinde benzerlikler olsa da yapıları bakımından farklılıklar olduğu bilinmektedir.</a:t>
            </a:r>
          </a:p>
          <a:p>
            <a:pPr marL="0" indent="0">
              <a:buNone/>
            </a:pPr>
            <a:endParaRPr lang="tr-TR" dirty="0"/>
          </a:p>
        </p:txBody>
      </p:sp>
    </p:spTree>
    <p:extLst>
      <p:ext uri="{BB962C8B-B14F-4D97-AF65-F5344CB8AC3E}">
        <p14:creationId xmlns:p14="http://schemas.microsoft.com/office/powerpoint/2010/main" val="3128708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506662"/>
            <a:ext cx="10515600" cy="4351338"/>
          </a:xfrm>
        </p:spPr>
        <p:txBody>
          <a:bodyPr/>
          <a:lstStyle/>
          <a:p>
            <a:pPr algn="just"/>
            <a:r>
              <a:rPr lang="tr-TR" dirty="0"/>
              <a:t>Bireysel farkların </a:t>
            </a:r>
            <a:r>
              <a:rPr lang="tr-TR" dirty="0" smtClean="0"/>
              <a:t>ölçülmesi; </a:t>
            </a:r>
            <a:r>
              <a:rPr lang="tr-TR" dirty="0"/>
              <a:t>işe personel seçme, üniversite öğrenci seçme gibi alanlarda en nitelikli kişinin seçilmesi arzusuyla </a:t>
            </a:r>
            <a:r>
              <a:rPr lang="tr-TR" dirty="0" smtClean="0"/>
              <a:t>ilişkilendirilebilir</a:t>
            </a:r>
            <a:r>
              <a:rPr lang="tr-TR" dirty="0"/>
              <a:t>. </a:t>
            </a:r>
            <a:endParaRPr lang="tr-TR" dirty="0" smtClean="0"/>
          </a:p>
          <a:p>
            <a:pPr algn="just"/>
            <a:endParaRPr lang="tr-TR" dirty="0" smtClean="0"/>
          </a:p>
          <a:p>
            <a:pPr algn="just"/>
            <a:r>
              <a:rPr lang="tr-TR" dirty="0" smtClean="0"/>
              <a:t>Genel </a:t>
            </a:r>
            <a:r>
              <a:rPr lang="tr-TR" dirty="0"/>
              <a:t>ve özel yetenekler ile zekanın çalışılması işleri de bu kapsamdadır. </a:t>
            </a:r>
          </a:p>
        </p:txBody>
      </p:sp>
    </p:spTree>
    <p:extLst>
      <p:ext uri="{BB962C8B-B14F-4D97-AF65-F5344CB8AC3E}">
        <p14:creationId xmlns:p14="http://schemas.microsoft.com/office/powerpoint/2010/main" val="3082272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Özetle, bireye ait doğrudan gözlenemeyen özelliklerin ölçülmesi amacı psikolojide ölçme çalışmalarını hızlandırmıştır</a:t>
            </a:r>
            <a:r>
              <a:rPr lang="tr-TR" dirty="0" smtClean="0"/>
              <a:t>.</a:t>
            </a:r>
          </a:p>
          <a:p>
            <a:endParaRPr lang="tr-TR" dirty="0"/>
          </a:p>
          <a:p>
            <a:pPr algn="just"/>
            <a:r>
              <a:rPr lang="tr-TR" dirty="0"/>
              <a:t>Bu </a:t>
            </a:r>
            <a:r>
              <a:rPr lang="tr-TR" dirty="0" smtClean="0"/>
              <a:t>özelliklerin </a:t>
            </a:r>
            <a:r>
              <a:rPr lang="tr-TR" dirty="0"/>
              <a:t>ölçülebilmesi için </a:t>
            </a:r>
            <a:r>
              <a:rPr lang="tr-TR" dirty="0" smtClean="0"/>
              <a:t>ise </a:t>
            </a:r>
            <a:r>
              <a:rPr lang="tr-TR" dirty="0"/>
              <a:t>vuruk tanımlarının yapılması ve alan yazın kullanılarak ölçülebilir göstergelerinin belirlenmesi </a:t>
            </a:r>
            <a:r>
              <a:rPr lang="tr-TR" dirty="0" smtClean="0"/>
              <a:t>gerekmektedir. </a:t>
            </a:r>
          </a:p>
          <a:p>
            <a:endParaRPr lang="tr-TR" dirty="0"/>
          </a:p>
          <a:p>
            <a:endParaRPr lang="tr-TR" dirty="0"/>
          </a:p>
        </p:txBody>
      </p:sp>
    </p:spTree>
    <p:extLst>
      <p:ext uri="{BB962C8B-B14F-4D97-AF65-F5344CB8AC3E}">
        <p14:creationId xmlns:p14="http://schemas.microsoft.com/office/powerpoint/2010/main" val="1680925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a:t>
            </a:r>
            <a:endParaRPr lang="tr-TR" b="1" dirty="0"/>
          </a:p>
        </p:txBody>
      </p:sp>
      <p:sp>
        <p:nvSpPr>
          <p:cNvPr id="3" name="İçerik Yer Tutucusu 2"/>
          <p:cNvSpPr>
            <a:spLocks noGrp="1"/>
          </p:cNvSpPr>
          <p:nvPr>
            <p:ph idx="1"/>
          </p:nvPr>
        </p:nvSpPr>
        <p:spPr/>
        <p:txBody>
          <a:bodyPr/>
          <a:lstStyle/>
          <a:p>
            <a:pPr marL="0" indent="0">
              <a:buNone/>
            </a:pPr>
            <a:r>
              <a:rPr lang="tr-TR" dirty="0" err="1"/>
              <a:t>Crocker</a:t>
            </a:r>
            <a:r>
              <a:rPr lang="tr-TR" dirty="0"/>
              <a:t>, L. ve </a:t>
            </a:r>
            <a:r>
              <a:rPr lang="tr-TR" dirty="0" err="1"/>
              <a:t>Algina</a:t>
            </a:r>
            <a:r>
              <a:rPr lang="tr-TR" dirty="0"/>
              <a:t>, J. (1986). </a:t>
            </a:r>
            <a:r>
              <a:rPr lang="tr-TR" i="1" dirty="0" err="1"/>
              <a:t>Introduction</a:t>
            </a:r>
            <a:r>
              <a:rPr lang="tr-TR" i="1" dirty="0"/>
              <a:t> </a:t>
            </a:r>
            <a:r>
              <a:rPr lang="tr-TR" i="1" dirty="0" err="1"/>
              <a:t>classical</a:t>
            </a:r>
            <a:r>
              <a:rPr lang="tr-TR" i="1" dirty="0"/>
              <a:t> </a:t>
            </a:r>
            <a:r>
              <a:rPr lang="tr-TR" i="1" dirty="0" err="1"/>
              <a:t>and</a:t>
            </a:r>
            <a:r>
              <a:rPr lang="tr-TR" i="1" dirty="0"/>
              <a:t> modern </a:t>
            </a:r>
            <a:r>
              <a:rPr lang="tr-TR" i="1" dirty="0" smtClean="0"/>
              <a:t>test	</a:t>
            </a:r>
            <a:r>
              <a:rPr lang="tr-TR" i="1" dirty="0" err="1" smtClean="0"/>
              <a:t>theory</a:t>
            </a:r>
            <a:r>
              <a:rPr lang="tr-TR" dirty="0"/>
              <a:t>. </a:t>
            </a:r>
            <a:r>
              <a:rPr lang="tr-TR" dirty="0" smtClean="0"/>
              <a:t>USA: CBS </a:t>
            </a:r>
            <a:r>
              <a:rPr lang="tr-TR" dirty="0" err="1"/>
              <a:t>College</a:t>
            </a:r>
            <a:r>
              <a:rPr lang="tr-TR" dirty="0"/>
              <a:t> Publishing </a:t>
            </a:r>
            <a:r>
              <a:rPr lang="tr-TR" dirty="0" err="1" smtClean="0"/>
              <a:t>Company</a:t>
            </a:r>
            <a:r>
              <a:rPr lang="tr-TR" dirty="0"/>
              <a:t>.</a:t>
            </a:r>
            <a:endParaRPr lang="tr-TR" dirty="0" smtClean="0"/>
          </a:p>
          <a:p>
            <a:pPr marL="0" indent="0">
              <a:buNone/>
            </a:pPr>
            <a:r>
              <a:rPr lang="tr-TR" dirty="0" smtClean="0"/>
              <a:t>Erkuş</a:t>
            </a:r>
            <a:r>
              <a:rPr lang="tr-TR" dirty="0"/>
              <a:t>, A. (2003). </a:t>
            </a:r>
            <a:r>
              <a:rPr lang="tr-TR" i="1" dirty="0"/>
              <a:t>Psikometri Üzerine Yazılar</a:t>
            </a:r>
            <a:r>
              <a:rPr lang="tr-TR" dirty="0"/>
              <a:t>. Ankara: Türk Psikoloji </a:t>
            </a:r>
            <a:r>
              <a:rPr lang="tr-TR" dirty="0" smtClean="0"/>
              <a:t>	Derneği Yazıları.</a:t>
            </a:r>
          </a:p>
          <a:p>
            <a:pPr marL="0" indent="0" algn="just">
              <a:buNone/>
            </a:pPr>
            <a:r>
              <a:rPr lang="tr-TR" dirty="0"/>
              <a:t>Erkuş, A. (2012). </a:t>
            </a:r>
            <a:r>
              <a:rPr lang="tr-TR" dirty="0" err="1"/>
              <a:t>V</a:t>
            </a:r>
            <a:r>
              <a:rPr lang="tr-TR" dirty="0" err="1" smtClean="0"/>
              <a:t>arolan</a:t>
            </a:r>
            <a:r>
              <a:rPr lang="tr-TR" dirty="0" smtClean="0"/>
              <a:t> ölçek geliştirme yöntemleri ve ölçme 	kuramları psikolojik ölçek geliştirmede ne kadar işlevsel</a:t>
            </a:r>
            <a:r>
              <a:rPr lang="tr-TR" dirty="0"/>
              <a:t>: </a:t>
            </a:r>
            <a:r>
              <a:rPr lang="tr-TR" dirty="0" smtClean="0"/>
              <a:t>yeni bir 	öneri. </a:t>
            </a:r>
            <a:r>
              <a:rPr lang="tr-TR" i="1" dirty="0"/>
              <a:t>Eğitimde ve Psikolojide Ölçme ve Değerlendirme Dergisi</a:t>
            </a:r>
            <a:r>
              <a:rPr lang="tr-TR" i="1" dirty="0" smtClean="0"/>
              <a:t>, 	3</a:t>
            </a:r>
            <a:r>
              <a:rPr lang="tr-TR" dirty="0" smtClean="0"/>
              <a:t>(2</a:t>
            </a:r>
            <a:r>
              <a:rPr lang="tr-TR" dirty="0"/>
              <a:t>), 279-290.</a:t>
            </a:r>
          </a:p>
          <a:p>
            <a:pPr marL="0" indent="0">
              <a:buNone/>
            </a:pPr>
            <a:endParaRPr lang="tr-TR" dirty="0" smtClean="0"/>
          </a:p>
          <a:p>
            <a:pPr marL="0" indent="0">
              <a:buNone/>
            </a:pPr>
            <a:endParaRPr lang="tr-TR" dirty="0"/>
          </a:p>
          <a:p>
            <a:endParaRPr lang="tr-TR" dirty="0"/>
          </a:p>
        </p:txBody>
      </p:sp>
    </p:spTree>
    <p:extLst>
      <p:ext uri="{BB962C8B-B14F-4D97-AF65-F5344CB8AC3E}">
        <p14:creationId xmlns:p14="http://schemas.microsoft.com/office/powerpoint/2010/main" val="37330498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TotalTime>
  <Words>344</Words>
  <Application>Microsoft Office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Psikolojik yapılar ve özellikler</vt:lpstr>
      <vt:lpstr>Psikoloji ve Ölçme</vt:lpstr>
      <vt:lpstr>PowerPoint Sunusu</vt:lpstr>
      <vt:lpstr>Psikolojik Yapılar ve Özellikler</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Cagla ALPAYAR</cp:lastModifiedBy>
  <cp:revision>13</cp:revision>
  <dcterms:created xsi:type="dcterms:W3CDTF">2017-05-16T13:19:38Z</dcterms:created>
  <dcterms:modified xsi:type="dcterms:W3CDTF">2018-02-01T02:06:03Z</dcterms:modified>
</cp:coreProperties>
</file>