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1"/>
  </p:sldMasterIdLst>
  <p:sldIdLst>
    <p:sldId id="256" r:id="rId2"/>
    <p:sldId id="257" r:id="rId3"/>
    <p:sldId id="259" r:id="rId4"/>
    <p:sldId id="260" r:id="rId5"/>
    <p:sldId id="258" r:id="rId6"/>
    <p:sldId id="261" r:id="rId7"/>
    <p:sldId id="262" r:id="rId8"/>
    <p:sldId id="263" r:id="rId9"/>
    <p:sldId id="264"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81"/>
  </p:normalViewPr>
  <p:slideViewPr>
    <p:cSldViewPr snapToGrid="0">
      <p:cViewPr varScale="1">
        <p:scale>
          <a:sx n="107" d="100"/>
          <a:sy n="107" d="100"/>
        </p:scale>
        <p:origin x="73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D40FA6BB-FCAD-426B-B13C-FA36D7B47D4D}" type="datetimeFigureOut">
              <a:rPr lang="tr-TR" smtClean="0"/>
              <a:t>17.11.2017</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D08E58B-079E-47B0-BECF-E64E3EF39F12}" type="slidenum">
              <a:rPr lang="tr-TR" smtClean="0"/>
              <a:t>‹#›</a:t>
            </a:fld>
            <a:endParaRPr lang="tr-TR"/>
          </a:p>
        </p:txBody>
      </p:sp>
    </p:spTree>
    <p:extLst>
      <p:ext uri="{BB962C8B-B14F-4D97-AF65-F5344CB8AC3E}">
        <p14:creationId xmlns:p14="http://schemas.microsoft.com/office/powerpoint/2010/main" val="2389264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40FA6BB-FCAD-426B-B13C-FA36D7B47D4D}" type="datetimeFigureOut">
              <a:rPr lang="tr-TR" smtClean="0"/>
              <a:t>17.11.2017</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D08E58B-079E-47B0-BECF-E64E3EF39F12}" type="slidenum">
              <a:rPr lang="tr-TR" smtClean="0"/>
              <a:t>‹#›</a:t>
            </a:fld>
            <a:endParaRPr lang="tr-TR"/>
          </a:p>
        </p:txBody>
      </p:sp>
    </p:spTree>
    <p:extLst>
      <p:ext uri="{BB962C8B-B14F-4D97-AF65-F5344CB8AC3E}">
        <p14:creationId xmlns:p14="http://schemas.microsoft.com/office/powerpoint/2010/main" val="2111856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40FA6BB-FCAD-426B-B13C-FA36D7B47D4D}" type="datetimeFigureOut">
              <a:rPr lang="tr-TR" smtClean="0"/>
              <a:t>17.11.2017</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D08E58B-079E-47B0-BECF-E64E3EF39F12}" type="slidenum">
              <a:rPr lang="tr-TR" smtClean="0"/>
              <a:t>‹#›</a:t>
            </a:fld>
            <a:endParaRPr lang="tr-TR"/>
          </a:p>
        </p:txBody>
      </p:sp>
    </p:spTree>
    <p:extLst>
      <p:ext uri="{BB962C8B-B14F-4D97-AF65-F5344CB8AC3E}">
        <p14:creationId xmlns:p14="http://schemas.microsoft.com/office/powerpoint/2010/main" val="4121496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40FA6BB-FCAD-426B-B13C-FA36D7B47D4D}" type="datetimeFigureOut">
              <a:rPr lang="tr-TR" smtClean="0"/>
              <a:t>17.11.2017</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D08E58B-079E-47B0-BECF-E64E3EF39F12}" type="slidenum">
              <a:rPr lang="tr-TR" smtClean="0"/>
              <a:t>‹#›</a:t>
            </a:fld>
            <a:endParaRPr lang="tr-TR"/>
          </a:p>
        </p:txBody>
      </p:sp>
    </p:spTree>
    <p:extLst>
      <p:ext uri="{BB962C8B-B14F-4D97-AF65-F5344CB8AC3E}">
        <p14:creationId xmlns:p14="http://schemas.microsoft.com/office/powerpoint/2010/main" val="23507416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40FA6BB-FCAD-426B-B13C-FA36D7B47D4D}" type="datetimeFigureOut">
              <a:rPr lang="tr-TR" smtClean="0"/>
              <a:t>17.11.2017</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D08E58B-079E-47B0-BECF-E64E3EF39F12}" type="slidenum">
              <a:rPr lang="tr-TR" smtClean="0"/>
              <a:t>‹#›</a:t>
            </a:fld>
            <a:endParaRPr lang="tr-TR"/>
          </a:p>
        </p:txBody>
      </p:sp>
    </p:spTree>
    <p:extLst>
      <p:ext uri="{BB962C8B-B14F-4D97-AF65-F5344CB8AC3E}">
        <p14:creationId xmlns:p14="http://schemas.microsoft.com/office/powerpoint/2010/main" val="18964817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40FA6BB-FCAD-426B-B13C-FA36D7B47D4D}" type="datetimeFigureOut">
              <a:rPr lang="tr-TR" smtClean="0"/>
              <a:t>17.11.2017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D08E58B-079E-47B0-BECF-E64E3EF39F12}" type="slidenum">
              <a:rPr lang="tr-TR" smtClean="0"/>
              <a:t>‹#›</a:t>
            </a:fld>
            <a:endParaRPr lang="tr-TR"/>
          </a:p>
        </p:txBody>
      </p:sp>
    </p:spTree>
    <p:extLst>
      <p:ext uri="{BB962C8B-B14F-4D97-AF65-F5344CB8AC3E}">
        <p14:creationId xmlns:p14="http://schemas.microsoft.com/office/powerpoint/2010/main" val="10514036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40FA6BB-FCAD-426B-B13C-FA36D7B47D4D}" type="datetimeFigureOut">
              <a:rPr lang="tr-TR" smtClean="0"/>
              <a:t>17.11.2017</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DD08E58B-079E-47B0-BECF-E64E3EF39F12}" type="slidenum">
              <a:rPr lang="tr-TR" smtClean="0"/>
              <a:t>‹#›</a:t>
            </a:fld>
            <a:endParaRPr lang="tr-TR"/>
          </a:p>
        </p:txBody>
      </p:sp>
    </p:spTree>
    <p:extLst>
      <p:ext uri="{BB962C8B-B14F-4D97-AF65-F5344CB8AC3E}">
        <p14:creationId xmlns:p14="http://schemas.microsoft.com/office/powerpoint/2010/main" val="34037168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D40FA6BB-FCAD-426B-B13C-FA36D7B47D4D}" type="datetimeFigureOut">
              <a:rPr lang="tr-TR" smtClean="0"/>
              <a:t>17.11.2017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D08E58B-079E-47B0-BECF-E64E3EF39F12}" type="slidenum">
              <a:rPr lang="tr-TR" smtClean="0"/>
              <a:t>‹#›</a:t>
            </a:fld>
            <a:endParaRPr lang="tr-TR"/>
          </a:p>
        </p:txBody>
      </p:sp>
    </p:spTree>
    <p:extLst>
      <p:ext uri="{BB962C8B-B14F-4D97-AF65-F5344CB8AC3E}">
        <p14:creationId xmlns:p14="http://schemas.microsoft.com/office/powerpoint/2010/main" val="38884537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D40FA6BB-FCAD-426B-B13C-FA36D7B47D4D}" type="datetimeFigureOut">
              <a:rPr lang="tr-TR" smtClean="0"/>
              <a:t>17.11.2017</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D08E58B-079E-47B0-BECF-E64E3EF39F12}" type="slidenum">
              <a:rPr lang="tr-TR" smtClean="0"/>
              <a:t>‹#›</a:t>
            </a:fld>
            <a:endParaRPr lang="tr-TR"/>
          </a:p>
        </p:txBody>
      </p:sp>
    </p:spTree>
    <p:extLst>
      <p:ext uri="{BB962C8B-B14F-4D97-AF65-F5344CB8AC3E}">
        <p14:creationId xmlns:p14="http://schemas.microsoft.com/office/powerpoint/2010/main" val="2661605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40FA6BB-FCAD-426B-B13C-FA36D7B47D4D}" type="datetimeFigureOut">
              <a:rPr lang="tr-TR" smtClean="0"/>
              <a:t>17.11.2017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D08E58B-079E-47B0-BECF-E64E3EF39F12}" type="slidenum">
              <a:rPr lang="tr-TR" smtClean="0"/>
              <a:t>‹#›</a:t>
            </a:fld>
            <a:endParaRPr lang="tr-TR"/>
          </a:p>
        </p:txBody>
      </p:sp>
    </p:spTree>
    <p:extLst>
      <p:ext uri="{BB962C8B-B14F-4D97-AF65-F5344CB8AC3E}">
        <p14:creationId xmlns:p14="http://schemas.microsoft.com/office/powerpoint/2010/main" val="1759033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40FA6BB-FCAD-426B-B13C-FA36D7B47D4D}" type="datetimeFigureOut">
              <a:rPr lang="tr-TR" smtClean="0"/>
              <a:t>17.11.2017</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D08E58B-079E-47B0-BECF-E64E3EF39F12}" type="slidenum">
              <a:rPr lang="tr-TR" smtClean="0"/>
              <a:t>‹#›</a:t>
            </a:fld>
            <a:endParaRPr lang="tr-TR"/>
          </a:p>
        </p:txBody>
      </p:sp>
    </p:spTree>
    <p:extLst>
      <p:ext uri="{BB962C8B-B14F-4D97-AF65-F5344CB8AC3E}">
        <p14:creationId xmlns:p14="http://schemas.microsoft.com/office/powerpoint/2010/main" val="4059832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40FA6BB-FCAD-426B-B13C-FA36D7B47D4D}" type="datetimeFigureOut">
              <a:rPr lang="tr-TR" smtClean="0"/>
              <a:t>17.11.2017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D08E58B-079E-47B0-BECF-E64E3EF39F12}" type="slidenum">
              <a:rPr lang="tr-TR" smtClean="0"/>
              <a:t>‹#›</a:t>
            </a:fld>
            <a:endParaRPr lang="tr-TR"/>
          </a:p>
        </p:txBody>
      </p:sp>
    </p:spTree>
    <p:extLst>
      <p:ext uri="{BB962C8B-B14F-4D97-AF65-F5344CB8AC3E}">
        <p14:creationId xmlns:p14="http://schemas.microsoft.com/office/powerpoint/2010/main" val="2763180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40FA6BB-FCAD-426B-B13C-FA36D7B47D4D}" type="datetimeFigureOut">
              <a:rPr lang="tr-TR" smtClean="0"/>
              <a:t>17.11.2017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D08E58B-079E-47B0-BECF-E64E3EF39F12}" type="slidenum">
              <a:rPr lang="tr-TR" smtClean="0"/>
              <a:t>‹#›</a:t>
            </a:fld>
            <a:endParaRPr lang="tr-TR"/>
          </a:p>
        </p:txBody>
      </p:sp>
    </p:spTree>
    <p:extLst>
      <p:ext uri="{BB962C8B-B14F-4D97-AF65-F5344CB8AC3E}">
        <p14:creationId xmlns:p14="http://schemas.microsoft.com/office/powerpoint/2010/main" val="2636156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40FA6BB-FCAD-426B-B13C-FA36D7B47D4D}" type="datetimeFigureOut">
              <a:rPr lang="tr-TR" smtClean="0"/>
              <a:t>17.11.2017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D08E58B-079E-47B0-BECF-E64E3EF39F12}" type="slidenum">
              <a:rPr lang="tr-TR" smtClean="0"/>
              <a:t>‹#›</a:t>
            </a:fld>
            <a:endParaRPr lang="tr-TR"/>
          </a:p>
        </p:txBody>
      </p:sp>
    </p:spTree>
    <p:extLst>
      <p:ext uri="{BB962C8B-B14F-4D97-AF65-F5344CB8AC3E}">
        <p14:creationId xmlns:p14="http://schemas.microsoft.com/office/powerpoint/2010/main" val="437083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0FA6BB-FCAD-426B-B13C-FA36D7B47D4D}" type="datetimeFigureOut">
              <a:rPr lang="tr-TR" smtClean="0"/>
              <a:t>17.11.2017</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D08E58B-079E-47B0-BECF-E64E3EF39F12}" type="slidenum">
              <a:rPr lang="tr-TR" smtClean="0"/>
              <a:t>‹#›</a:t>
            </a:fld>
            <a:endParaRPr lang="tr-TR"/>
          </a:p>
        </p:txBody>
      </p:sp>
    </p:spTree>
    <p:extLst>
      <p:ext uri="{BB962C8B-B14F-4D97-AF65-F5344CB8AC3E}">
        <p14:creationId xmlns:p14="http://schemas.microsoft.com/office/powerpoint/2010/main" val="4081304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40FA6BB-FCAD-426B-B13C-FA36D7B47D4D}" type="datetimeFigureOut">
              <a:rPr lang="tr-TR" smtClean="0"/>
              <a:t>17.11.2017</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D08E58B-079E-47B0-BECF-E64E3EF39F12}" type="slidenum">
              <a:rPr lang="tr-TR" smtClean="0"/>
              <a:t>‹#›</a:t>
            </a:fld>
            <a:endParaRPr lang="tr-TR"/>
          </a:p>
        </p:txBody>
      </p:sp>
    </p:spTree>
    <p:extLst>
      <p:ext uri="{BB962C8B-B14F-4D97-AF65-F5344CB8AC3E}">
        <p14:creationId xmlns:p14="http://schemas.microsoft.com/office/powerpoint/2010/main" val="1063186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40FA6BB-FCAD-426B-B13C-FA36D7B47D4D}" type="datetimeFigureOut">
              <a:rPr lang="tr-TR" smtClean="0"/>
              <a:t>17.11.2017</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D08E58B-079E-47B0-BECF-E64E3EF39F12}" type="slidenum">
              <a:rPr lang="tr-TR" smtClean="0"/>
              <a:t>‹#›</a:t>
            </a:fld>
            <a:endParaRPr lang="tr-TR"/>
          </a:p>
        </p:txBody>
      </p:sp>
    </p:spTree>
    <p:extLst>
      <p:ext uri="{BB962C8B-B14F-4D97-AF65-F5344CB8AC3E}">
        <p14:creationId xmlns:p14="http://schemas.microsoft.com/office/powerpoint/2010/main" val="171847161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D40FA6BB-FCAD-426B-B13C-FA36D7B47D4D}" type="datetimeFigureOut">
              <a:rPr lang="tr-TR" smtClean="0"/>
              <a:t>17.11.2017</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D08E58B-079E-47B0-BECF-E64E3EF39F12}" type="slidenum">
              <a:rPr lang="tr-TR" smtClean="0"/>
              <a:t>‹#›</a:t>
            </a:fld>
            <a:endParaRPr lang="tr-TR"/>
          </a:p>
        </p:txBody>
      </p:sp>
    </p:spTree>
    <p:extLst>
      <p:ext uri="{BB962C8B-B14F-4D97-AF65-F5344CB8AC3E}">
        <p14:creationId xmlns:p14="http://schemas.microsoft.com/office/powerpoint/2010/main" val="1346526882"/>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 id="2147483772" r:id="rId12"/>
    <p:sldLayoutId id="2147483773" r:id="rId13"/>
    <p:sldLayoutId id="2147483774" r:id="rId14"/>
    <p:sldLayoutId id="2147483775" r:id="rId15"/>
    <p:sldLayoutId id="2147483776" r:id="rId16"/>
    <p:sldLayoutId id="21474837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Sembolik </a:t>
            </a:r>
            <a:r>
              <a:rPr lang="tr-TR" dirty="0" err="1" smtClean="0"/>
              <a:t>Etkileşimcilik</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941919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err="1" smtClean="0"/>
              <a:t>Dramaturji</a:t>
            </a:r>
            <a:r>
              <a:rPr lang="tr-TR" dirty="0" smtClean="0"/>
              <a:t> ve Günlük Hayat </a:t>
            </a:r>
          </a:p>
          <a:p>
            <a:r>
              <a:rPr lang="tr-TR" dirty="0" smtClean="0"/>
              <a:t>Bireylerin kendilerini ve etkinliklerini günlük hayatta nasıl gösterdiklerine, rol kavramı üzerinden bakar.</a:t>
            </a:r>
          </a:p>
          <a:p>
            <a:pPr marL="0" indent="0">
              <a:buNone/>
            </a:pPr>
            <a:r>
              <a:rPr lang="tr-TR" dirty="0"/>
              <a:t> </a:t>
            </a:r>
            <a:r>
              <a:rPr lang="tr-TR" dirty="0" smtClean="0"/>
              <a:t> </a:t>
            </a:r>
          </a:p>
          <a:p>
            <a:pPr marL="0" indent="0">
              <a:buNone/>
            </a:pPr>
            <a:endParaRPr lang="tr-TR" dirty="0"/>
          </a:p>
        </p:txBody>
      </p:sp>
    </p:spTree>
    <p:extLst>
      <p:ext uri="{BB962C8B-B14F-4D97-AF65-F5344CB8AC3E}">
        <p14:creationId xmlns:p14="http://schemas.microsoft.com/office/powerpoint/2010/main" val="13107970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85000" lnSpcReduction="10000"/>
          </a:bodyPr>
          <a:lstStyle/>
          <a:p>
            <a:r>
              <a:rPr lang="tr-TR" dirty="0" smtClean="0"/>
              <a:t>Ön ve Arka Bölgeler </a:t>
            </a:r>
          </a:p>
          <a:p>
            <a:pPr marL="0" indent="0">
              <a:buNone/>
            </a:pPr>
            <a:r>
              <a:rPr lang="tr-TR" dirty="0" smtClean="0"/>
              <a:t> Ön Bölge- Sahne ve kişisel önü kapsar. </a:t>
            </a:r>
          </a:p>
          <a:p>
            <a:pPr marL="1371600" lvl="3" indent="0">
              <a:buNone/>
            </a:pPr>
            <a:r>
              <a:rPr lang="tr-TR" sz="2800" dirty="0" smtClean="0"/>
              <a:t>    Çevre ve kişilik özellikleri belirleyicidir.</a:t>
            </a:r>
          </a:p>
          <a:p>
            <a:pPr marL="1371600" lvl="3" indent="0">
              <a:buNone/>
            </a:pPr>
            <a:r>
              <a:rPr lang="tr-TR" sz="2800" dirty="0" smtClean="0"/>
              <a:t> </a:t>
            </a:r>
            <a:endParaRPr lang="tr-TR" sz="2800" dirty="0"/>
          </a:p>
          <a:p>
            <a:pPr marL="90488" lvl="3" indent="0">
              <a:buNone/>
            </a:pPr>
            <a:r>
              <a:rPr lang="tr-TR" sz="2800" dirty="0" smtClean="0"/>
              <a:t>Arka Bölge- Oyuncunun kendisinin olduğu yerdir, gizlidir. </a:t>
            </a:r>
          </a:p>
          <a:p>
            <a:pPr marL="90488" lvl="3" indent="0">
              <a:buNone/>
            </a:pPr>
            <a:endParaRPr lang="tr-TR" sz="2800" dirty="0"/>
          </a:p>
          <a:p>
            <a:pPr marL="90488" lvl="3" indent="0">
              <a:buNone/>
            </a:pPr>
            <a:r>
              <a:rPr lang="tr-TR" sz="2800" dirty="0" smtClean="0"/>
              <a:t>Etkileşim Düzeni: İki ya da daha fazla bireyin birbirlerinin huzurunda «yüz yüze etkileşim </a:t>
            </a:r>
            <a:r>
              <a:rPr lang="tr-TR" sz="2800" dirty="0" err="1" smtClean="0"/>
              <a:t>alanı»dır</a:t>
            </a:r>
            <a:r>
              <a:rPr lang="tr-TR" sz="2800" dirty="0" smtClean="0"/>
              <a:t>.</a:t>
            </a:r>
          </a:p>
        </p:txBody>
      </p:sp>
    </p:spTree>
    <p:extLst>
      <p:ext uri="{BB962C8B-B14F-4D97-AF65-F5344CB8AC3E}">
        <p14:creationId xmlns:p14="http://schemas.microsoft.com/office/powerpoint/2010/main" val="1034605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Bir grubun kültürü ortak semboller ve ortak anlayışlar içerir ve bireyler gruplar içinde sosyalleştikçe bu sembolleri benimserler ve bunların içine dahil olurlar. İnsan davranışlarını bireysel ya da toplumsal olarak anlamak istiyorsak ortak anlayış ve sembolleri çalışmak durumundayız bunları keşfedersek o grubu anlama şansına sahip oluruz.</a:t>
            </a:r>
          </a:p>
          <a:p>
            <a:r>
              <a:rPr lang="tr-TR" dirty="0" smtClean="0"/>
              <a:t>Bir toplumdaki insanların sahip oldukları ortak simge ve anlayışlarına, kişinin içsel düşünce ve duyguları ile toplumsal davranış arasındaki etkileşime odaklanır. </a:t>
            </a:r>
            <a:endParaRPr lang="tr-TR" dirty="0"/>
          </a:p>
        </p:txBody>
      </p:sp>
    </p:spTree>
    <p:extLst>
      <p:ext uri="{BB962C8B-B14F-4D97-AF65-F5344CB8AC3E}">
        <p14:creationId xmlns:p14="http://schemas.microsoft.com/office/powerpoint/2010/main" val="3838991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C. H. </a:t>
            </a:r>
            <a:r>
              <a:rPr lang="tr-TR" dirty="0" err="1" smtClean="0"/>
              <a:t>Colley</a:t>
            </a:r>
            <a:endParaRPr lang="tr-TR" dirty="0" smtClean="0"/>
          </a:p>
          <a:p>
            <a:pPr marL="0" indent="0">
              <a:buNone/>
            </a:pPr>
            <a:r>
              <a:rPr lang="tr-TR" dirty="0" smtClean="0"/>
              <a:t>Ayna benlik: Bireyin etkileşime girdiği başka kişilerin bireyle ilgili değerlendirmelerinin sonucu bireye dönen bilgi kapsamında, bireyin kendisi ile ilgili gelişen anlayışıdır. </a:t>
            </a:r>
            <a:endParaRPr lang="tr-TR" dirty="0"/>
          </a:p>
        </p:txBody>
      </p:sp>
    </p:spTree>
    <p:extLst>
      <p:ext uri="{BB962C8B-B14F-4D97-AF65-F5344CB8AC3E}">
        <p14:creationId xmlns:p14="http://schemas.microsoft.com/office/powerpoint/2010/main" val="3056023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George </a:t>
            </a:r>
            <a:r>
              <a:rPr lang="tr-TR" dirty="0" err="1" smtClean="0"/>
              <a:t>Herbert</a:t>
            </a:r>
            <a:r>
              <a:rPr lang="tr-TR" dirty="0" smtClean="0"/>
              <a:t> </a:t>
            </a:r>
            <a:r>
              <a:rPr lang="tr-TR" dirty="0" err="1" smtClean="0"/>
              <a:t>Mead</a:t>
            </a:r>
            <a:endParaRPr lang="tr-TR" dirty="0" smtClean="0"/>
          </a:p>
          <a:p>
            <a:r>
              <a:rPr lang="tr-TR" dirty="0" smtClean="0"/>
              <a:t>«Ben» ve «Benlik» kavramları Sembolik Etkileşimin temelini oluşturur. </a:t>
            </a:r>
          </a:p>
          <a:p>
            <a:r>
              <a:rPr lang="tr-TR" dirty="0" smtClean="0"/>
              <a:t>Benlik dürtüye maruz kalan değil, hareket eden bir organizmadır. </a:t>
            </a:r>
          </a:p>
          <a:p>
            <a:r>
              <a:rPr lang="tr-TR" dirty="0" smtClean="0"/>
              <a:t>Benlik aktördür, bir toplumsal süreçtir. </a:t>
            </a:r>
          </a:p>
          <a:p>
            <a:r>
              <a:rPr lang="tr-TR" dirty="0" smtClean="0"/>
              <a:t>Toplumsal, kültürel ögeler yok; etkin, yaratıcı benlik vardır. </a:t>
            </a:r>
            <a:endParaRPr lang="tr-TR" dirty="0"/>
          </a:p>
        </p:txBody>
      </p:sp>
    </p:spTree>
    <p:extLst>
      <p:ext uri="{BB962C8B-B14F-4D97-AF65-F5344CB8AC3E}">
        <p14:creationId xmlns:p14="http://schemas.microsoft.com/office/powerpoint/2010/main" val="2631678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Mead</a:t>
            </a:r>
            <a:r>
              <a:rPr lang="tr-TR" dirty="0" smtClean="0"/>
              <a:t>, benlik ile ilgili iki evre belirler </a:t>
            </a:r>
          </a:p>
          <a:p>
            <a:r>
              <a:rPr lang="tr-TR" dirty="0" smtClean="0"/>
              <a:t>I (öznel benlik)     me (nesnel benlik)</a:t>
            </a:r>
          </a:p>
          <a:p>
            <a:pPr marL="0" indent="0">
              <a:buNone/>
            </a:pPr>
            <a:endParaRPr lang="tr-TR" dirty="0"/>
          </a:p>
          <a:p>
            <a:pPr marL="0" indent="0">
              <a:buNone/>
            </a:pPr>
            <a:endParaRPr lang="tr-TR" dirty="0" smtClean="0"/>
          </a:p>
          <a:p>
            <a:pPr marL="0" indent="0">
              <a:buNone/>
            </a:pPr>
            <a:r>
              <a:rPr lang="tr-TR" dirty="0" smtClean="0"/>
              <a:t>«Rol alma» betimlemesi, insanın kendini başkasının yerine koymasının önemini vurgular (</a:t>
            </a:r>
            <a:r>
              <a:rPr lang="tr-TR" dirty="0" err="1" smtClean="0"/>
              <a:t>Modifier</a:t>
            </a:r>
            <a:r>
              <a:rPr lang="tr-TR" dirty="0" smtClean="0"/>
              <a:t> olarak)</a:t>
            </a:r>
            <a:endParaRPr lang="tr-TR" dirty="0"/>
          </a:p>
        </p:txBody>
      </p:sp>
    </p:spTree>
    <p:extLst>
      <p:ext uri="{BB962C8B-B14F-4D97-AF65-F5344CB8AC3E}">
        <p14:creationId xmlns:p14="http://schemas.microsoft.com/office/powerpoint/2010/main" val="3255623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err="1" smtClean="0"/>
              <a:t>Herbert</a:t>
            </a:r>
            <a:r>
              <a:rPr lang="tr-TR" dirty="0" smtClean="0"/>
              <a:t> </a:t>
            </a:r>
            <a:r>
              <a:rPr lang="tr-TR" dirty="0" err="1" smtClean="0"/>
              <a:t>Blumer</a:t>
            </a:r>
            <a:endParaRPr lang="tr-TR" dirty="0" smtClean="0"/>
          </a:p>
          <a:p>
            <a:r>
              <a:rPr lang="tr-TR" dirty="0" smtClean="0"/>
              <a:t>Yorumlama ve metodoloji </a:t>
            </a:r>
          </a:p>
          <a:p>
            <a:r>
              <a:rPr lang="tr-TR" dirty="0" smtClean="0"/>
              <a:t>Yaptığı çalışmalar </a:t>
            </a:r>
            <a:r>
              <a:rPr lang="tr-TR" dirty="0" err="1" smtClean="0"/>
              <a:t>etnografi</a:t>
            </a:r>
            <a:r>
              <a:rPr lang="tr-TR" dirty="0" smtClean="0"/>
              <a:t> ve nitel sosyolojinin yaygınlaşmasını sağlamıştır. </a:t>
            </a:r>
          </a:p>
          <a:p>
            <a:r>
              <a:rPr lang="tr-TR" dirty="0" err="1" smtClean="0"/>
              <a:t>Tümevarımlı</a:t>
            </a:r>
            <a:r>
              <a:rPr lang="tr-TR" dirty="0" smtClean="0"/>
              <a:t> yaklaşım esastır. </a:t>
            </a:r>
            <a:endParaRPr lang="tr-TR" dirty="0"/>
          </a:p>
        </p:txBody>
      </p:sp>
    </p:spTree>
    <p:extLst>
      <p:ext uri="{BB962C8B-B14F-4D97-AF65-F5344CB8AC3E}">
        <p14:creationId xmlns:p14="http://schemas.microsoft.com/office/powerpoint/2010/main" val="20549724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Yorumlama çalışmasındaki üç temel önermesi; </a:t>
            </a:r>
          </a:p>
          <a:p>
            <a:pPr marL="0" indent="0">
              <a:buNone/>
            </a:pPr>
            <a:r>
              <a:rPr lang="tr-TR" dirty="0" smtClean="0"/>
              <a:t>       Yapı»»»» Süreç»»» Metodoloji </a:t>
            </a:r>
          </a:p>
          <a:p>
            <a:endParaRPr lang="tr-TR" dirty="0"/>
          </a:p>
          <a:p>
            <a:r>
              <a:rPr lang="tr-TR" dirty="0" smtClean="0"/>
              <a:t>Davranışçılığı reddeder       Uyarıcı»»» </a:t>
            </a:r>
            <a:r>
              <a:rPr lang="tr-TR" b="1" dirty="0" smtClean="0"/>
              <a:t>Yorumlama</a:t>
            </a:r>
            <a:r>
              <a:rPr lang="tr-TR" dirty="0" smtClean="0"/>
              <a:t>»»» Tepki </a:t>
            </a:r>
          </a:p>
          <a:p>
            <a:endParaRPr lang="tr-TR" dirty="0"/>
          </a:p>
        </p:txBody>
      </p:sp>
    </p:spTree>
    <p:extLst>
      <p:ext uri="{BB962C8B-B14F-4D97-AF65-F5344CB8AC3E}">
        <p14:creationId xmlns:p14="http://schemas.microsoft.com/office/powerpoint/2010/main" val="38581940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Yapı ve Süreç; </a:t>
            </a:r>
          </a:p>
          <a:p>
            <a:r>
              <a:rPr lang="tr-TR" dirty="0" smtClean="0"/>
              <a:t>Yapıyı deli gömleği olarak tanımlar. </a:t>
            </a:r>
          </a:p>
          <a:p>
            <a:r>
              <a:rPr lang="tr-TR" dirty="0" smtClean="0"/>
              <a:t>Yapı önemlidir, ancak davranışı belirlemez. </a:t>
            </a:r>
          </a:p>
          <a:p>
            <a:r>
              <a:rPr lang="tr-TR" dirty="0" smtClean="0"/>
              <a:t>Toplumsal etkileşim roller arası değil, insanlar arası bir süreçtir. </a:t>
            </a:r>
          </a:p>
          <a:p>
            <a:pPr marL="0" indent="0">
              <a:buNone/>
            </a:pPr>
            <a:endParaRPr lang="tr-TR" dirty="0" smtClean="0"/>
          </a:p>
          <a:p>
            <a:endParaRPr lang="tr-TR" dirty="0"/>
          </a:p>
        </p:txBody>
      </p:sp>
    </p:spTree>
    <p:extLst>
      <p:ext uri="{BB962C8B-B14F-4D97-AF65-F5344CB8AC3E}">
        <p14:creationId xmlns:p14="http://schemas.microsoft.com/office/powerpoint/2010/main" val="6280431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err="1" smtClean="0"/>
              <a:t>Erving</a:t>
            </a:r>
            <a:r>
              <a:rPr lang="tr-TR" dirty="0" smtClean="0"/>
              <a:t> </a:t>
            </a:r>
            <a:r>
              <a:rPr lang="tr-TR" dirty="0" err="1" smtClean="0"/>
              <a:t>Goffman</a:t>
            </a:r>
            <a:endParaRPr lang="tr-TR" dirty="0" smtClean="0"/>
          </a:p>
          <a:p>
            <a:r>
              <a:rPr lang="tr-TR" dirty="0" smtClean="0"/>
              <a:t>«</a:t>
            </a:r>
            <a:r>
              <a:rPr lang="tr-TR" dirty="0" err="1" smtClean="0"/>
              <a:t>Stigma»da</a:t>
            </a:r>
            <a:r>
              <a:rPr lang="tr-TR" dirty="0" smtClean="0"/>
              <a:t> insanları zeki ve etkin varlıklar olarak ele alır. </a:t>
            </a:r>
          </a:p>
          <a:p>
            <a:pPr marL="0" indent="0">
              <a:buNone/>
            </a:pPr>
            <a:r>
              <a:rPr lang="tr-TR" dirty="0" smtClean="0"/>
              <a:t>     Her şey kendisine karşı olduğunda bile insan bir ben duygusunu muhafaza eder. </a:t>
            </a:r>
          </a:p>
          <a:p>
            <a:pPr marL="0" indent="0">
              <a:buNone/>
            </a:pPr>
            <a:r>
              <a:rPr lang="tr-TR" dirty="0" err="1" smtClean="0"/>
              <a:t>Durkheim’in</a:t>
            </a:r>
            <a:r>
              <a:rPr lang="tr-TR" dirty="0" smtClean="0"/>
              <a:t> «Dinsel hayatın ilk şekillerinden» etkilenir ve ayin olayını kullanır. </a:t>
            </a:r>
            <a:endParaRPr lang="tr-TR" dirty="0"/>
          </a:p>
        </p:txBody>
      </p:sp>
    </p:spTree>
    <p:extLst>
      <p:ext uri="{BB962C8B-B14F-4D97-AF65-F5344CB8AC3E}">
        <p14:creationId xmlns:p14="http://schemas.microsoft.com/office/powerpoint/2010/main" val="10670678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59</TotalTime>
  <Words>352</Words>
  <Application>Microsoft Macintosh PowerPoint</Application>
  <PresentationFormat>Geniş Ekran</PresentationFormat>
  <Paragraphs>41</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Century Gothic</vt:lpstr>
      <vt:lpstr>Wingdings 3</vt:lpstr>
      <vt:lpstr>İyon Toplantı Odası</vt:lpstr>
      <vt:lpstr>Sembolik Etkileşimcilik</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Sembolik Etkileşimcilik</dc:title>
  <dc:creator>Bd2_bb2</dc:creator>
  <cp:lastModifiedBy>Ayşe Soner</cp:lastModifiedBy>
  <cp:revision>8</cp:revision>
  <dcterms:created xsi:type="dcterms:W3CDTF">2017-11-16T12:09:04Z</dcterms:created>
  <dcterms:modified xsi:type="dcterms:W3CDTF">2017-11-17T19:20:32Z</dcterms:modified>
</cp:coreProperties>
</file>