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ink/ink1.xml" ContentType="application/inkml+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07" r:id="rId1"/>
  </p:sldMasterIdLst>
  <p:sldIdLst>
    <p:sldId id="256" r:id="rId2"/>
    <p:sldId id="257" r:id="rId3"/>
    <p:sldId id="281" r:id="rId4"/>
    <p:sldId id="258" r:id="rId5"/>
    <p:sldId id="259" r:id="rId6"/>
    <p:sldId id="260" r:id="rId7"/>
    <p:sldId id="261" r:id="rId8"/>
    <p:sldId id="262" r:id="rId9"/>
    <p:sldId id="263" r:id="rId10"/>
    <p:sldId id="264" r:id="rId11"/>
    <p:sldId id="265" r:id="rId12"/>
    <p:sldId id="266" r:id="rId13"/>
    <p:sldId id="267" r:id="rId14"/>
    <p:sldId id="268" r:id="rId15"/>
    <p:sldId id="269" r:id="rId16"/>
    <p:sldId id="282" r:id="rId17"/>
    <p:sldId id="271" r:id="rId18"/>
    <p:sldId id="274" r:id="rId19"/>
    <p:sldId id="273" r:id="rId20"/>
    <p:sldId id="272" r:id="rId21"/>
    <p:sldId id="278" r:id="rId22"/>
    <p:sldId id="277" r:id="rId23"/>
    <p:sldId id="276" r:id="rId24"/>
    <p:sldId id="275" r:id="rId25"/>
    <p:sldId id="280" r:id="rId26"/>
    <p:sldId id="279" r:id="rId27"/>
    <p:sldId id="270" r:id="rId2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1988793-97F1-411E-9626-77FCCF642846}" v="5" dt="2023-10-23T16:55:03.18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91" d="100"/>
          <a:sy n="91" d="100"/>
        </p:scale>
        <p:origin x="53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ilal Aktaş" userId="e2ab1e413f282b06" providerId="LiveId" clId="{B1988793-97F1-411E-9626-77FCCF642846}"/>
    <pc:docChg chg="undo custSel addSld modSld">
      <pc:chgData name="Bilal Aktaş" userId="e2ab1e413f282b06" providerId="LiveId" clId="{B1988793-97F1-411E-9626-77FCCF642846}" dt="2023-10-30T18:20:58.845" v="2469" actId="20577"/>
      <pc:docMkLst>
        <pc:docMk/>
      </pc:docMkLst>
      <pc:sldChg chg="modSp mod">
        <pc:chgData name="Bilal Aktaş" userId="e2ab1e413f282b06" providerId="LiveId" clId="{B1988793-97F1-411E-9626-77FCCF642846}" dt="2023-10-23T18:21:36.018" v="2416" actId="20577"/>
        <pc:sldMkLst>
          <pc:docMk/>
          <pc:sldMk cId="2792802451" sldId="256"/>
        </pc:sldMkLst>
        <pc:spChg chg="mod">
          <ac:chgData name="Bilal Aktaş" userId="e2ab1e413f282b06" providerId="LiveId" clId="{B1988793-97F1-411E-9626-77FCCF642846}" dt="2023-10-23T18:21:36.018" v="2416" actId="20577"/>
          <ac:spMkLst>
            <pc:docMk/>
            <pc:sldMk cId="2792802451" sldId="256"/>
            <ac:spMk id="2" creationId="{5C5AD1AB-3FD1-1EED-9F8E-8B4B3C2C5BFF}"/>
          </ac:spMkLst>
        </pc:spChg>
      </pc:sldChg>
      <pc:sldChg chg="modSp mod">
        <pc:chgData name="Bilal Aktaş" userId="e2ab1e413f282b06" providerId="LiveId" clId="{B1988793-97F1-411E-9626-77FCCF642846}" dt="2023-10-30T18:17:54.651" v="2418"/>
        <pc:sldMkLst>
          <pc:docMk/>
          <pc:sldMk cId="134949047" sldId="266"/>
        </pc:sldMkLst>
        <pc:spChg chg="mod">
          <ac:chgData name="Bilal Aktaş" userId="e2ab1e413f282b06" providerId="LiveId" clId="{B1988793-97F1-411E-9626-77FCCF642846}" dt="2023-10-30T18:17:54.651" v="2418"/>
          <ac:spMkLst>
            <pc:docMk/>
            <pc:sldMk cId="134949047" sldId="266"/>
            <ac:spMk id="3" creationId="{A0982C55-4383-2FD1-F6A0-AB0F6DAD36C4}"/>
          </ac:spMkLst>
        </pc:spChg>
      </pc:sldChg>
      <pc:sldChg chg="modSp mod">
        <pc:chgData name="Bilal Aktaş" userId="e2ab1e413f282b06" providerId="LiveId" clId="{B1988793-97F1-411E-9626-77FCCF642846}" dt="2023-10-23T18:09:31.018" v="2372" actId="27636"/>
        <pc:sldMkLst>
          <pc:docMk/>
          <pc:sldMk cId="2706965627" sldId="269"/>
        </pc:sldMkLst>
        <pc:spChg chg="mod">
          <ac:chgData name="Bilal Aktaş" userId="e2ab1e413f282b06" providerId="LiveId" clId="{B1988793-97F1-411E-9626-77FCCF642846}" dt="2023-10-23T18:09:31.018" v="2372" actId="27636"/>
          <ac:spMkLst>
            <pc:docMk/>
            <pc:sldMk cId="2706965627" sldId="269"/>
            <ac:spMk id="3" creationId="{892728BA-4CD3-3C4A-C15C-DD3E95F54BE3}"/>
          </ac:spMkLst>
        </pc:spChg>
      </pc:sldChg>
      <pc:sldChg chg="modSp mod">
        <pc:chgData name="Bilal Aktaş" userId="e2ab1e413f282b06" providerId="LiveId" clId="{B1988793-97F1-411E-9626-77FCCF642846}" dt="2023-10-23T16:52:59.517" v="2353"/>
        <pc:sldMkLst>
          <pc:docMk/>
          <pc:sldMk cId="2285266816" sldId="270"/>
        </pc:sldMkLst>
        <pc:spChg chg="mod">
          <ac:chgData name="Bilal Aktaş" userId="e2ab1e413f282b06" providerId="LiveId" clId="{B1988793-97F1-411E-9626-77FCCF642846}" dt="2023-10-23T16:52:59.517" v="2353"/>
          <ac:spMkLst>
            <pc:docMk/>
            <pc:sldMk cId="2285266816" sldId="270"/>
            <ac:spMk id="3" creationId="{D739BAF8-3A9E-29B1-FBFE-ED39D5CB74ED}"/>
          </ac:spMkLst>
        </pc:spChg>
      </pc:sldChg>
      <pc:sldChg chg="modSp mod">
        <pc:chgData name="Bilal Aktaş" userId="e2ab1e413f282b06" providerId="LiveId" clId="{B1988793-97F1-411E-9626-77FCCF642846}" dt="2023-10-23T15:59:32.606" v="489" actId="20577"/>
        <pc:sldMkLst>
          <pc:docMk/>
          <pc:sldMk cId="3167730235" sldId="271"/>
        </pc:sldMkLst>
        <pc:spChg chg="mod">
          <ac:chgData name="Bilal Aktaş" userId="e2ab1e413f282b06" providerId="LiveId" clId="{B1988793-97F1-411E-9626-77FCCF642846}" dt="2023-10-23T15:54:37.186" v="19" actId="20577"/>
          <ac:spMkLst>
            <pc:docMk/>
            <pc:sldMk cId="3167730235" sldId="271"/>
            <ac:spMk id="2" creationId="{72EE804D-5D75-F20D-81E6-4F129BA95FB4}"/>
          </ac:spMkLst>
        </pc:spChg>
        <pc:spChg chg="mod">
          <ac:chgData name="Bilal Aktaş" userId="e2ab1e413f282b06" providerId="LiveId" clId="{B1988793-97F1-411E-9626-77FCCF642846}" dt="2023-10-23T15:59:32.606" v="489" actId="20577"/>
          <ac:spMkLst>
            <pc:docMk/>
            <pc:sldMk cId="3167730235" sldId="271"/>
            <ac:spMk id="3" creationId="{1C9CFAB5-0336-D038-45E6-FB2CA4A2BC77}"/>
          </ac:spMkLst>
        </pc:spChg>
      </pc:sldChg>
      <pc:sldChg chg="modSp new mod">
        <pc:chgData name="Bilal Aktaş" userId="e2ab1e413f282b06" providerId="LiveId" clId="{B1988793-97F1-411E-9626-77FCCF642846}" dt="2023-10-23T16:13:18.707" v="1879" actId="20577"/>
        <pc:sldMkLst>
          <pc:docMk/>
          <pc:sldMk cId="2033252200" sldId="272"/>
        </pc:sldMkLst>
        <pc:spChg chg="mod">
          <ac:chgData name="Bilal Aktaş" userId="e2ab1e413f282b06" providerId="LiveId" clId="{B1988793-97F1-411E-9626-77FCCF642846}" dt="2023-10-23T16:13:18.707" v="1879" actId="20577"/>
          <ac:spMkLst>
            <pc:docMk/>
            <pc:sldMk cId="2033252200" sldId="272"/>
            <ac:spMk id="3" creationId="{6250606F-66A9-B9B4-1818-75F25513AE06}"/>
          </ac:spMkLst>
        </pc:spChg>
      </pc:sldChg>
      <pc:sldChg chg="modSp new mod">
        <pc:chgData name="Bilal Aktaş" userId="e2ab1e413f282b06" providerId="LiveId" clId="{B1988793-97F1-411E-9626-77FCCF642846}" dt="2023-10-23T16:05:30.301" v="1059" actId="20577"/>
        <pc:sldMkLst>
          <pc:docMk/>
          <pc:sldMk cId="972206848" sldId="273"/>
        </pc:sldMkLst>
        <pc:spChg chg="mod">
          <ac:chgData name="Bilal Aktaş" userId="e2ab1e413f282b06" providerId="LiveId" clId="{B1988793-97F1-411E-9626-77FCCF642846}" dt="2023-10-23T16:05:30.301" v="1059" actId="20577"/>
          <ac:spMkLst>
            <pc:docMk/>
            <pc:sldMk cId="972206848" sldId="273"/>
            <ac:spMk id="3" creationId="{73DA58A2-E203-B13D-ABD5-C949FD5947A0}"/>
          </ac:spMkLst>
        </pc:spChg>
      </pc:sldChg>
      <pc:sldChg chg="modSp new mod">
        <pc:chgData name="Bilal Aktaş" userId="e2ab1e413f282b06" providerId="LiveId" clId="{B1988793-97F1-411E-9626-77FCCF642846}" dt="2023-10-23T16:25:13.408" v="1881" actId="20577"/>
        <pc:sldMkLst>
          <pc:docMk/>
          <pc:sldMk cId="3445540760" sldId="274"/>
        </pc:sldMkLst>
        <pc:spChg chg="mod">
          <ac:chgData name="Bilal Aktaş" userId="e2ab1e413f282b06" providerId="LiveId" clId="{B1988793-97F1-411E-9626-77FCCF642846}" dt="2023-10-23T16:25:13.408" v="1881" actId="20577"/>
          <ac:spMkLst>
            <pc:docMk/>
            <pc:sldMk cId="3445540760" sldId="274"/>
            <ac:spMk id="3" creationId="{DE83AD50-7B6D-6FB9-B482-847AF45A3704}"/>
          </ac:spMkLst>
        </pc:spChg>
      </pc:sldChg>
      <pc:sldChg chg="addSp delSp modSp new mod">
        <pc:chgData name="Bilal Aktaş" userId="e2ab1e413f282b06" providerId="LiveId" clId="{B1988793-97F1-411E-9626-77FCCF642846}" dt="2023-10-23T16:46:04.254" v="2319" actId="1076"/>
        <pc:sldMkLst>
          <pc:docMk/>
          <pc:sldMk cId="1858823338" sldId="275"/>
        </pc:sldMkLst>
        <pc:spChg chg="mod">
          <ac:chgData name="Bilal Aktaş" userId="e2ab1e413f282b06" providerId="LiveId" clId="{B1988793-97F1-411E-9626-77FCCF642846}" dt="2023-10-23T16:45:24.822" v="2309" actId="20577"/>
          <ac:spMkLst>
            <pc:docMk/>
            <pc:sldMk cId="1858823338" sldId="275"/>
            <ac:spMk id="2" creationId="{A642162E-AB75-024A-F094-75BEE618BF9B}"/>
          </ac:spMkLst>
        </pc:spChg>
        <pc:spChg chg="mod">
          <ac:chgData name="Bilal Aktaş" userId="e2ab1e413f282b06" providerId="LiveId" clId="{B1988793-97F1-411E-9626-77FCCF642846}" dt="2023-10-23T16:45:28.372" v="2310"/>
          <ac:spMkLst>
            <pc:docMk/>
            <pc:sldMk cId="1858823338" sldId="275"/>
            <ac:spMk id="3" creationId="{EFD5666B-D6D0-8447-62C0-91F133CEB360}"/>
          </ac:spMkLst>
        </pc:spChg>
        <pc:spChg chg="add mod">
          <ac:chgData name="Bilal Aktaş" userId="e2ab1e413f282b06" providerId="LiveId" clId="{B1988793-97F1-411E-9626-77FCCF642846}" dt="2023-10-23T16:46:04.254" v="2319" actId="1076"/>
          <ac:spMkLst>
            <pc:docMk/>
            <pc:sldMk cId="1858823338" sldId="275"/>
            <ac:spMk id="5" creationId="{B533120B-810F-C0A7-ED09-4A978CC9CE78}"/>
          </ac:spMkLst>
        </pc:spChg>
        <pc:inkChg chg="add del">
          <ac:chgData name="Bilal Aktaş" userId="e2ab1e413f282b06" providerId="LiveId" clId="{B1988793-97F1-411E-9626-77FCCF642846}" dt="2023-10-23T16:45:40.313" v="2312"/>
          <ac:inkMkLst>
            <pc:docMk/>
            <pc:sldMk cId="1858823338" sldId="275"/>
            <ac:inkMk id="4" creationId="{D1AF7983-26B3-593A-50DF-A0041B267AFE}"/>
          </ac:inkMkLst>
        </pc:inkChg>
        <pc:inkChg chg="add del">
          <ac:chgData name="Bilal Aktaş" userId="e2ab1e413f282b06" providerId="LiveId" clId="{B1988793-97F1-411E-9626-77FCCF642846}" dt="2023-10-23T16:45:44.679" v="2314" actId="9405"/>
          <ac:inkMkLst>
            <pc:docMk/>
            <pc:sldMk cId="1858823338" sldId="275"/>
            <ac:inkMk id="6" creationId="{D990F8CB-F2BC-29AD-BA85-BCB7546BDD9F}"/>
          </ac:inkMkLst>
        </pc:inkChg>
        <pc:inkChg chg="add del">
          <ac:chgData name="Bilal Aktaş" userId="e2ab1e413f282b06" providerId="LiveId" clId="{B1988793-97F1-411E-9626-77FCCF642846}" dt="2023-10-23T16:45:55.879" v="2318" actId="9405"/>
          <ac:inkMkLst>
            <pc:docMk/>
            <pc:sldMk cId="1858823338" sldId="275"/>
            <ac:inkMk id="7" creationId="{30C68D31-D701-C9D0-C919-351C343CFEE1}"/>
          </ac:inkMkLst>
        </pc:inkChg>
        <pc:inkChg chg="add del">
          <ac:chgData name="Bilal Aktaş" userId="e2ab1e413f282b06" providerId="LiveId" clId="{B1988793-97F1-411E-9626-77FCCF642846}" dt="2023-10-23T16:45:55.501" v="2317" actId="9405"/>
          <ac:inkMkLst>
            <pc:docMk/>
            <pc:sldMk cId="1858823338" sldId="275"/>
            <ac:inkMk id="8" creationId="{5AAAA6F9-F19E-DDD5-0EB1-F40D5815398D}"/>
          </ac:inkMkLst>
        </pc:inkChg>
      </pc:sldChg>
      <pc:sldChg chg="modSp new mod">
        <pc:chgData name="Bilal Aktaş" userId="e2ab1e413f282b06" providerId="LiveId" clId="{B1988793-97F1-411E-9626-77FCCF642846}" dt="2023-10-23T16:45:06.954" v="2301" actId="20577"/>
        <pc:sldMkLst>
          <pc:docMk/>
          <pc:sldMk cId="4035461330" sldId="276"/>
        </pc:sldMkLst>
        <pc:spChg chg="mod">
          <ac:chgData name="Bilal Aktaş" userId="e2ab1e413f282b06" providerId="LiveId" clId="{B1988793-97F1-411E-9626-77FCCF642846}" dt="2023-10-23T16:38:25.233" v="2151" actId="20577"/>
          <ac:spMkLst>
            <pc:docMk/>
            <pc:sldMk cId="4035461330" sldId="276"/>
            <ac:spMk id="2" creationId="{078C2195-FC6C-CC0B-5CDD-1ADF20B1063E}"/>
          </ac:spMkLst>
        </pc:spChg>
        <pc:spChg chg="mod">
          <ac:chgData name="Bilal Aktaş" userId="e2ab1e413f282b06" providerId="LiveId" clId="{B1988793-97F1-411E-9626-77FCCF642846}" dt="2023-10-23T16:45:06.954" v="2301" actId="20577"/>
          <ac:spMkLst>
            <pc:docMk/>
            <pc:sldMk cId="4035461330" sldId="276"/>
            <ac:spMk id="3" creationId="{ACA58432-7343-23B4-84C1-ABBD22480CB1}"/>
          </ac:spMkLst>
        </pc:spChg>
      </pc:sldChg>
      <pc:sldChg chg="addSp delSp modSp new mod">
        <pc:chgData name="Bilal Aktaş" userId="e2ab1e413f282b06" providerId="LiveId" clId="{B1988793-97F1-411E-9626-77FCCF642846}" dt="2023-10-23T16:46:16.448" v="2324"/>
        <pc:sldMkLst>
          <pc:docMk/>
          <pc:sldMk cId="3902555657" sldId="277"/>
        </pc:sldMkLst>
        <pc:spChg chg="mod">
          <ac:chgData name="Bilal Aktaş" userId="e2ab1e413f282b06" providerId="LiveId" clId="{B1988793-97F1-411E-9626-77FCCF642846}" dt="2023-10-23T16:37:14.890" v="2144" actId="20577"/>
          <ac:spMkLst>
            <pc:docMk/>
            <pc:sldMk cId="3902555657" sldId="277"/>
            <ac:spMk id="2" creationId="{662F5564-5D06-99B7-5FD3-F2E0132BD3B4}"/>
          </ac:spMkLst>
        </pc:spChg>
        <pc:spChg chg="mod">
          <ac:chgData name="Bilal Aktaş" userId="e2ab1e413f282b06" providerId="LiveId" clId="{B1988793-97F1-411E-9626-77FCCF642846}" dt="2023-10-23T16:35:28.462" v="2115" actId="20577"/>
          <ac:spMkLst>
            <pc:docMk/>
            <pc:sldMk cId="3902555657" sldId="277"/>
            <ac:spMk id="3" creationId="{E8D704FF-92D2-81B9-327F-68BE0AB00B76}"/>
          </ac:spMkLst>
        </pc:spChg>
        <pc:spChg chg="add mod">
          <ac:chgData name="Bilal Aktaş" userId="e2ab1e413f282b06" providerId="LiveId" clId="{B1988793-97F1-411E-9626-77FCCF642846}" dt="2023-10-23T16:36:44.279" v="2121" actId="1076"/>
          <ac:spMkLst>
            <pc:docMk/>
            <pc:sldMk cId="3902555657" sldId="277"/>
            <ac:spMk id="6" creationId="{17D44437-6D1D-B3AB-C7A8-74B669B9FA97}"/>
          </ac:spMkLst>
        </pc:spChg>
        <pc:grpChg chg="mod">
          <ac:chgData name="Bilal Aktaş" userId="e2ab1e413f282b06" providerId="LiveId" clId="{B1988793-97F1-411E-9626-77FCCF642846}" dt="2023-10-23T16:46:16.448" v="2324"/>
          <ac:grpSpMkLst>
            <pc:docMk/>
            <pc:sldMk cId="3902555657" sldId="277"/>
            <ac:grpSpMk id="9" creationId="{8A4899E4-D13D-23FB-04EE-F0B4BF103689}"/>
          </ac:grpSpMkLst>
        </pc:grpChg>
        <pc:inkChg chg="add del">
          <ac:chgData name="Bilal Aktaş" userId="e2ab1e413f282b06" providerId="LiveId" clId="{B1988793-97F1-411E-9626-77FCCF642846}" dt="2023-10-23T16:36:16.438" v="2117" actId="9405"/>
          <ac:inkMkLst>
            <pc:docMk/>
            <pc:sldMk cId="3902555657" sldId="277"/>
            <ac:inkMk id="4" creationId="{8EAF65BD-1DA1-D150-EF54-D45C48FD35B4}"/>
          </ac:inkMkLst>
        </pc:inkChg>
        <pc:inkChg chg="add del">
          <ac:chgData name="Bilal Aktaş" userId="e2ab1e413f282b06" providerId="LiveId" clId="{B1988793-97F1-411E-9626-77FCCF642846}" dt="2023-10-23T16:36:21.500" v="2119"/>
          <ac:inkMkLst>
            <pc:docMk/>
            <pc:sldMk cId="3902555657" sldId="277"/>
            <ac:inkMk id="5" creationId="{E5D0A8D9-88B1-7CF7-352F-9F264442217B}"/>
          </ac:inkMkLst>
        </pc:inkChg>
        <pc:inkChg chg="add mod">
          <ac:chgData name="Bilal Aktaş" userId="e2ab1e413f282b06" providerId="LiveId" clId="{B1988793-97F1-411E-9626-77FCCF642846}" dt="2023-10-23T16:46:16.448" v="2324"/>
          <ac:inkMkLst>
            <pc:docMk/>
            <pc:sldMk cId="3902555657" sldId="277"/>
            <ac:inkMk id="7" creationId="{F248AC30-2168-2DC9-563F-7B927348FFB4}"/>
          </ac:inkMkLst>
        </pc:inkChg>
        <pc:inkChg chg="add del mod">
          <ac:chgData name="Bilal Aktaş" userId="e2ab1e413f282b06" providerId="LiveId" clId="{B1988793-97F1-411E-9626-77FCCF642846}" dt="2023-10-23T16:46:16.448" v="2324"/>
          <ac:inkMkLst>
            <pc:docMk/>
            <pc:sldMk cId="3902555657" sldId="277"/>
            <ac:inkMk id="8" creationId="{2A55F23B-EDEE-F793-9AD1-C4262F82D86B}"/>
          </ac:inkMkLst>
        </pc:inkChg>
      </pc:sldChg>
      <pc:sldChg chg="modSp new mod">
        <pc:chgData name="Bilal Aktaş" userId="e2ab1e413f282b06" providerId="LiveId" clId="{B1988793-97F1-411E-9626-77FCCF642846}" dt="2023-10-23T16:37:08.352" v="2130" actId="20577"/>
        <pc:sldMkLst>
          <pc:docMk/>
          <pc:sldMk cId="3781060901" sldId="278"/>
        </pc:sldMkLst>
        <pc:spChg chg="mod">
          <ac:chgData name="Bilal Aktaş" userId="e2ab1e413f282b06" providerId="LiveId" clId="{B1988793-97F1-411E-9626-77FCCF642846}" dt="2023-10-23T16:37:08.352" v="2130" actId="20577"/>
          <ac:spMkLst>
            <pc:docMk/>
            <pc:sldMk cId="3781060901" sldId="278"/>
            <ac:spMk id="2" creationId="{02D9D828-A7C1-8A95-49C7-A4FBF8B6173C}"/>
          </ac:spMkLst>
        </pc:spChg>
        <pc:spChg chg="mod">
          <ac:chgData name="Bilal Aktaş" userId="e2ab1e413f282b06" providerId="LiveId" clId="{B1988793-97F1-411E-9626-77FCCF642846}" dt="2023-10-23T16:37:05.179" v="2123"/>
          <ac:spMkLst>
            <pc:docMk/>
            <pc:sldMk cId="3781060901" sldId="278"/>
            <ac:spMk id="3" creationId="{5FEEEED4-50C8-FFA3-6278-EFFA4CA79CB2}"/>
          </ac:spMkLst>
        </pc:spChg>
      </pc:sldChg>
      <pc:sldChg chg="addSp delSp modSp new mod">
        <pc:chgData name="Bilal Aktaş" userId="e2ab1e413f282b06" providerId="LiveId" clId="{B1988793-97F1-411E-9626-77FCCF642846}" dt="2023-10-23T16:55:08.225" v="2368" actId="1076"/>
        <pc:sldMkLst>
          <pc:docMk/>
          <pc:sldMk cId="398102936" sldId="279"/>
        </pc:sldMkLst>
        <pc:spChg chg="mod">
          <ac:chgData name="Bilal Aktaş" userId="e2ab1e413f282b06" providerId="LiveId" clId="{B1988793-97F1-411E-9626-77FCCF642846}" dt="2023-10-23T16:46:44.775" v="2341" actId="20577"/>
          <ac:spMkLst>
            <pc:docMk/>
            <pc:sldMk cId="398102936" sldId="279"/>
            <ac:spMk id="2" creationId="{CD4C6D2A-52B1-250D-75DD-12E6FBE03FDA}"/>
          </ac:spMkLst>
        </pc:spChg>
        <pc:spChg chg="mod">
          <ac:chgData name="Bilal Aktaş" userId="e2ab1e413f282b06" providerId="LiveId" clId="{B1988793-97F1-411E-9626-77FCCF642846}" dt="2023-10-23T16:54:55.451" v="2365"/>
          <ac:spMkLst>
            <pc:docMk/>
            <pc:sldMk cId="398102936" sldId="279"/>
            <ac:spMk id="3" creationId="{3E874372-7BC7-B726-9CD5-D18267C7A3B7}"/>
          </ac:spMkLst>
        </pc:spChg>
        <pc:spChg chg="add mod">
          <ac:chgData name="Bilal Aktaş" userId="e2ab1e413f282b06" providerId="LiveId" clId="{B1988793-97F1-411E-9626-77FCCF642846}" dt="2023-10-23T16:55:08.225" v="2368" actId="1076"/>
          <ac:spMkLst>
            <pc:docMk/>
            <pc:sldMk cId="398102936" sldId="279"/>
            <ac:spMk id="5" creationId="{91C57F29-8AE3-E496-674C-0F9ADE7789FA}"/>
          </ac:spMkLst>
        </pc:spChg>
        <pc:inkChg chg="add del">
          <ac:chgData name="Bilal Aktaş" userId="e2ab1e413f282b06" providerId="LiveId" clId="{B1988793-97F1-411E-9626-77FCCF642846}" dt="2023-10-23T16:55:03.180" v="2367"/>
          <ac:inkMkLst>
            <pc:docMk/>
            <pc:sldMk cId="398102936" sldId="279"/>
            <ac:inkMk id="4" creationId="{10FE96CB-2D3E-D63A-BC33-2A7A0E29C898}"/>
          </ac:inkMkLst>
        </pc:inkChg>
      </pc:sldChg>
      <pc:sldChg chg="modSp new mod">
        <pc:chgData name="Bilal Aktaş" userId="e2ab1e413f282b06" providerId="LiveId" clId="{B1988793-97F1-411E-9626-77FCCF642846}" dt="2023-10-23T16:54:06.127" v="2364" actId="20577"/>
        <pc:sldMkLst>
          <pc:docMk/>
          <pc:sldMk cId="172429400" sldId="280"/>
        </pc:sldMkLst>
        <pc:spChg chg="mod">
          <ac:chgData name="Bilal Aktaş" userId="e2ab1e413f282b06" providerId="LiveId" clId="{B1988793-97F1-411E-9626-77FCCF642846}" dt="2023-10-23T16:46:38.428" v="2333" actId="20577"/>
          <ac:spMkLst>
            <pc:docMk/>
            <pc:sldMk cId="172429400" sldId="280"/>
            <ac:spMk id="2" creationId="{F66651D2-A1ED-51CD-EC58-8311F9EE4613}"/>
          </ac:spMkLst>
        </pc:spChg>
        <pc:spChg chg="mod">
          <ac:chgData name="Bilal Aktaş" userId="e2ab1e413f282b06" providerId="LiveId" clId="{B1988793-97F1-411E-9626-77FCCF642846}" dt="2023-10-23T16:54:06.127" v="2364" actId="20577"/>
          <ac:spMkLst>
            <pc:docMk/>
            <pc:sldMk cId="172429400" sldId="280"/>
            <ac:spMk id="3" creationId="{EB0D2DB1-4C06-C32E-AA93-BFE512575E33}"/>
          </ac:spMkLst>
        </pc:spChg>
      </pc:sldChg>
      <pc:sldChg chg="modSp new mod">
        <pc:chgData name="Bilal Aktaş" userId="e2ab1e413f282b06" providerId="LiveId" clId="{B1988793-97F1-411E-9626-77FCCF642846}" dt="2023-10-23T16:50:19.019" v="2343"/>
        <pc:sldMkLst>
          <pc:docMk/>
          <pc:sldMk cId="3235409390" sldId="281"/>
        </pc:sldMkLst>
        <pc:spChg chg="mod">
          <ac:chgData name="Bilal Aktaş" userId="e2ab1e413f282b06" providerId="LiveId" clId="{B1988793-97F1-411E-9626-77FCCF642846}" dt="2023-10-23T16:50:19.019" v="2343"/>
          <ac:spMkLst>
            <pc:docMk/>
            <pc:sldMk cId="3235409390" sldId="281"/>
            <ac:spMk id="3" creationId="{C07FAEE7-BF19-035B-D172-458807CE6E20}"/>
          </ac:spMkLst>
        </pc:spChg>
      </pc:sldChg>
      <pc:sldChg chg="modSp new mod">
        <pc:chgData name="Bilal Aktaş" userId="e2ab1e413f282b06" providerId="LiveId" clId="{B1988793-97F1-411E-9626-77FCCF642846}" dt="2023-10-30T18:20:58.845" v="2469" actId="20577"/>
        <pc:sldMkLst>
          <pc:docMk/>
          <pc:sldMk cId="1600007547" sldId="282"/>
        </pc:sldMkLst>
        <pc:spChg chg="mod">
          <ac:chgData name="Bilal Aktaş" userId="e2ab1e413f282b06" providerId="LiveId" clId="{B1988793-97F1-411E-9626-77FCCF642846}" dt="2023-10-30T18:20:58.845" v="2469" actId="20577"/>
          <ac:spMkLst>
            <pc:docMk/>
            <pc:sldMk cId="1600007547" sldId="282"/>
            <ac:spMk id="3" creationId="{FE533E83-712A-711B-C0B9-1F2AFB60781A}"/>
          </ac:spMkLst>
        </pc:spChg>
      </pc:sldChg>
    </pc:docChg>
  </pc:docChgLst>
</pc:chgInfo>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10-23T16:46:14.185"/>
    </inkml:context>
    <inkml:brush xml:id="br0">
      <inkml:brushProperty name="width" value="0.035" units="cm"/>
      <inkml:brushProperty name="height" value="0.035" units="cm"/>
      <inkml:brushProperty name="color" value="#E71224"/>
    </inkml:brush>
  </inkml:definitions>
  <inkml:trace contextRef="#ctx0" brushRef="#br0">0 0 24575,'0'0'-8191</inkml:trace>
</inkml:ink>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tr-TR"/>
              <a:t>Asıl başlık stilini düzenlemek için tıklayın</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48A87A34-81AB-432B-8DAE-1953F412C126}" type="datetimeFigureOut">
              <a:rPr lang="en-US" smtClean="0"/>
              <a:t>11/14/2023</a:t>
            </a:fld>
            <a:endParaRPr lang="en-US" dirty="0"/>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US" dirty="0"/>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0265081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48A87A34-81AB-432B-8DAE-1953F412C126}" type="datetimeFigureOut">
              <a:rPr lang="en-US" smtClean="0"/>
              <a:pPr/>
              <a:t>11/14/2023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70300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Başlık ve Resim Yazısı">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tr-TR"/>
              <a:t>Asıl başlık stilini düzenlemek için tıklayın</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48A87A34-81AB-432B-8DAE-1953F412C126}" type="datetimeFigureOut">
              <a:rPr lang="en-US" smtClean="0"/>
              <a:pPr/>
              <a:t>11/14/2023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9625499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Resim Yazılı Alıntı">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tr-TR"/>
              <a:t>Asıl başlık stilini düzenlemek için tıklayın</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48A87A34-81AB-432B-8DAE-1953F412C126}" type="datetimeFigureOut">
              <a:rPr lang="en-US" smtClean="0"/>
              <a:pPr/>
              <a:t>11/14/2023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21482857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İsim Kartı">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48A87A34-81AB-432B-8DAE-1953F412C126}" type="datetimeFigureOut">
              <a:rPr lang="en-US" smtClean="0"/>
              <a:pPr/>
              <a:t>11/14/2023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773788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48A87A34-81AB-432B-8DAE-1953F412C126}" type="datetimeFigureOut">
              <a:rPr lang="en-US" smtClean="0"/>
              <a:pPr/>
              <a:t>11/14/2023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4683414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48A87A34-81AB-432B-8DAE-1953F412C126}" type="datetimeFigureOut">
              <a:rPr lang="en-US" smtClean="0"/>
              <a:pPr/>
              <a:t>11/14/2023</a:t>
            </a:fld>
            <a:endParaRPr lang="en-US" dirty="0"/>
          </a:p>
        </p:txBody>
      </p:sp>
      <p:sp>
        <p:nvSpPr>
          <p:cNvPr id="8" name="Footer Placeholder 7"/>
          <p:cNvSpPr>
            <a:spLocks noGrp="1"/>
          </p:cNvSpPr>
          <p:nvPr>
            <p:ph type="ftr" sz="quarter" idx="11"/>
          </p:nvPr>
        </p:nvSpPr>
        <p:spPr>
          <a:xfrm>
            <a:off x="561111" y="6391838"/>
            <a:ext cx="3644282" cy="304801"/>
          </a:xfrm>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22429249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48A87A34-81AB-432B-8DAE-1953F412C126}" type="datetimeFigureOut">
              <a:rPr lang="en-US" smtClean="0"/>
              <a:t>11/14/2023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98504814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48A87A34-81AB-432B-8DAE-1953F412C126}" type="datetimeFigureOut">
              <a:rPr lang="en-US" smtClean="0"/>
              <a:t>11/14/2023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7928444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11/14/2023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6797016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 Bilgisi">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48A87A34-81AB-432B-8DAE-1953F412C126}" type="datetimeFigureOut">
              <a:rPr lang="en-US" smtClean="0"/>
              <a:t>11/14/2023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4975927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11/14/2023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3636032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11/14/2023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3081417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11/14/2023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1988655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11/14/2023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1288979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tr-TR"/>
              <a:t>Asıl başlık stilini düzenlemek için tıklayın</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48A87A34-81AB-432B-8DAE-1953F412C126}" type="datetimeFigureOut">
              <a:rPr lang="en-US" smtClean="0"/>
              <a:t>11/14/2023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8981926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tr-TR"/>
              <a:t>Resim eklemek için simgeye tıklayın</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48A87A34-81AB-432B-8DAE-1953F412C126}" type="datetimeFigureOut">
              <a:rPr lang="en-US" smtClean="0"/>
              <a:pPr/>
              <a:t>11/14/2023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4777949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48A87A34-81AB-432B-8DAE-1953F412C126}" type="datetimeFigureOut">
              <a:rPr lang="en-US" smtClean="0"/>
              <a:pPr/>
              <a:t>11/14/2023</a:t>
            </a:fld>
            <a:endParaRPr lang="en-US" dirty="0"/>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US" dirty="0"/>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379377525"/>
      </p:ext>
    </p:extLst>
  </p:cSld>
  <p:clrMap bg1="lt1" tx1="dk1" bg2="lt2" tx2="dk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 id="2147483719" r:id="rId12"/>
    <p:sldLayoutId id="2147483720" r:id="rId13"/>
    <p:sldLayoutId id="2147483721" r:id="rId14"/>
    <p:sldLayoutId id="2147483722" r:id="rId15"/>
    <p:sldLayoutId id="2147483723" r:id="rId16"/>
    <p:sldLayoutId id="2147483724"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customXml" Target="../ink/ink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hyperlink" Target="https://www.teb.org.tr/content/115/Yasa-ve-Y%C3%B6netmelikler"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C5AD1AB-3FD1-1EED-9F8E-8B4B3C2C5BFF}"/>
              </a:ext>
            </a:extLst>
          </p:cNvPr>
          <p:cNvSpPr>
            <a:spLocks noGrp="1"/>
          </p:cNvSpPr>
          <p:nvPr>
            <p:ph type="ctrTitle"/>
          </p:nvPr>
        </p:nvSpPr>
        <p:spPr/>
        <p:txBody>
          <a:bodyPr/>
          <a:lstStyle/>
          <a:p>
            <a:r>
              <a:rPr lang="tr-TR" dirty="0"/>
              <a:t>ECZANE ECZACILIĞI VE ETİK</a:t>
            </a:r>
          </a:p>
        </p:txBody>
      </p:sp>
      <p:sp>
        <p:nvSpPr>
          <p:cNvPr id="3" name="Alt Başlık 2">
            <a:extLst>
              <a:ext uri="{FF2B5EF4-FFF2-40B4-BE49-F238E27FC236}">
                <a16:creationId xmlns:a16="http://schemas.microsoft.com/office/drawing/2014/main" id="{976905C4-AF93-8F24-ABCE-C92E8ECD4A8C}"/>
              </a:ext>
            </a:extLst>
          </p:cNvPr>
          <p:cNvSpPr>
            <a:spLocks noGrp="1"/>
          </p:cNvSpPr>
          <p:nvPr>
            <p:ph type="subTitle" idx="1"/>
          </p:nvPr>
        </p:nvSpPr>
        <p:spPr/>
        <p:txBody>
          <a:bodyPr/>
          <a:lstStyle/>
          <a:p>
            <a:r>
              <a:rPr lang="tr-TR" dirty="0"/>
              <a:t>Rabia </a:t>
            </a:r>
            <a:r>
              <a:rPr lang="tr-TR" dirty="0" err="1"/>
              <a:t>aktaş</a:t>
            </a:r>
            <a:r>
              <a:rPr lang="tr-TR" dirty="0"/>
              <a:t> 19030047</a:t>
            </a:r>
          </a:p>
        </p:txBody>
      </p:sp>
    </p:spTree>
    <p:extLst>
      <p:ext uri="{BB962C8B-B14F-4D97-AF65-F5344CB8AC3E}">
        <p14:creationId xmlns:p14="http://schemas.microsoft.com/office/powerpoint/2010/main" val="27928024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A50F1A6-2279-B7DD-B91D-153F817BCD82}"/>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A4A41866-2980-0101-E407-57B3F5BB063F}"/>
              </a:ext>
            </a:extLst>
          </p:cNvPr>
          <p:cNvSpPr>
            <a:spLocks noGrp="1"/>
          </p:cNvSpPr>
          <p:nvPr>
            <p:ph idx="1"/>
          </p:nvPr>
        </p:nvSpPr>
        <p:spPr/>
        <p:txBody>
          <a:bodyPr/>
          <a:lstStyle/>
          <a:p>
            <a:r>
              <a:rPr lang="tr-TR" dirty="0"/>
              <a:t>Tablo 3'de eczane eczacılarının eczacılık etik kuralları konusundaki bilgi düzeyleri ile eczaneye gelen reçetelerde ilaç etkileşimi olup olmadığını kontrol etmeleri arasındaki dağılım İncelendiğinde anlamlı bir fark görülmektedir.</a:t>
            </a:r>
          </a:p>
          <a:p>
            <a:endParaRPr lang="tr-TR" dirty="0"/>
          </a:p>
        </p:txBody>
      </p:sp>
      <p:pic>
        <p:nvPicPr>
          <p:cNvPr id="4" name="İçerik Yer Tutucusu 3">
            <a:extLst>
              <a:ext uri="{FF2B5EF4-FFF2-40B4-BE49-F238E27FC236}">
                <a16:creationId xmlns:a16="http://schemas.microsoft.com/office/drawing/2014/main" id="{FBC640B4-DC9B-000A-467D-D05F36B86D45}"/>
              </a:ext>
            </a:extLst>
          </p:cNvPr>
          <p:cNvPicPr>
            <a:picLocks noChangeAspect="1"/>
          </p:cNvPicPr>
          <p:nvPr/>
        </p:nvPicPr>
        <p:blipFill>
          <a:blip r:embed="rId2"/>
          <a:stretch>
            <a:fillRect/>
          </a:stretch>
        </p:blipFill>
        <p:spPr>
          <a:xfrm>
            <a:off x="1834337" y="4000582"/>
            <a:ext cx="8214733" cy="2099642"/>
          </a:xfrm>
          <a:prstGeom prst="rect">
            <a:avLst/>
          </a:prstGeom>
        </p:spPr>
      </p:pic>
    </p:spTree>
    <p:extLst>
      <p:ext uri="{BB962C8B-B14F-4D97-AF65-F5344CB8AC3E}">
        <p14:creationId xmlns:p14="http://schemas.microsoft.com/office/powerpoint/2010/main" val="15654235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F600295-7F1E-4E44-FBE8-1CD6406DC9E1}"/>
              </a:ext>
            </a:extLst>
          </p:cNvPr>
          <p:cNvSpPr>
            <a:spLocks noGrp="1"/>
          </p:cNvSpPr>
          <p:nvPr>
            <p:ph type="title"/>
          </p:nvPr>
        </p:nvSpPr>
        <p:spPr/>
        <p:txBody>
          <a:bodyPr/>
          <a:lstStyle/>
          <a:p>
            <a:endParaRPr lang="tr-TR" dirty="0"/>
          </a:p>
        </p:txBody>
      </p:sp>
      <p:sp>
        <p:nvSpPr>
          <p:cNvPr id="3" name="İçerik Yer Tutucusu 2">
            <a:extLst>
              <a:ext uri="{FF2B5EF4-FFF2-40B4-BE49-F238E27FC236}">
                <a16:creationId xmlns:a16="http://schemas.microsoft.com/office/drawing/2014/main" id="{C33513A0-7573-C214-65BE-E10986050B5D}"/>
              </a:ext>
            </a:extLst>
          </p:cNvPr>
          <p:cNvSpPr>
            <a:spLocks noGrp="1"/>
          </p:cNvSpPr>
          <p:nvPr>
            <p:ph idx="1"/>
          </p:nvPr>
        </p:nvSpPr>
        <p:spPr/>
        <p:txBody>
          <a:bodyPr/>
          <a:lstStyle/>
          <a:p>
            <a:r>
              <a:rPr lang="tr-TR" dirty="0"/>
              <a:t>Buna paralel olarak eczaneye getirilen reçetelerde herhangi bir uygunsuzluk olduğu takdirde eczacıların %81.5'inin doktora danıştığı, %14.6'sının hastayı uyardığı %3ünün ise reçeteyi hazırlamamayı tercih ettiği belirlenmiştir (Tablo 4). </a:t>
            </a:r>
          </a:p>
          <a:p>
            <a:endParaRPr lang="tr-TR" dirty="0"/>
          </a:p>
        </p:txBody>
      </p:sp>
      <p:pic>
        <p:nvPicPr>
          <p:cNvPr id="4" name="İçerik Yer Tutucusu 3">
            <a:extLst>
              <a:ext uri="{FF2B5EF4-FFF2-40B4-BE49-F238E27FC236}">
                <a16:creationId xmlns:a16="http://schemas.microsoft.com/office/drawing/2014/main" id="{E75C30F0-E958-ECED-EF0C-1E80B6707BC7}"/>
              </a:ext>
            </a:extLst>
          </p:cNvPr>
          <p:cNvPicPr>
            <a:picLocks noChangeAspect="1"/>
          </p:cNvPicPr>
          <p:nvPr/>
        </p:nvPicPr>
        <p:blipFill>
          <a:blip r:embed="rId2"/>
          <a:stretch>
            <a:fillRect/>
          </a:stretch>
        </p:blipFill>
        <p:spPr>
          <a:xfrm>
            <a:off x="1828479" y="3964544"/>
            <a:ext cx="8668460" cy="2255569"/>
          </a:xfrm>
          <a:prstGeom prst="rect">
            <a:avLst/>
          </a:prstGeom>
        </p:spPr>
      </p:pic>
    </p:spTree>
    <p:extLst>
      <p:ext uri="{BB962C8B-B14F-4D97-AF65-F5344CB8AC3E}">
        <p14:creationId xmlns:p14="http://schemas.microsoft.com/office/powerpoint/2010/main" val="4917685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FA7506E-3A2B-6E9F-30FB-39339AA0512F}"/>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A0982C55-4383-2FD1-F6A0-AB0F6DAD36C4}"/>
              </a:ext>
            </a:extLst>
          </p:cNvPr>
          <p:cNvSpPr>
            <a:spLocks noGrp="1"/>
          </p:cNvSpPr>
          <p:nvPr>
            <p:ph idx="1"/>
          </p:nvPr>
        </p:nvSpPr>
        <p:spPr/>
        <p:txBody>
          <a:bodyPr/>
          <a:lstStyle/>
          <a:p>
            <a:r>
              <a:rPr lang="tr-TR" dirty="0"/>
              <a:t>Bu sorunun yanıtları İçinde bulunan "reçeteyi hazırlarım" seçeneğinin toplam 130 eczacı arasında hiç işaretlenmemiş olması bizim için sevindirici bir sonuçtur. </a:t>
            </a:r>
          </a:p>
          <a:p>
            <a:r>
              <a:rPr lang="tr-TR" dirty="0"/>
              <a:t>Bu araştırmanın sonuçlarına göre eczaneye gelen hastaların %92.3'ü hastalığı hakkında eczacıdan bilgi almak istemektedir. Ancak ciddi bir hastalık durumunda eğer hastanın doktoru hastaya hastalığı hakkında bilgilendirme yapılmamasını rica etmişse, eczacıların %69.2'si doktorun ricasını yerine getirirken, %20.8'i hasta ısrar ederse, onu hastalık hakkında </a:t>
            </a:r>
            <a:r>
              <a:rPr lang="tr-TR" dirty="0" err="1"/>
              <a:t>bllgilendirebilecekferinı</a:t>
            </a:r>
            <a:r>
              <a:rPr lang="tr-TR" dirty="0"/>
              <a:t> ifade etmişlerdir</a:t>
            </a:r>
          </a:p>
        </p:txBody>
      </p:sp>
    </p:spTree>
    <p:extLst>
      <p:ext uri="{BB962C8B-B14F-4D97-AF65-F5344CB8AC3E}">
        <p14:creationId xmlns:p14="http://schemas.microsoft.com/office/powerpoint/2010/main" val="1349490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C62A618-EBB6-F48D-CD14-8C7CF6B8B562}"/>
              </a:ext>
            </a:extLst>
          </p:cNvPr>
          <p:cNvSpPr>
            <a:spLocks noGrp="1"/>
          </p:cNvSpPr>
          <p:nvPr>
            <p:ph type="title"/>
          </p:nvPr>
        </p:nvSpPr>
        <p:spPr/>
        <p:txBody>
          <a:bodyPr/>
          <a:lstStyle/>
          <a:p>
            <a:r>
              <a:rPr lang="tr-TR" dirty="0"/>
              <a:t>ETİK İKİLEM</a:t>
            </a:r>
          </a:p>
        </p:txBody>
      </p:sp>
      <p:sp>
        <p:nvSpPr>
          <p:cNvPr id="3" name="İçerik Yer Tutucusu 2">
            <a:extLst>
              <a:ext uri="{FF2B5EF4-FFF2-40B4-BE49-F238E27FC236}">
                <a16:creationId xmlns:a16="http://schemas.microsoft.com/office/drawing/2014/main" id="{4E3F1EDB-9CCE-3745-BBEE-8802528B8076}"/>
              </a:ext>
            </a:extLst>
          </p:cNvPr>
          <p:cNvSpPr>
            <a:spLocks noGrp="1"/>
          </p:cNvSpPr>
          <p:nvPr>
            <p:ph idx="1"/>
          </p:nvPr>
        </p:nvSpPr>
        <p:spPr/>
        <p:txBody>
          <a:bodyPr/>
          <a:lstStyle/>
          <a:p>
            <a:r>
              <a:rPr lang="tr-TR" dirty="0"/>
              <a:t>Etik bir ikilem belli bir doğru ya da yanlış cevabın bulunmadığı veya birden çok doğru çözümün bulunabildiği durumlarda ahlaki değerlerin çatışmasıyla ortaya çıkar. </a:t>
            </a:r>
          </a:p>
          <a:p>
            <a:r>
              <a:rPr lang="tr-TR" dirty="0"/>
              <a:t>Örneğin uygunsuz bir reçete karşısında hastayı olabilecek zararlardan korumakla reçetesini hazırlayıp vermek arasında karar vermek zorunda olan eczacı bir etik ikilem içindedir. Çünkü birbiriyle karşılıklı olarak bağdaşmayan bu iki durumdan her birini haklı çıkaran etik ilkeler vardır</a:t>
            </a:r>
          </a:p>
        </p:txBody>
      </p:sp>
    </p:spTree>
    <p:extLst>
      <p:ext uri="{BB962C8B-B14F-4D97-AF65-F5344CB8AC3E}">
        <p14:creationId xmlns:p14="http://schemas.microsoft.com/office/powerpoint/2010/main" val="1936356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82F36F2-1A8F-B76D-429C-61A528462487}"/>
              </a:ext>
            </a:extLst>
          </p:cNvPr>
          <p:cNvSpPr>
            <a:spLocks noGrp="1"/>
          </p:cNvSpPr>
          <p:nvPr>
            <p:ph type="title"/>
          </p:nvPr>
        </p:nvSpPr>
        <p:spPr/>
        <p:txBody>
          <a:bodyPr/>
          <a:lstStyle/>
          <a:p>
            <a:r>
              <a:rPr lang="tr-TR" dirty="0"/>
              <a:t>ETİK KARAR VERİLMESİ GEREKEN DURUMLAR</a:t>
            </a:r>
          </a:p>
        </p:txBody>
      </p:sp>
      <p:sp>
        <p:nvSpPr>
          <p:cNvPr id="3" name="İçerik Yer Tutucusu 2">
            <a:extLst>
              <a:ext uri="{FF2B5EF4-FFF2-40B4-BE49-F238E27FC236}">
                <a16:creationId xmlns:a16="http://schemas.microsoft.com/office/drawing/2014/main" id="{D09E8A42-2B6E-3C01-212C-99DF755AB75F}"/>
              </a:ext>
            </a:extLst>
          </p:cNvPr>
          <p:cNvSpPr>
            <a:spLocks noGrp="1"/>
          </p:cNvSpPr>
          <p:nvPr>
            <p:ph idx="1"/>
          </p:nvPr>
        </p:nvSpPr>
        <p:spPr/>
        <p:txBody>
          <a:bodyPr/>
          <a:lstStyle/>
          <a:p>
            <a:r>
              <a:rPr lang="tr-TR" dirty="0"/>
              <a:t>1) Birden fazla çözüm olduğunda, </a:t>
            </a:r>
          </a:p>
          <a:p>
            <a:r>
              <a:rPr lang="tr-TR" dirty="0"/>
              <a:t>2) Kesin bir "en İyi" çözüm yoksa, </a:t>
            </a:r>
          </a:p>
          <a:p>
            <a:r>
              <a:rPr lang="tr-TR" dirty="0"/>
              <a:t>3) Başkalarının sağlığına ya da haklarına direkt müdahale söz konusu ise İçinde bulunulan durum etik bir kararı içeriyor demektir.</a:t>
            </a:r>
          </a:p>
        </p:txBody>
      </p:sp>
    </p:spTree>
    <p:extLst>
      <p:ext uri="{BB962C8B-B14F-4D97-AF65-F5344CB8AC3E}">
        <p14:creationId xmlns:p14="http://schemas.microsoft.com/office/powerpoint/2010/main" val="39195371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ED62F3E-A05F-D98E-DD03-9FEA7362AC6E}"/>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892728BA-4CD3-3C4A-C15C-DD3E95F54BE3}"/>
              </a:ext>
            </a:extLst>
          </p:cNvPr>
          <p:cNvSpPr>
            <a:spLocks noGrp="1"/>
          </p:cNvSpPr>
          <p:nvPr>
            <p:ph idx="1"/>
          </p:nvPr>
        </p:nvSpPr>
        <p:spPr/>
        <p:txBody>
          <a:bodyPr>
            <a:normAutofit/>
          </a:bodyPr>
          <a:lstStyle/>
          <a:p>
            <a:r>
              <a:rPr lang="tr-TR" dirty="0"/>
              <a:t>Türkiye'de eczacılıkla ilgili 6 kanun bulunmaktadır. Bunun </a:t>
            </a:r>
            <a:r>
              <a:rPr lang="tr-TR" dirty="0" err="1"/>
              <a:t>yanısıra</a:t>
            </a:r>
            <a:r>
              <a:rPr lang="tr-TR" dirty="0"/>
              <a:t>, eczacıların uymakla yükümlü oldukları bir de Türk Eczacıları Deontoloji Tüzüğü vardır. </a:t>
            </a:r>
          </a:p>
          <a:p>
            <a:r>
              <a:rPr lang="tr-TR" dirty="0"/>
              <a:t>Söz konusu kanunlardan biri, 1953 yılında yürürlüğe giren 6197 sayılı Eczacılar ve Eczaneler Hakkındaki Kanun'dur. Bu kanun Türkiye'de eczacılık mesleğinin yapılabilmesi için gerekli şartlardan ve eczacının görevlerinden bahseder. </a:t>
            </a:r>
          </a:p>
          <a:p>
            <a:r>
              <a:rPr lang="tr-TR" dirty="0"/>
              <a:t>Bu kanuna göre "Eczacılık" eczane, ecza deposu, ecza dolabı, tıbbi madde ve müstahzar laboratuvar veya imalathanesi gibi müesseseler açmak, işletmek veya bu gibi yerlerde mesul müdürlük yapmaktır" şeklinde tanımlanır. </a:t>
            </a:r>
          </a:p>
        </p:txBody>
      </p:sp>
    </p:spTree>
    <p:extLst>
      <p:ext uri="{BB962C8B-B14F-4D97-AF65-F5344CB8AC3E}">
        <p14:creationId xmlns:p14="http://schemas.microsoft.com/office/powerpoint/2010/main" val="27069656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43882F1-DDE2-323C-5155-6A79CF65F5CB}"/>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FE533E83-712A-711B-C0B9-1F2AFB60781A}"/>
              </a:ext>
            </a:extLst>
          </p:cNvPr>
          <p:cNvSpPr>
            <a:spLocks noGrp="1"/>
          </p:cNvSpPr>
          <p:nvPr>
            <p:ph idx="1"/>
          </p:nvPr>
        </p:nvSpPr>
        <p:spPr/>
        <p:txBody>
          <a:bodyPr/>
          <a:lstStyle/>
          <a:p>
            <a:r>
              <a:rPr lang="tr-TR" dirty="0"/>
              <a:t>Sonuç olarak yetkileri ve yeterlilikleri ne düzeyde olursa olsun bugün dünyanın her yerinde eczacılık hizmeti sunan eczacılar günlük uygulamalarında kendilerini doğru ve yanlış davranış arasında karar vermeye zorlayan pek çok durumla karşılaşmaktadırlar. </a:t>
            </a:r>
          </a:p>
          <a:p>
            <a:r>
              <a:rPr lang="tr-TR" dirty="0"/>
              <a:t>Bu durumlar etikle ilgili sorunların ortaya karar vermeye zorlayan pek çok durumla karşılaşmaktadırlar. Bu durumlar etikle ilgili sorunların ortaya çıkmasına neden olmaktadır. Etik ilke ve kuralların uygulandığı etik davranışlar aynı zamanda kaliteli hizmet sunumunu da desteklemektedir. Bu nedenle ülkemizde de bütün dünyada olduğu gibi eczacılık etiğine olan ilgi ve desteğin her gün biraz daha artması gerektiği sonucuna varılmıştır.</a:t>
            </a:r>
          </a:p>
        </p:txBody>
      </p:sp>
    </p:spTree>
    <p:extLst>
      <p:ext uri="{BB962C8B-B14F-4D97-AF65-F5344CB8AC3E}">
        <p14:creationId xmlns:p14="http://schemas.microsoft.com/office/powerpoint/2010/main" val="16000075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2EE804D-5D75-F20D-81E6-4F129BA95FB4}"/>
              </a:ext>
            </a:extLst>
          </p:cNvPr>
          <p:cNvSpPr>
            <a:spLocks noGrp="1"/>
          </p:cNvSpPr>
          <p:nvPr>
            <p:ph type="title"/>
          </p:nvPr>
        </p:nvSpPr>
        <p:spPr/>
        <p:txBody>
          <a:bodyPr/>
          <a:lstStyle/>
          <a:p>
            <a:r>
              <a:rPr lang="tr-TR" dirty="0"/>
              <a:t>VAKA İNCELEMELERİ</a:t>
            </a:r>
          </a:p>
        </p:txBody>
      </p:sp>
      <p:sp>
        <p:nvSpPr>
          <p:cNvPr id="3" name="İçerik Yer Tutucusu 2">
            <a:extLst>
              <a:ext uri="{FF2B5EF4-FFF2-40B4-BE49-F238E27FC236}">
                <a16:creationId xmlns:a16="http://schemas.microsoft.com/office/drawing/2014/main" id="{1C9CFAB5-0336-D038-45E6-FB2CA4A2BC77}"/>
              </a:ext>
            </a:extLst>
          </p:cNvPr>
          <p:cNvSpPr>
            <a:spLocks noGrp="1"/>
          </p:cNvSpPr>
          <p:nvPr>
            <p:ph idx="1"/>
          </p:nvPr>
        </p:nvSpPr>
        <p:spPr/>
        <p:txBody>
          <a:bodyPr/>
          <a:lstStyle/>
          <a:p>
            <a:r>
              <a:rPr lang="tr-TR" dirty="0"/>
              <a:t>KONU: Hastaya ait bilgiler hastanın rızasını almadan başkasına verilebilir mi?</a:t>
            </a:r>
          </a:p>
          <a:p>
            <a:r>
              <a:rPr lang="tr-TR" dirty="0"/>
              <a:t>Vaka 1:</a:t>
            </a:r>
          </a:p>
          <a:p>
            <a:pPr marL="0" indent="0">
              <a:buNone/>
            </a:pPr>
            <a:r>
              <a:rPr lang="tr-TR" dirty="0"/>
              <a:t>24 yaşındaki AIDS hastası S.A. Ve nişanlısı M.B. İlaç almak için elektronik reçete ile eczaneye geliyor. Elektronik reçetede teşhis yazılmadığı için M.B. Nişanlısının hastalığını bilmiyor. M.B. Nişanlısının hastalığını eczacıya soruyor. Eczacı, ona bilgi vermeli midir?</a:t>
            </a:r>
          </a:p>
        </p:txBody>
      </p:sp>
    </p:spTree>
    <p:extLst>
      <p:ext uri="{BB962C8B-B14F-4D97-AF65-F5344CB8AC3E}">
        <p14:creationId xmlns:p14="http://schemas.microsoft.com/office/powerpoint/2010/main" val="31677302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4EE6FF1-6FC3-1495-21C4-8C7121B9F648}"/>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DE83AD50-7B6D-6FB9-B482-847AF45A3704}"/>
              </a:ext>
            </a:extLst>
          </p:cNvPr>
          <p:cNvSpPr>
            <a:spLocks noGrp="1"/>
          </p:cNvSpPr>
          <p:nvPr>
            <p:ph idx="1"/>
          </p:nvPr>
        </p:nvSpPr>
        <p:spPr/>
        <p:txBody>
          <a:bodyPr/>
          <a:lstStyle/>
          <a:p>
            <a:r>
              <a:rPr lang="tr-TR" dirty="0"/>
              <a:t>Burada eczacının, </a:t>
            </a:r>
            <a:r>
              <a:rPr lang="tr-TR" dirty="0" err="1"/>
              <a:t>M.B.den</a:t>
            </a:r>
            <a:r>
              <a:rPr lang="tr-TR" dirty="0"/>
              <a:t> bu bilgiyi nişanlısına sorması istenmelidir. Çünkü eczacı o anda direkt hastasına karşı sorumludur.</a:t>
            </a:r>
          </a:p>
        </p:txBody>
      </p:sp>
    </p:spTree>
    <p:extLst>
      <p:ext uri="{BB962C8B-B14F-4D97-AF65-F5344CB8AC3E}">
        <p14:creationId xmlns:p14="http://schemas.microsoft.com/office/powerpoint/2010/main" val="34455407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5B9147E-38A9-9776-7AF9-2161F986DAB4}"/>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73DA58A2-E203-B13D-ABD5-C949FD5947A0}"/>
              </a:ext>
            </a:extLst>
          </p:cNvPr>
          <p:cNvSpPr>
            <a:spLocks noGrp="1"/>
          </p:cNvSpPr>
          <p:nvPr>
            <p:ph idx="1"/>
          </p:nvPr>
        </p:nvSpPr>
        <p:spPr/>
        <p:txBody>
          <a:bodyPr/>
          <a:lstStyle/>
          <a:p>
            <a:r>
              <a:rPr lang="tr-TR" dirty="0"/>
              <a:t>KONU: Eczacı, reçetede yazan ilacın eşdeğerini verirken hastayı bilgilendirmeli midir?</a:t>
            </a:r>
          </a:p>
          <a:p>
            <a:r>
              <a:rPr lang="tr-TR" dirty="0"/>
              <a:t>Vaka:</a:t>
            </a:r>
          </a:p>
          <a:p>
            <a:pPr marL="0" indent="0">
              <a:buNone/>
            </a:pPr>
            <a:r>
              <a:rPr lang="tr-TR" dirty="0"/>
              <a:t>Eczacı mal fazlası avantajı ile aldığı </a:t>
            </a:r>
            <a:r>
              <a:rPr lang="tr-TR" dirty="0" err="1"/>
              <a:t>Maxajilin’i</a:t>
            </a:r>
            <a:r>
              <a:rPr lang="tr-TR" dirty="0"/>
              <a:t>, </a:t>
            </a:r>
            <a:r>
              <a:rPr lang="tr-TR" dirty="0" err="1"/>
              <a:t>Majezik</a:t>
            </a:r>
            <a:r>
              <a:rPr lang="tr-TR" dirty="0"/>
              <a:t> yazan reçetelere veriyor. Eczacı eşdeğer ilacı verme hakkına sahip olduğu için hastalara her eşdeğer ilaç verirken bu durum ile ilgili hastalarına bilgi vermemektedir. Bu durumda eczacı haklı mıdır?</a:t>
            </a:r>
          </a:p>
        </p:txBody>
      </p:sp>
    </p:spTree>
    <p:extLst>
      <p:ext uri="{BB962C8B-B14F-4D97-AF65-F5344CB8AC3E}">
        <p14:creationId xmlns:p14="http://schemas.microsoft.com/office/powerpoint/2010/main" val="9722068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49E628E-1843-218A-37E5-BA0E59BFF9EE}"/>
              </a:ext>
            </a:extLst>
          </p:cNvPr>
          <p:cNvSpPr>
            <a:spLocks noGrp="1"/>
          </p:cNvSpPr>
          <p:nvPr>
            <p:ph type="title"/>
          </p:nvPr>
        </p:nvSpPr>
        <p:spPr/>
        <p:txBody>
          <a:bodyPr/>
          <a:lstStyle/>
          <a:p>
            <a:r>
              <a:rPr lang="tr-TR" dirty="0"/>
              <a:t>GİRİŞ</a:t>
            </a:r>
          </a:p>
        </p:txBody>
      </p:sp>
      <p:sp>
        <p:nvSpPr>
          <p:cNvPr id="3" name="İçerik Yer Tutucusu 2">
            <a:extLst>
              <a:ext uri="{FF2B5EF4-FFF2-40B4-BE49-F238E27FC236}">
                <a16:creationId xmlns:a16="http://schemas.microsoft.com/office/drawing/2014/main" id="{9E22B507-1B64-1ECF-D64A-98CFE2B80F3D}"/>
              </a:ext>
            </a:extLst>
          </p:cNvPr>
          <p:cNvSpPr>
            <a:spLocks noGrp="1"/>
          </p:cNvSpPr>
          <p:nvPr>
            <p:ph idx="1"/>
          </p:nvPr>
        </p:nvSpPr>
        <p:spPr/>
        <p:txBody>
          <a:bodyPr/>
          <a:lstStyle/>
          <a:p>
            <a:r>
              <a:rPr lang="tr-TR" dirty="0"/>
              <a:t>Sağlık Bilimlerinde "Etik" kavramı son yıllarda üzerinde en çok durulan ve tartışılan konular arasında yer almaktadır. Etik sözcüğü eski </a:t>
            </a:r>
            <a:r>
              <a:rPr lang="tr-TR" dirty="0" err="1"/>
              <a:t>Yunanca'da</a:t>
            </a:r>
            <a:r>
              <a:rPr lang="tr-TR" dirty="0"/>
              <a:t> "karakter" anlamına gelen "</a:t>
            </a:r>
            <a:r>
              <a:rPr lang="tr-TR" dirty="0" err="1"/>
              <a:t>Ethos"tan</a:t>
            </a:r>
            <a:r>
              <a:rPr lang="tr-TR" dirty="0"/>
              <a:t> türemiş bir sözcüktür </a:t>
            </a:r>
          </a:p>
          <a:p>
            <a:r>
              <a:rPr lang="tr-TR" dirty="0"/>
              <a:t>Etik, davranış ve karakterle ilgili olarak neyin doğru ve iyi olduğunu araştıran sistematik bir çalışmadır ve "Ne yapmalıyız?" "Bunu niçin yapmalıyız?" sorularının cevabını araştırır. Etik, sadece ne yapmanız gerektiği ile ilgili uygun bir karar vermemizle değil, aynı zamanda verdiğimiz kararın doğruluğunu kanıtlamamızla da ilgilenir. Başka bir deyişle etik, ahlaki seçimlerimiz için iyi gerekçeler sağlamaya çalışır. </a:t>
            </a:r>
          </a:p>
        </p:txBody>
      </p:sp>
    </p:spTree>
    <p:extLst>
      <p:ext uri="{BB962C8B-B14F-4D97-AF65-F5344CB8AC3E}">
        <p14:creationId xmlns:p14="http://schemas.microsoft.com/office/powerpoint/2010/main" val="261963349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04DC1E7-374C-796A-1712-E61153B7E3BE}"/>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6250606F-66A9-B9B4-1818-75F25513AE06}"/>
              </a:ext>
            </a:extLst>
          </p:cNvPr>
          <p:cNvSpPr>
            <a:spLocks noGrp="1"/>
          </p:cNvSpPr>
          <p:nvPr>
            <p:ph idx="1"/>
          </p:nvPr>
        </p:nvSpPr>
        <p:spPr/>
        <p:txBody>
          <a:bodyPr>
            <a:normAutofit lnSpcReduction="10000"/>
          </a:bodyPr>
          <a:lstStyle/>
          <a:p>
            <a:r>
              <a:rPr lang="tr-TR" dirty="0"/>
              <a:t>İyi eczacılık uygulamaları gereği eczacı, hastasına ilaçları hakkında bilgi vermelidir. Eczacının reçetede yazan ve SGK tarafından eşdeğer kabul edilen ilaçları verme hakkı olsa bile hastaya reçetede yazan ilaçtan farklı bir ilaç verdiğinde mutlaka bilgi vermesi ve onamını alması gerekmektedir. </a:t>
            </a:r>
          </a:p>
          <a:p>
            <a:r>
              <a:rPr lang="tr-TR" dirty="0"/>
              <a:t>Bu durum özerkliğe saygı ilkesi temelinde açıklanabilir. Özerkliğe saygı ilkesinde yetkin ve yeterli bireyin kendi ile ilgili kararları kendisinin verme hakkı bulunmaktadır. </a:t>
            </a:r>
          </a:p>
          <a:p>
            <a:r>
              <a:rPr lang="tr-TR" dirty="0"/>
              <a:t>Bireyin yeterli olabilmesi için de eczacının etik olarak aydınlatılmış onam alması uygundur. Yani hastanın reçetesinde olan ilacın aynı etkiyi gösterecek eşdeğerini vereceğini ve eşdeğer ilacın özelliklerini hastaya anlattıktan sonra hastanın bu durumu kabul etmesi durumunda eczacı eşdeğer ilacı vermelidir.</a:t>
            </a:r>
          </a:p>
        </p:txBody>
      </p:sp>
    </p:spTree>
    <p:extLst>
      <p:ext uri="{BB962C8B-B14F-4D97-AF65-F5344CB8AC3E}">
        <p14:creationId xmlns:p14="http://schemas.microsoft.com/office/powerpoint/2010/main" val="203325220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2D9D828-A7C1-8A95-49C7-A4FBF8B6173C}"/>
              </a:ext>
            </a:extLst>
          </p:cNvPr>
          <p:cNvSpPr>
            <a:spLocks noGrp="1"/>
          </p:cNvSpPr>
          <p:nvPr>
            <p:ph type="title"/>
          </p:nvPr>
        </p:nvSpPr>
        <p:spPr/>
        <p:txBody>
          <a:bodyPr/>
          <a:lstStyle/>
          <a:p>
            <a:r>
              <a:rPr lang="tr-TR" dirty="0"/>
              <a:t>Soru 1</a:t>
            </a:r>
          </a:p>
        </p:txBody>
      </p:sp>
      <p:sp>
        <p:nvSpPr>
          <p:cNvPr id="3" name="İçerik Yer Tutucusu 2">
            <a:extLst>
              <a:ext uri="{FF2B5EF4-FFF2-40B4-BE49-F238E27FC236}">
                <a16:creationId xmlns:a16="http://schemas.microsoft.com/office/drawing/2014/main" id="{5FEEEED4-50C8-FFA3-6278-EFFA4CA79CB2}"/>
              </a:ext>
            </a:extLst>
          </p:cNvPr>
          <p:cNvSpPr>
            <a:spLocks noGrp="1"/>
          </p:cNvSpPr>
          <p:nvPr>
            <p:ph idx="1"/>
          </p:nvPr>
        </p:nvSpPr>
        <p:spPr/>
        <p:txBody>
          <a:bodyPr/>
          <a:lstStyle/>
          <a:p>
            <a:r>
              <a:rPr lang="tr-TR" dirty="0"/>
              <a:t>Aşağıdakilerden hangisi etik yönergesi kapsamında olan 8 etik kuraldan biri değildir?</a:t>
            </a:r>
          </a:p>
          <a:p>
            <a:r>
              <a:rPr lang="tr-TR" dirty="0"/>
              <a:t>A) Eczacı, hasta ile arasındaki ilişkiye saygılıdır.</a:t>
            </a:r>
          </a:p>
          <a:p>
            <a:r>
              <a:rPr lang="tr-TR" dirty="0"/>
              <a:t>B) Eczacı, her hastaya özenli, şefkatli ve gizli bir biçimde hizmet sağlar</a:t>
            </a:r>
          </a:p>
          <a:p>
            <a:r>
              <a:rPr lang="tr-TR" dirty="0"/>
              <a:t>C)Eczacı, meslektaş ve diğer sağlık elemanlarının değer ve becerilerine saygılıdır.</a:t>
            </a:r>
          </a:p>
          <a:p>
            <a:r>
              <a:rPr lang="tr-TR" dirty="0"/>
              <a:t>D)Eczacı, </a:t>
            </a:r>
            <a:r>
              <a:rPr lang="tr-TR" dirty="0" err="1"/>
              <a:t>tamemen</a:t>
            </a:r>
            <a:r>
              <a:rPr lang="tr-TR" dirty="0"/>
              <a:t> para odaklı bir hizmet verir. </a:t>
            </a:r>
          </a:p>
          <a:p>
            <a:r>
              <a:rPr lang="tr-TR" dirty="0"/>
              <a:t>E)Eczacı, sağlıkla ilgili kaynakların dağılımında adil davranır.</a:t>
            </a:r>
          </a:p>
          <a:p>
            <a:endParaRPr lang="tr-TR" dirty="0"/>
          </a:p>
        </p:txBody>
      </p:sp>
    </p:spTree>
    <p:extLst>
      <p:ext uri="{BB962C8B-B14F-4D97-AF65-F5344CB8AC3E}">
        <p14:creationId xmlns:p14="http://schemas.microsoft.com/office/powerpoint/2010/main" val="378106090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62F5564-5D06-99B7-5FD3-F2E0132BD3B4}"/>
              </a:ext>
            </a:extLst>
          </p:cNvPr>
          <p:cNvSpPr>
            <a:spLocks noGrp="1"/>
          </p:cNvSpPr>
          <p:nvPr>
            <p:ph type="title"/>
          </p:nvPr>
        </p:nvSpPr>
        <p:spPr/>
        <p:txBody>
          <a:bodyPr/>
          <a:lstStyle/>
          <a:p>
            <a:r>
              <a:rPr lang="tr-TR" dirty="0"/>
              <a:t>Cevap 1</a:t>
            </a:r>
          </a:p>
        </p:txBody>
      </p:sp>
      <p:sp>
        <p:nvSpPr>
          <p:cNvPr id="3" name="İçerik Yer Tutucusu 2">
            <a:extLst>
              <a:ext uri="{FF2B5EF4-FFF2-40B4-BE49-F238E27FC236}">
                <a16:creationId xmlns:a16="http://schemas.microsoft.com/office/drawing/2014/main" id="{E8D704FF-92D2-81B9-327F-68BE0AB00B76}"/>
              </a:ext>
            </a:extLst>
          </p:cNvPr>
          <p:cNvSpPr>
            <a:spLocks noGrp="1"/>
          </p:cNvSpPr>
          <p:nvPr>
            <p:ph idx="1"/>
          </p:nvPr>
        </p:nvSpPr>
        <p:spPr/>
        <p:txBody>
          <a:bodyPr/>
          <a:lstStyle/>
          <a:p>
            <a:r>
              <a:rPr lang="tr-TR" dirty="0"/>
              <a:t>Aşağıdakilerden hangisi etik yönergesi kapsamında olan 8 etik kuraldan biri değildir?</a:t>
            </a:r>
          </a:p>
          <a:p>
            <a:r>
              <a:rPr lang="tr-TR" dirty="0"/>
              <a:t>A) Eczacı, hasta ile arasındaki ilişkiye saygılıdır.</a:t>
            </a:r>
          </a:p>
          <a:p>
            <a:r>
              <a:rPr lang="tr-TR" dirty="0"/>
              <a:t>B) Eczacı, her hastaya özenli, şefkatli ve gizli bir biçimde hizmet sağlar</a:t>
            </a:r>
          </a:p>
          <a:p>
            <a:r>
              <a:rPr lang="tr-TR" dirty="0"/>
              <a:t>C)Eczacı, meslektaş ve diğer sağlık elemanlarının değer ve becerilerine saygılıdır.</a:t>
            </a:r>
          </a:p>
          <a:p>
            <a:r>
              <a:rPr lang="tr-TR" dirty="0"/>
              <a:t>D)Eczacı, </a:t>
            </a:r>
            <a:r>
              <a:rPr lang="tr-TR" dirty="0" err="1"/>
              <a:t>tamemen</a:t>
            </a:r>
            <a:r>
              <a:rPr lang="tr-TR" dirty="0"/>
              <a:t> para odaklı bir hizmet verir. </a:t>
            </a:r>
          </a:p>
          <a:p>
            <a:r>
              <a:rPr lang="tr-TR" dirty="0"/>
              <a:t>E)Eczacı, sağlıkla ilgili kaynakların dağılımında adil davranır.</a:t>
            </a:r>
          </a:p>
        </p:txBody>
      </p:sp>
      <p:sp>
        <p:nvSpPr>
          <p:cNvPr id="6" name="Oval 5">
            <a:extLst>
              <a:ext uri="{FF2B5EF4-FFF2-40B4-BE49-F238E27FC236}">
                <a16:creationId xmlns:a16="http://schemas.microsoft.com/office/drawing/2014/main" id="{17D44437-6D1D-B3AB-C7A8-74B669B9FA97}"/>
              </a:ext>
            </a:extLst>
          </p:cNvPr>
          <p:cNvSpPr/>
          <p:nvPr/>
        </p:nvSpPr>
        <p:spPr>
          <a:xfrm>
            <a:off x="1390467" y="4662926"/>
            <a:ext cx="540000" cy="540000"/>
          </a:xfrm>
          <a:prstGeom prst="ellipse">
            <a:avLst/>
          </a:prstGeom>
          <a:solidFill>
            <a:srgbClr val="000000">
              <a:alpha val="5000"/>
            </a:srgbClr>
          </a:solidFill>
          <a:ln w="12600">
            <a:solidFill>
              <a:srgbClr val="0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tr-TR">
              <a:solidFill>
                <a:srgbClr val="000000"/>
              </a:solidFill>
            </a:endParaRPr>
          </a:p>
        </p:txBody>
      </p:sp>
      <mc:AlternateContent xmlns:mc="http://schemas.openxmlformats.org/markup-compatibility/2006" xmlns:p14="http://schemas.microsoft.com/office/powerpoint/2010/main">
        <mc:Choice Requires="p14">
          <p:contentPart p14:bwMode="auto" r:id="rId2">
            <p14:nvContentPartPr>
              <p14:cNvPr id="7" name="Mürekkep 6">
                <a:extLst>
                  <a:ext uri="{FF2B5EF4-FFF2-40B4-BE49-F238E27FC236}">
                    <a16:creationId xmlns:a16="http://schemas.microsoft.com/office/drawing/2014/main" id="{F248AC30-2168-2DC9-563F-7B927348FFB4}"/>
                  </a:ext>
                </a:extLst>
              </p14:cNvPr>
              <p14:cNvContentPartPr/>
              <p14:nvPr/>
            </p14:nvContentPartPr>
            <p14:xfrm>
              <a:off x="1614328" y="5140910"/>
              <a:ext cx="360" cy="360"/>
            </p14:xfrm>
          </p:contentPart>
        </mc:Choice>
        <mc:Fallback xmlns="">
          <p:pic>
            <p:nvPicPr>
              <p:cNvPr id="7" name="Mürekkep 6">
                <a:extLst>
                  <a:ext uri="{FF2B5EF4-FFF2-40B4-BE49-F238E27FC236}">
                    <a16:creationId xmlns:a16="http://schemas.microsoft.com/office/drawing/2014/main" id="{F248AC30-2168-2DC9-563F-7B927348FFB4}"/>
                  </a:ext>
                </a:extLst>
              </p:cNvPr>
              <p:cNvPicPr/>
              <p:nvPr/>
            </p:nvPicPr>
            <p:blipFill>
              <a:blip r:embed="rId3"/>
              <a:stretch>
                <a:fillRect/>
              </a:stretch>
            </p:blipFill>
            <p:spPr>
              <a:xfrm>
                <a:off x="1608208" y="5134790"/>
                <a:ext cx="12600" cy="12600"/>
              </a:xfrm>
              <a:prstGeom prst="rect">
                <a:avLst/>
              </a:prstGeom>
            </p:spPr>
          </p:pic>
        </mc:Fallback>
      </mc:AlternateContent>
    </p:spTree>
    <p:extLst>
      <p:ext uri="{BB962C8B-B14F-4D97-AF65-F5344CB8AC3E}">
        <p14:creationId xmlns:p14="http://schemas.microsoft.com/office/powerpoint/2010/main" val="390255565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78C2195-FC6C-CC0B-5CDD-1ADF20B1063E}"/>
              </a:ext>
            </a:extLst>
          </p:cNvPr>
          <p:cNvSpPr>
            <a:spLocks noGrp="1"/>
          </p:cNvSpPr>
          <p:nvPr>
            <p:ph type="title"/>
          </p:nvPr>
        </p:nvSpPr>
        <p:spPr/>
        <p:txBody>
          <a:bodyPr/>
          <a:lstStyle/>
          <a:p>
            <a:r>
              <a:rPr lang="tr-TR" dirty="0"/>
              <a:t>Soru 2</a:t>
            </a:r>
          </a:p>
        </p:txBody>
      </p:sp>
      <p:sp>
        <p:nvSpPr>
          <p:cNvPr id="3" name="İçerik Yer Tutucusu 2">
            <a:extLst>
              <a:ext uri="{FF2B5EF4-FFF2-40B4-BE49-F238E27FC236}">
                <a16:creationId xmlns:a16="http://schemas.microsoft.com/office/drawing/2014/main" id="{ACA58432-7343-23B4-84C1-ABBD22480CB1}"/>
              </a:ext>
            </a:extLst>
          </p:cNvPr>
          <p:cNvSpPr>
            <a:spLocks noGrp="1"/>
          </p:cNvSpPr>
          <p:nvPr>
            <p:ph idx="1"/>
          </p:nvPr>
        </p:nvSpPr>
        <p:spPr/>
        <p:txBody>
          <a:bodyPr/>
          <a:lstStyle/>
          <a:p>
            <a:r>
              <a:rPr lang="tr-TR" dirty="0"/>
              <a:t>Aşağıdakilerden hangisi temel etik ilkelerden biri değildir?</a:t>
            </a:r>
          </a:p>
          <a:p>
            <a:r>
              <a:rPr lang="tr-TR" dirty="0"/>
              <a:t>A) Özerkliğe saygı</a:t>
            </a:r>
          </a:p>
          <a:p>
            <a:r>
              <a:rPr lang="tr-TR" dirty="0"/>
              <a:t>B) Adalet</a:t>
            </a:r>
          </a:p>
          <a:p>
            <a:r>
              <a:rPr lang="tr-TR" dirty="0"/>
              <a:t>C)Sözünde durma</a:t>
            </a:r>
          </a:p>
          <a:p>
            <a:r>
              <a:rPr lang="tr-TR" dirty="0"/>
              <a:t>D)Yararlılık </a:t>
            </a:r>
          </a:p>
          <a:p>
            <a:r>
              <a:rPr lang="tr-TR" dirty="0"/>
              <a:t>E) Zarar vermeme</a:t>
            </a:r>
          </a:p>
        </p:txBody>
      </p:sp>
    </p:spTree>
    <p:extLst>
      <p:ext uri="{BB962C8B-B14F-4D97-AF65-F5344CB8AC3E}">
        <p14:creationId xmlns:p14="http://schemas.microsoft.com/office/powerpoint/2010/main" val="403546133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642162E-AB75-024A-F094-75BEE618BF9B}"/>
              </a:ext>
            </a:extLst>
          </p:cNvPr>
          <p:cNvSpPr>
            <a:spLocks noGrp="1"/>
          </p:cNvSpPr>
          <p:nvPr>
            <p:ph type="title"/>
          </p:nvPr>
        </p:nvSpPr>
        <p:spPr/>
        <p:txBody>
          <a:bodyPr/>
          <a:lstStyle/>
          <a:p>
            <a:r>
              <a:rPr lang="tr-TR" dirty="0"/>
              <a:t>Cevap 2</a:t>
            </a:r>
          </a:p>
        </p:txBody>
      </p:sp>
      <p:sp>
        <p:nvSpPr>
          <p:cNvPr id="3" name="İçerik Yer Tutucusu 2">
            <a:extLst>
              <a:ext uri="{FF2B5EF4-FFF2-40B4-BE49-F238E27FC236}">
                <a16:creationId xmlns:a16="http://schemas.microsoft.com/office/drawing/2014/main" id="{EFD5666B-D6D0-8447-62C0-91F133CEB360}"/>
              </a:ext>
            </a:extLst>
          </p:cNvPr>
          <p:cNvSpPr>
            <a:spLocks noGrp="1"/>
          </p:cNvSpPr>
          <p:nvPr>
            <p:ph idx="1"/>
          </p:nvPr>
        </p:nvSpPr>
        <p:spPr/>
        <p:txBody>
          <a:bodyPr/>
          <a:lstStyle/>
          <a:p>
            <a:r>
              <a:rPr lang="tr-TR" dirty="0"/>
              <a:t>Aşağıdakilerden hangisi temel etik ilkelerden biri değildir?</a:t>
            </a:r>
          </a:p>
          <a:p>
            <a:r>
              <a:rPr lang="tr-TR" dirty="0"/>
              <a:t>A) Özerkliğe saygı</a:t>
            </a:r>
          </a:p>
          <a:p>
            <a:r>
              <a:rPr lang="tr-TR" dirty="0"/>
              <a:t>B) Adalet</a:t>
            </a:r>
          </a:p>
          <a:p>
            <a:r>
              <a:rPr lang="tr-TR" dirty="0"/>
              <a:t>C)Sözünde durma</a:t>
            </a:r>
          </a:p>
          <a:p>
            <a:r>
              <a:rPr lang="tr-TR" dirty="0"/>
              <a:t>D)Yararlılık </a:t>
            </a:r>
          </a:p>
          <a:p>
            <a:r>
              <a:rPr lang="tr-TR" dirty="0"/>
              <a:t>E) Zarar vermeme</a:t>
            </a:r>
          </a:p>
          <a:p>
            <a:endParaRPr lang="tr-TR" dirty="0"/>
          </a:p>
        </p:txBody>
      </p:sp>
      <p:sp>
        <p:nvSpPr>
          <p:cNvPr id="5" name="Oval 4">
            <a:extLst>
              <a:ext uri="{FF2B5EF4-FFF2-40B4-BE49-F238E27FC236}">
                <a16:creationId xmlns:a16="http://schemas.microsoft.com/office/drawing/2014/main" id="{B533120B-810F-C0A7-ED09-4A978CC9CE78}"/>
              </a:ext>
            </a:extLst>
          </p:cNvPr>
          <p:cNvSpPr/>
          <p:nvPr/>
        </p:nvSpPr>
        <p:spPr>
          <a:xfrm>
            <a:off x="1428024" y="3702541"/>
            <a:ext cx="540000" cy="540000"/>
          </a:xfrm>
          <a:prstGeom prst="ellipse">
            <a:avLst/>
          </a:prstGeom>
          <a:solidFill>
            <a:srgbClr val="E71224">
              <a:alpha val="5000"/>
            </a:srgbClr>
          </a:solidFill>
          <a:ln w="12600">
            <a:solidFill>
              <a:srgbClr val="E7122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tr-TR">
              <a:solidFill>
                <a:srgbClr val="E71224"/>
              </a:solidFill>
            </a:endParaRPr>
          </a:p>
        </p:txBody>
      </p:sp>
    </p:spTree>
    <p:extLst>
      <p:ext uri="{BB962C8B-B14F-4D97-AF65-F5344CB8AC3E}">
        <p14:creationId xmlns:p14="http://schemas.microsoft.com/office/powerpoint/2010/main" val="185882333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66651D2-A1ED-51CD-EC58-8311F9EE4613}"/>
              </a:ext>
            </a:extLst>
          </p:cNvPr>
          <p:cNvSpPr>
            <a:spLocks noGrp="1"/>
          </p:cNvSpPr>
          <p:nvPr>
            <p:ph type="title"/>
          </p:nvPr>
        </p:nvSpPr>
        <p:spPr/>
        <p:txBody>
          <a:bodyPr/>
          <a:lstStyle/>
          <a:p>
            <a:r>
              <a:rPr lang="tr-TR" dirty="0"/>
              <a:t>Soru 3</a:t>
            </a:r>
          </a:p>
        </p:txBody>
      </p:sp>
      <p:sp>
        <p:nvSpPr>
          <p:cNvPr id="3" name="İçerik Yer Tutucusu 2">
            <a:extLst>
              <a:ext uri="{FF2B5EF4-FFF2-40B4-BE49-F238E27FC236}">
                <a16:creationId xmlns:a16="http://schemas.microsoft.com/office/drawing/2014/main" id="{EB0D2DB1-4C06-C32E-AA93-BFE512575E33}"/>
              </a:ext>
            </a:extLst>
          </p:cNvPr>
          <p:cNvSpPr>
            <a:spLocks noGrp="1"/>
          </p:cNvSpPr>
          <p:nvPr>
            <p:ph idx="1"/>
          </p:nvPr>
        </p:nvSpPr>
        <p:spPr/>
        <p:txBody>
          <a:bodyPr/>
          <a:lstStyle/>
          <a:p>
            <a:r>
              <a:rPr lang="tr-TR" dirty="0"/>
              <a:t>3)Aşağıdaki kanunlardan hangisi Türkiye’de eczacılık mesleğinin yapılabilmesi için gerekli şartlardan ve eczacının görevlerinden bahseder?</a:t>
            </a:r>
          </a:p>
          <a:p>
            <a:endParaRPr lang="tr-TR" dirty="0"/>
          </a:p>
          <a:p>
            <a:pPr marL="0" indent="0">
              <a:buNone/>
            </a:pPr>
            <a:r>
              <a:rPr lang="tr-TR" dirty="0"/>
              <a:t>   A) TÜRK ECZACILARI BİRLİĞİ KANUNU – 6643</a:t>
            </a:r>
          </a:p>
          <a:p>
            <a:pPr marL="0" indent="0">
              <a:buNone/>
            </a:pPr>
            <a:r>
              <a:rPr lang="tr-TR" dirty="0"/>
              <a:t>   B) UYUŞTURUCU MADDELERİN MURAKABESİ HAKKINDA KANUN-2313</a:t>
            </a:r>
          </a:p>
          <a:p>
            <a:pPr marL="0" indent="0">
              <a:buNone/>
            </a:pPr>
            <a:r>
              <a:rPr lang="tr-TR" dirty="0"/>
              <a:t>   C) SAĞLIK HİZMETLERİ TEMEL KANUNU – 3359</a:t>
            </a:r>
          </a:p>
          <a:p>
            <a:pPr marL="0" indent="0">
              <a:buNone/>
            </a:pPr>
            <a:r>
              <a:rPr lang="tr-TR" dirty="0"/>
              <a:t>   D) KOZMETİK KANUNU - 5324</a:t>
            </a:r>
          </a:p>
          <a:p>
            <a:pPr marL="0" indent="0">
              <a:buNone/>
            </a:pPr>
            <a:r>
              <a:rPr lang="tr-TR" dirty="0"/>
              <a:t>   E) ECZACILAR VE ECZANELER HAKKINDA KANUN – 6197</a:t>
            </a:r>
          </a:p>
          <a:p>
            <a:endParaRPr lang="tr-TR" dirty="0"/>
          </a:p>
        </p:txBody>
      </p:sp>
    </p:spTree>
    <p:extLst>
      <p:ext uri="{BB962C8B-B14F-4D97-AF65-F5344CB8AC3E}">
        <p14:creationId xmlns:p14="http://schemas.microsoft.com/office/powerpoint/2010/main" val="17242940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D4C6D2A-52B1-250D-75DD-12E6FBE03FDA}"/>
              </a:ext>
            </a:extLst>
          </p:cNvPr>
          <p:cNvSpPr>
            <a:spLocks noGrp="1"/>
          </p:cNvSpPr>
          <p:nvPr>
            <p:ph type="title"/>
          </p:nvPr>
        </p:nvSpPr>
        <p:spPr/>
        <p:txBody>
          <a:bodyPr/>
          <a:lstStyle/>
          <a:p>
            <a:r>
              <a:rPr lang="tr-TR" dirty="0"/>
              <a:t>Cevap 3</a:t>
            </a:r>
          </a:p>
        </p:txBody>
      </p:sp>
      <p:sp>
        <p:nvSpPr>
          <p:cNvPr id="3" name="İçerik Yer Tutucusu 2">
            <a:extLst>
              <a:ext uri="{FF2B5EF4-FFF2-40B4-BE49-F238E27FC236}">
                <a16:creationId xmlns:a16="http://schemas.microsoft.com/office/drawing/2014/main" id="{3E874372-7BC7-B726-9CD5-D18267C7A3B7}"/>
              </a:ext>
            </a:extLst>
          </p:cNvPr>
          <p:cNvSpPr>
            <a:spLocks noGrp="1"/>
          </p:cNvSpPr>
          <p:nvPr>
            <p:ph idx="1"/>
          </p:nvPr>
        </p:nvSpPr>
        <p:spPr/>
        <p:txBody>
          <a:bodyPr/>
          <a:lstStyle/>
          <a:p>
            <a:r>
              <a:rPr lang="tr-TR" dirty="0"/>
              <a:t>3)Aşağıdaki kanunlardan hangisi Türkiye’de eczacılık mesleğinin yapılabilmesi için gerekli şartlardan ve eczacının görevlerinden bahseder?</a:t>
            </a:r>
          </a:p>
          <a:p>
            <a:endParaRPr lang="tr-TR" dirty="0"/>
          </a:p>
          <a:p>
            <a:pPr marL="0" indent="0">
              <a:buNone/>
            </a:pPr>
            <a:r>
              <a:rPr lang="tr-TR" dirty="0"/>
              <a:t>   A) TÜRK ECZACILARI BİRLİĞİ KANUNU – 6643</a:t>
            </a:r>
          </a:p>
          <a:p>
            <a:pPr marL="0" indent="0">
              <a:buNone/>
            </a:pPr>
            <a:r>
              <a:rPr lang="tr-TR" dirty="0"/>
              <a:t>   B) UYUŞTURUCU MADDELERİN MURAKABESİ HAKKINDA KANUN-2313</a:t>
            </a:r>
          </a:p>
          <a:p>
            <a:pPr marL="0" indent="0">
              <a:buNone/>
            </a:pPr>
            <a:r>
              <a:rPr lang="tr-TR" dirty="0"/>
              <a:t>   C) SAĞLIK HİZMETLERİ TEMEL KANUNU – 3359</a:t>
            </a:r>
          </a:p>
          <a:p>
            <a:pPr marL="0" indent="0">
              <a:buNone/>
            </a:pPr>
            <a:r>
              <a:rPr lang="tr-TR" dirty="0"/>
              <a:t>   D) KOZMETİK KANUNU - 5324</a:t>
            </a:r>
          </a:p>
          <a:p>
            <a:pPr marL="0" indent="0">
              <a:buNone/>
            </a:pPr>
            <a:r>
              <a:rPr lang="tr-TR" dirty="0"/>
              <a:t>   E) ECZACILAR VE ECZANELER HAKKINDA KANUN – 6197</a:t>
            </a:r>
          </a:p>
          <a:p>
            <a:endParaRPr lang="tr-TR" dirty="0"/>
          </a:p>
        </p:txBody>
      </p:sp>
      <p:sp>
        <p:nvSpPr>
          <p:cNvPr id="5" name="Oval 4">
            <a:extLst>
              <a:ext uri="{FF2B5EF4-FFF2-40B4-BE49-F238E27FC236}">
                <a16:creationId xmlns:a16="http://schemas.microsoft.com/office/drawing/2014/main" id="{91C57F29-8AE3-E496-674C-0F9ADE7789FA}"/>
              </a:ext>
            </a:extLst>
          </p:cNvPr>
          <p:cNvSpPr/>
          <p:nvPr/>
        </p:nvSpPr>
        <p:spPr>
          <a:xfrm>
            <a:off x="1228041" y="5199811"/>
            <a:ext cx="540000" cy="540000"/>
          </a:xfrm>
          <a:prstGeom prst="ellipse">
            <a:avLst/>
          </a:prstGeom>
          <a:gradFill>
            <a:gsLst>
              <a:gs pos="1000">
                <a:srgbClr val="489CD1">
                  <a:alpha val="5000"/>
                </a:srgbClr>
              </a:gs>
              <a:gs pos="25000">
                <a:srgbClr val="A9D7B2">
                  <a:alpha val="5000"/>
                </a:srgbClr>
              </a:gs>
              <a:gs pos="50000">
                <a:srgbClr val="B92B65">
                  <a:alpha val="5000"/>
                </a:srgbClr>
              </a:gs>
              <a:gs pos="76000">
                <a:srgbClr val="9B2486">
                  <a:alpha val="5000"/>
                </a:srgbClr>
              </a:gs>
              <a:gs pos="100000">
                <a:srgbClr val="244F85">
                  <a:alpha val="5000"/>
                </a:srgbClr>
              </a:gs>
            </a:gsLst>
          </a:gradFill>
          <a:ln w="18000">
            <a:gradFill>
              <a:gsLst>
                <a:gs pos="1000">
                  <a:srgbClr val="489CD1"/>
                </a:gs>
                <a:gs pos="25000">
                  <a:srgbClr val="A9D7B2"/>
                </a:gs>
                <a:gs pos="50000">
                  <a:srgbClr val="B92B65"/>
                </a:gs>
                <a:gs pos="76000">
                  <a:srgbClr val="9B2486"/>
                </a:gs>
                <a:gs pos="100000">
                  <a:srgbClr val="244F85"/>
                </a:gs>
              </a:gsLst>
            </a:gra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tr-TR">
              <a:solidFill>
                <a:srgbClr val="AE198D"/>
              </a:solidFill>
            </a:endParaRPr>
          </a:p>
        </p:txBody>
      </p:sp>
    </p:spTree>
    <p:extLst>
      <p:ext uri="{BB962C8B-B14F-4D97-AF65-F5344CB8AC3E}">
        <p14:creationId xmlns:p14="http://schemas.microsoft.com/office/powerpoint/2010/main" val="39810293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AD8716C-7FFA-C030-4E90-E5959C6F0D27}"/>
              </a:ext>
            </a:extLst>
          </p:cNvPr>
          <p:cNvSpPr>
            <a:spLocks noGrp="1"/>
          </p:cNvSpPr>
          <p:nvPr>
            <p:ph type="title"/>
          </p:nvPr>
        </p:nvSpPr>
        <p:spPr/>
        <p:txBody>
          <a:bodyPr/>
          <a:lstStyle/>
          <a:p>
            <a:r>
              <a:rPr lang="tr-TR" dirty="0"/>
              <a:t>KAYNAKLAR</a:t>
            </a:r>
          </a:p>
        </p:txBody>
      </p:sp>
      <p:sp>
        <p:nvSpPr>
          <p:cNvPr id="3" name="İçerik Yer Tutucusu 2">
            <a:extLst>
              <a:ext uri="{FF2B5EF4-FFF2-40B4-BE49-F238E27FC236}">
                <a16:creationId xmlns:a16="http://schemas.microsoft.com/office/drawing/2014/main" id="{D739BAF8-3A9E-29B1-FBFE-ED39D5CB74ED}"/>
              </a:ext>
            </a:extLst>
          </p:cNvPr>
          <p:cNvSpPr>
            <a:spLocks noGrp="1"/>
          </p:cNvSpPr>
          <p:nvPr>
            <p:ph idx="1"/>
          </p:nvPr>
        </p:nvSpPr>
        <p:spPr/>
        <p:txBody>
          <a:bodyPr/>
          <a:lstStyle/>
          <a:p>
            <a:pPr marL="0" indent="0">
              <a:buNone/>
            </a:pPr>
            <a:r>
              <a:rPr lang="tr-TR" dirty="0"/>
              <a:t>1) Gülbin ÖZÇELİKAY*, </a:t>
            </a:r>
            <a:r>
              <a:rPr lang="tr-TR" dirty="0" err="1"/>
              <a:t>G.Hale</a:t>
            </a:r>
            <a:r>
              <a:rPr lang="tr-TR" dirty="0"/>
              <a:t> ÖZCÖMERT*, Sevgi ŞAR*, Eriş ASİL*</a:t>
            </a:r>
          </a:p>
          <a:p>
            <a:pPr marL="0" indent="0">
              <a:buNone/>
            </a:pPr>
            <a:r>
              <a:rPr lang="tr-TR" dirty="0"/>
              <a:t>*Ankara Üniversitesi Eczacılık Fakültesi Eczacılık İşletmeciliği ABD, ANKARA</a:t>
            </a:r>
          </a:p>
          <a:p>
            <a:pPr marL="0" indent="0">
              <a:buNone/>
            </a:pPr>
            <a:r>
              <a:rPr lang="tr-TR" dirty="0" err="1"/>
              <a:t>Turkiye</a:t>
            </a:r>
            <a:r>
              <a:rPr lang="tr-TR" dirty="0"/>
              <a:t> Klinikleri J </a:t>
            </a:r>
            <a:r>
              <a:rPr lang="tr-TR" dirty="0" err="1"/>
              <a:t>Med</a:t>
            </a:r>
            <a:r>
              <a:rPr lang="tr-TR" dirty="0"/>
              <a:t> </a:t>
            </a:r>
            <a:r>
              <a:rPr lang="tr-TR" dirty="0" err="1"/>
              <a:t>Ethics</a:t>
            </a:r>
            <a:r>
              <a:rPr lang="tr-TR" dirty="0"/>
              <a:t>. 1997;5(1):6-9</a:t>
            </a:r>
          </a:p>
          <a:p>
            <a:pPr marL="0" indent="0">
              <a:buNone/>
            </a:pPr>
            <a:r>
              <a:rPr lang="tr-TR" dirty="0"/>
              <a:t>2) Eczacılık işletmeciliği kitabı</a:t>
            </a:r>
          </a:p>
          <a:p>
            <a:pPr marL="0" indent="0">
              <a:buNone/>
            </a:pPr>
            <a:r>
              <a:rPr lang="tr-TR" dirty="0"/>
              <a:t>Editörler: Gülbin ÖZÇELİKAY, Nazlı ŞENCAN</a:t>
            </a:r>
          </a:p>
          <a:p>
            <a:pPr marL="0" indent="0">
              <a:buNone/>
            </a:pPr>
            <a:r>
              <a:rPr lang="tr-TR" dirty="0"/>
              <a:t> 3) </a:t>
            </a:r>
            <a:r>
              <a:rPr lang="tr-TR" dirty="0">
                <a:hlinkClick r:id="rId2"/>
              </a:rPr>
              <a:t>Türk Eczacıları Birliği - Yasa ve Yönetmelikler (teb.org.tr)</a:t>
            </a:r>
            <a:endParaRPr lang="tr-TR" dirty="0"/>
          </a:p>
          <a:p>
            <a:pPr marL="0" indent="0">
              <a:buNone/>
            </a:pPr>
            <a:endParaRPr lang="tr-TR" dirty="0"/>
          </a:p>
        </p:txBody>
      </p:sp>
    </p:spTree>
    <p:extLst>
      <p:ext uri="{BB962C8B-B14F-4D97-AF65-F5344CB8AC3E}">
        <p14:creationId xmlns:p14="http://schemas.microsoft.com/office/powerpoint/2010/main" val="22852668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8F4FFD6-49DB-FCB9-E52A-5FACEBC1B447}"/>
              </a:ext>
            </a:extLst>
          </p:cNvPr>
          <p:cNvSpPr>
            <a:spLocks noGrp="1"/>
          </p:cNvSpPr>
          <p:nvPr>
            <p:ph type="title"/>
          </p:nvPr>
        </p:nvSpPr>
        <p:spPr/>
        <p:txBody>
          <a:bodyPr/>
          <a:lstStyle/>
          <a:p>
            <a:endParaRPr lang="tr-TR" dirty="0"/>
          </a:p>
        </p:txBody>
      </p:sp>
      <p:sp>
        <p:nvSpPr>
          <p:cNvPr id="3" name="İçerik Yer Tutucusu 2">
            <a:extLst>
              <a:ext uri="{FF2B5EF4-FFF2-40B4-BE49-F238E27FC236}">
                <a16:creationId xmlns:a16="http://schemas.microsoft.com/office/drawing/2014/main" id="{C07FAEE7-BF19-035B-D172-458807CE6E20}"/>
              </a:ext>
            </a:extLst>
          </p:cNvPr>
          <p:cNvSpPr>
            <a:spLocks noGrp="1"/>
          </p:cNvSpPr>
          <p:nvPr>
            <p:ph idx="1"/>
          </p:nvPr>
        </p:nvSpPr>
        <p:spPr/>
        <p:txBody>
          <a:bodyPr/>
          <a:lstStyle/>
          <a:p>
            <a:pPr>
              <a:buFont typeface="Arial" panose="020B0604020202020204" pitchFamily="34" charset="0"/>
              <a:buChar char="•"/>
            </a:pPr>
            <a:r>
              <a:rPr lang="tr-TR" b="1" dirty="0"/>
              <a:t>Etik İlkeler:</a:t>
            </a:r>
          </a:p>
          <a:p>
            <a:pPr>
              <a:buFont typeface="Arial" panose="020B0604020202020204" pitchFamily="34" charset="0"/>
              <a:buChar char="•"/>
            </a:pPr>
            <a:r>
              <a:rPr lang="tr-TR" dirty="0"/>
              <a:t>1. Özerkliğe saygı,</a:t>
            </a:r>
          </a:p>
          <a:p>
            <a:pPr>
              <a:buFont typeface="Arial" panose="020B0604020202020204" pitchFamily="34" charset="0"/>
              <a:buChar char="•"/>
            </a:pPr>
            <a:r>
              <a:rPr lang="tr-TR" dirty="0"/>
              <a:t>2. Yararlılık,</a:t>
            </a:r>
          </a:p>
          <a:p>
            <a:pPr>
              <a:buFont typeface="Arial" panose="020B0604020202020204" pitchFamily="34" charset="0"/>
              <a:buChar char="•"/>
            </a:pPr>
            <a:r>
              <a:rPr lang="tr-TR" dirty="0"/>
              <a:t>3. Zarar vermeme,</a:t>
            </a:r>
          </a:p>
          <a:p>
            <a:pPr>
              <a:buFont typeface="Arial" panose="020B0604020202020204" pitchFamily="34" charset="0"/>
              <a:buChar char="•"/>
            </a:pPr>
            <a:r>
              <a:rPr lang="tr-TR" dirty="0"/>
              <a:t>4. Adalet ilkeleridir</a:t>
            </a:r>
          </a:p>
        </p:txBody>
      </p:sp>
    </p:spTree>
    <p:extLst>
      <p:ext uri="{BB962C8B-B14F-4D97-AF65-F5344CB8AC3E}">
        <p14:creationId xmlns:p14="http://schemas.microsoft.com/office/powerpoint/2010/main" val="32354093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00EE3B9-4D50-122C-B926-B49FF8137692}"/>
              </a:ext>
            </a:extLst>
          </p:cNvPr>
          <p:cNvSpPr>
            <a:spLocks noGrp="1"/>
          </p:cNvSpPr>
          <p:nvPr>
            <p:ph type="title"/>
          </p:nvPr>
        </p:nvSpPr>
        <p:spPr>
          <a:xfrm>
            <a:off x="1451579" y="804520"/>
            <a:ext cx="9603275" cy="587136"/>
          </a:xfrm>
        </p:spPr>
        <p:txBody>
          <a:bodyPr>
            <a:normAutofit fontScale="90000"/>
          </a:bodyPr>
          <a:lstStyle/>
          <a:p>
            <a:r>
              <a:rPr lang="tr-TR" dirty="0"/>
              <a:t>Eczacılık Etiği</a:t>
            </a:r>
          </a:p>
        </p:txBody>
      </p:sp>
      <p:sp>
        <p:nvSpPr>
          <p:cNvPr id="3" name="İçerik Yer Tutucusu 2">
            <a:extLst>
              <a:ext uri="{FF2B5EF4-FFF2-40B4-BE49-F238E27FC236}">
                <a16:creationId xmlns:a16="http://schemas.microsoft.com/office/drawing/2014/main" id="{B7163E0F-4F64-EB66-8952-4F40F357960A}"/>
              </a:ext>
            </a:extLst>
          </p:cNvPr>
          <p:cNvSpPr>
            <a:spLocks noGrp="1"/>
          </p:cNvSpPr>
          <p:nvPr>
            <p:ph idx="1"/>
          </p:nvPr>
        </p:nvSpPr>
        <p:spPr/>
        <p:txBody>
          <a:bodyPr/>
          <a:lstStyle/>
          <a:p>
            <a:r>
              <a:rPr lang="tr-TR" dirty="0"/>
              <a:t>Eczacılık uygulamaları içinde etkinlik gösteren eczacılıktaki değer sorunlarının ele alındığı alan ise "Eczacılık Etiği" adını almaktadır. Bir eczacının özel bir durum karşısında, kendi kendine ne yapması gerektiğini sorması, etikle ilgili bir sorunla karşılaştığı anlamına gelir.</a:t>
            </a:r>
          </a:p>
          <a:p>
            <a:r>
              <a:rPr lang="tr-TR" sz="1800" kern="100" dirty="0">
                <a:effectLst/>
                <a:latin typeface="Calibri" panose="020F0502020204030204" pitchFamily="34" charset="0"/>
                <a:ea typeface="Calibri" panose="020F0502020204030204" pitchFamily="34" charset="0"/>
                <a:cs typeface="Times New Roman" panose="02020603050405020304" pitchFamily="18" charset="0"/>
              </a:rPr>
              <a:t>Örneğin, eczacılık etiğinin kurallarından biri olan gizlilik, herhangi bir insanın, verilen sırları, dikkatli bir şekilde saklamak zorunda olduğu kuralının eczacılığa uygulanmasından başka bir şey değildir.</a:t>
            </a:r>
          </a:p>
          <a:p>
            <a:endParaRPr lang="tr-TR" dirty="0"/>
          </a:p>
        </p:txBody>
      </p:sp>
    </p:spTree>
    <p:extLst>
      <p:ext uri="{BB962C8B-B14F-4D97-AF65-F5344CB8AC3E}">
        <p14:creationId xmlns:p14="http://schemas.microsoft.com/office/powerpoint/2010/main" val="7973939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00759A1-ADC8-7C0B-C137-64CD27BC2841}"/>
              </a:ext>
            </a:extLst>
          </p:cNvPr>
          <p:cNvSpPr>
            <a:spLocks noGrp="1"/>
          </p:cNvSpPr>
          <p:nvPr>
            <p:ph type="title"/>
          </p:nvPr>
        </p:nvSpPr>
        <p:spPr/>
        <p:txBody>
          <a:bodyPr/>
          <a:lstStyle/>
          <a:p>
            <a:r>
              <a:rPr lang="tr-TR" dirty="0"/>
              <a:t>Eczacılık Etik Kuralları</a:t>
            </a:r>
          </a:p>
        </p:txBody>
      </p:sp>
      <p:sp>
        <p:nvSpPr>
          <p:cNvPr id="3" name="İçerik Yer Tutucusu 2">
            <a:extLst>
              <a:ext uri="{FF2B5EF4-FFF2-40B4-BE49-F238E27FC236}">
                <a16:creationId xmlns:a16="http://schemas.microsoft.com/office/drawing/2014/main" id="{83FD9B85-1A5E-A696-4766-C10EFC9C446A}"/>
              </a:ext>
            </a:extLst>
          </p:cNvPr>
          <p:cNvSpPr>
            <a:spLocks noGrp="1"/>
          </p:cNvSpPr>
          <p:nvPr>
            <p:ph idx="1"/>
          </p:nvPr>
        </p:nvSpPr>
        <p:spPr/>
        <p:txBody>
          <a:bodyPr/>
          <a:lstStyle/>
          <a:p>
            <a:r>
              <a:rPr lang="tr-TR" dirty="0"/>
              <a:t>Amerikan Eczacılar Birliği (</a:t>
            </a:r>
            <a:r>
              <a:rPr lang="tr-TR" dirty="0" err="1"/>
              <a:t>APhA</a:t>
            </a:r>
            <a:r>
              <a:rPr lang="tr-TR" dirty="0"/>
              <a:t>)'</a:t>
            </a:r>
            <a:r>
              <a:rPr lang="tr-TR" dirty="0" err="1"/>
              <a:t>nin</a:t>
            </a:r>
            <a:r>
              <a:rPr lang="tr-TR" dirty="0"/>
              <a:t> ilk Etik Yönergesi 1852'de yayınlanmıştır. Uygulamanın, dinamik bir doğaya sahip olması amacıyla belirli zamanlarda geliştirilmiş ve zamana uygun olarak düzenlenmiştir. En son düzenlenen Etik Yönergesinde eczacılar için 8 etik kural ortaya konmuştur. </a:t>
            </a:r>
          </a:p>
          <a:p>
            <a:r>
              <a:rPr lang="tr-TR" dirty="0"/>
              <a:t>Bu kurallar, daha önceki kurallardan farklı olarak eczacı ile hasta arasındaki anlaşmaya dayalı İlişkinin yapısına ağırlık vermektedir. </a:t>
            </a:r>
          </a:p>
        </p:txBody>
      </p:sp>
    </p:spTree>
    <p:extLst>
      <p:ext uri="{BB962C8B-B14F-4D97-AF65-F5344CB8AC3E}">
        <p14:creationId xmlns:p14="http://schemas.microsoft.com/office/powerpoint/2010/main" val="20977104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E66AF19-D4F2-F77C-A06A-D2FC3AE516B6}"/>
              </a:ext>
            </a:extLst>
          </p:cNvPr>
          <p:cNvSpPr>
            <a:spLocks noGrp="1"/>
          </p:cNvSpPr>
          <p:nvPr>
            <p:ph type="title"/>
          </p:nvPr>
        </p:nvSpPr>
        <p:spPr/>
        <p:txBody>
          <a:bodyPr/>
          <a:lstStyle/>
          <a:p>
            <a:r>
              <a:rPr lang="tr-TR" dirty="0"/>
              <a:t>Eczacılık Etik Kuralları</a:t>
            </a:r>
          </a:p>
        </p:txBody>
      </p:sp>
      <p:sp>
        <p:nvSpPr>
          <p:cNvPr id="3" name="İçerik Yer Tutucusu 2">
            <a:extLst>
              <a:ext uri="{FF2B5EF4-FFF2-40B4-BE49-F238E27FC236}">
                <a16:creationId xmlns:a16="http://schemas.microsoft.com/office/drawing/2014/main" id="{61E52BA4-8FCF-E524-1FD6-268F2F97B23D}"/>
              </a:ext>
            </a:extLst>
          </p:cNvPr>
          <p:cNvSpPr>
            <a:spLocks noGrp="1"/>
          </p:cNvSpPr>
          <p:nvPr>
            <p:ph idx="1"/>
          </p:nvPr>
        </p:nvSpPr>
        <p:spPr/>
        <p:txBody>
          <a:bodyPr>
            <a:normAutofit fontScale="85000" lnSpcReduction="20000"/>
          </a:bodyPr>
          <a:lstStyle/>
          <a:p>
            <a:pPr>
              <a:lnSpc>
                <a:spcPct val="107000"/>
              </a:lnSpc>
              <a:spcAft>
                <a:spcPts val="800"/>
              </a:spcAft>
            </a:pPr>
            <a:r>
              <a:rPr lang="tr-TR" sz="1800" kern="100" dirty="0">
                <a:effectLst/>
                <a:latin typeface="Calibri" panose="020F0502020204030204" pitchFamily="34" charset="0"/>
                <a:ea typeface="Calibri" panose="020F0502020204030204" pitchFamily="34" charset="0"/>
                <a:cs typeface="Times New Roman" panose="02020603050405020304" pitchFamily="18" charset="0"/>
              </a:rPr>
              <a:t> 1. Eczacı, hasta ile arasındaki ilişkiye saygılıdır. </a:t>
            </a:r>
          </a:p>
          <a:p>
            <a:pPr>
              <a:lnSpc>
                <a:spcPct val="107000"/>
              </a:lnSpc>
              <a:spcAft>
                <a:spcPts val="800"/>
              </a:spcAft>
            </a:pPr>
            <a:r>
              <a:rPr lang="tr-TR" sz="1800" kern="100" dirty="0">
                <a:effectLst/>
                <a:latin typeface="Calibri" panose="020F0502020204030204" pitchFamily="34" charset="0"/>
                <a:ea typeface="Calibri" panose="020F0502020204030204" pitchFamily="34" charset="0"/>
                <a:cs typeface="Times New Roman" panose="02020603050405020304" pitchFamily="18" charset="0"/>
              </a:rPr>
              <a:t>2. Eczacı, her hastaya özenli, şefkatli ve gizli bir biçimde hizmet sağlar.</a:t>
            </a:r>
          </a:p>
          <a:p>
            <a:pPr>
              <a:lnSpc>
                <a:spcPct val="107000"/>
              </a:lnSpc>
              <a:spcAft>
                <a:spcPts val="800"/>
              </a:spcAft>
            </a:pPr>
            <a:r>
              <a:rPr lang="tr-TR" sz="1800" kern="100" dirty="0">
                <a:effectLst/>
                <a:latin typeface="Calibri" panose="020F0502020204030204" pitchFamily="34" charset="0"/>
                <a:ea typeface="Calibri" panose="020F0502020204030204" pitchFamily="34" charset="0"/>
                <a:cs typeface="Times New Roman" panose="02020603050405020304" pitchFamily="18" charset="0"/>
              </a:rPr>
              <a:t>3. Eczacı, her hastanın kişiliğine ve itibarına saygılıdır. </a:t>
            </a:r>
          </a:p>
          <a:p>
            <a:pPr>
              <a:lnSpc>
                <a:spcPct val="107000"/>
              </a:lnSpc>
              <a:spcAft>
                <a:spcPts val="800"/>
              </a:spcAft>
            </a:pPr>
            <a:r>
              <a:rPr lang="tr-TR" sz="1800" kern="100" dirty="0">
                <a:effectLst/>
                <a:latin typeface="Calibri" panose="020F0502020204030204" pitchFamily="34" charset="0"/>
                <a:ea typeface="Calibri" panose="020F0502020204030204" pitchFamily="34" charset="0"/>
                <a:cs typeface="Times New Roman" panose="02020603050405020304" pitchFamily="18" charset="0"/>
              </a:rPr>
              <a:t>4. Eczacı, mesleki ilişkilerde, doğruluk, dürüstlük ilkelerine göre ve açık sözlülükle davranır. </a:t>
            </a:r>
          </a:p>
          <a:p>
            <a:pPr>
              <a:lnSpc>
                <a:spcPct val="107000"/>
              </a:lnSpc>
              <a:spcAft>
                <a:spcPts val="800"/>
              </a:spcAft>
            </a:pPr>
            <a:r>
              <a:rPr lang="tr-TR" sz="1800" kern="100" dirty="0">
                <a:effectLst/>
                <a:latin typeface="Calibri" panose="020F0502020204030204" pitchFamily="34" charset="0"/>
                <a:ea typeface="Calibri" panose="020F0502020204030204" pitchFamily="34" charset="0"/>
                <a:cs typeface="Times New Roman" panose="02020603050405020304" pitchFamily="18" charset="0"/>
              </a:rPr>
              <a:t>5. Eczacı, mesleki yeterliliğe sahiptir.</a:t>
            </a:r>
          </a:p>
          <a:p>
            <a:pPr>
              <a:lnSpc>
                <a:spcPct val="107000"/>
              </a:lnSpc>
              <a:spcAft>
                <a:spcPts val="800"/>
              </a:spcAft>
            </a:pPr>
            <a:r>
              <a:rPr lang="tr-TR" sz="1800" kern="100" dirty="0">
                <a:effectLst/>
                <a:latin typeface="Calibri" panose="020F0502020204030204" pitchFamily="34" charset="0"/>
                <a:ea typeface="Calibri" panose="020F0502020204030204" pitchFamily="34" charset="0"/>
                <a:cs typeface="Times New Roman" panose="02020603050405020304" pitchFamily="18" charset="0"/>
              </a:rPr>
              <a:t> 6. Eczacı, meslektaş ve diğer sağlık elemanlarının değer ve becerilerine saygılıdır. </a:t>
            </a:r>
          </a:p>
          <a:p>
            <a:pPr>
              <a:lnSpc>
                <a:spcPct val="107000"/>
              </a:lnSpc>
              <a:spcAft>
                <a:spcPts val="800"/>
              </a:spcAft>
            </a:pPr>
            <a:r>
              <a:rPr lang="tr-TR" sz="1800" kern="100" dirty="0">
                <a:effectLst/>
                <a:latin typeface="Calibri" panose="020F0502020204030204" pitchFamily="34" charset="0"/>
                <a:ea typeface="Calibri" panose="020F0502020204030204" pitchFamily="34" charset="0"/>
                <a:cs typeface="Times New Roman" panose="02020603050405020304" pitchFamily="18" charset="0"/>
              </a:rPr>
              <a:t>7. Eczacı, bireysel ve toplumsal gereksinimler için hizmet verir. </a:t>
            </a:r>
          </a:p>
          <a:p>
            <a:pPr>
              <a:lnSpc>
                <a:spcPct val="107000"/>
              </a:lnSpc>
              <a:spcAft>
                <a:spcPts val="800"/>
              </a:spcAft>
            </a:pPr>
            <a:r>
              <a:rPr lang="tr-TR" sz="1800" kern="100" dirty="0">
                <a:effectLst/>
                <a:latin typeface="Calibri" panose="020F0502020204030204" pitchFamily="34" charset="0"/>
                <a:ea typeface="Calibri" panose="020F0502020204030204" pitchFamily="34" charset="0"/>
                <a:cs typeface="Times New Roman" panose="02020603050405020304" pitchFamily="18" charset="0"/>
              </a:rPr>
              <a:t>8. Eczacı, sağlıkla ilgili kaynakların dağılımında adil davranır</a:t>
            </a:r>
          </a:p>
          <a:p>
            <a:endParaRPr lang="tr-TR" dirty="0"/>
          </a:p>
        </p:txBody>
      </p:sp>
    </p:spTree>
    <p:extLst>
      <p:ext uri="{BB962C8B-B14F-4D97-AF65-F5344CB8AC3E}">
        <p14:creationId xmlns:p14="http://schemas.microsoft.com/office/powerpoint/2010/main" val="34194268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BB898B3-7E30-AF36-9973-A2C312BABAF2}"/>
              </a:ext>
            </a:extLst>
          </p:cNvPr>
          <p:cNvSpPr>
            <a:spLocks noGrp="1"/>
          </p:cNvSpPr>
          <p:nvPr>
            <p:ph idx="1"/>
          </p:nvPr>
        </p:nvSpPr>
        <p:spPr/>
        <p:txBody>
          <a:bodyPr/>
          <a:lstStyle/>
          <a:p>
            <a:r>
              <a:rPr lang="tr-TR" dirty="0"/>
              <a:t>Ülkemizde henüz böyle bir yönerge olmamasına rağmen, eczacılarda genel anlamda hedefin sadece hasta olmadığının bilinci ile "hastanın tanınması ve korunması; eczacılık kariyerinin korunması demektir" anlayışı egemen olmaya başlamıştır. Bu anlayış doğrultusunda hareket eden kimi eczacılar, hasta portföylerini bilgisayarlara girerek, hastalarının daha önce hangi ilaçları kullandıklarını ya da kullanmadıklarını kaydedebilmekte ve böylece hastaya karşı bu türlü "duyarlı" davranışı göstermektedir. </a:t>
            </a:r>
          </a:p>
        </p:txBody>
      </p:sp>
    </p:spTree>
    <p:extLst>
      <p:ext uri="{BB962C8B-B14F-4D97-AF65-F5344CB8AC3E}">
        <p14:creationId xmlns:p14="http://schemas.microsoft.com/office/powerpoint/2010/main" val="30794100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a:extLst>
              <a:ext uri="{FF2B5EF4-FFF2-40B4-BE49-F238E27FC236}">
                <a16:creationId xmlns:a16="http://schemas.microsoft.com/office/drawing/2014/main" id="{FD92B00B-A65E-08D4-169C-74CD989E129C}"/>
              </a:ext>
            </a:extLst>
          </p:cNvPr>
          <p:cNvSpPr>
            <a:spLocks noGrp="1"/>
          </p:cNvSpPr>
          <p:nvPr>
            <p:ph idx="1"/>
          </p:nvPr>
        </p:nvSpPr>
        <p:spPr>
          <a:xfrm>
            <a:off x="250631" y="2335223"/>
            <a:ext cx="5845370" cy="4168214"/>
          </a:xfrm>
        </p:spPr>
        <p:txBody>
          <a:bodyPr>
            <a:normAutofit/>
          </a:bodyPr>
          <a:lstStyle/>
          <a:p>
            <a:r>
              <a:rPr lang="tr-TR" dirty="0"/>
              <a:t>Ankara Üniversitesi Eczacılık Fakültesi Eczacılık İşletmeciliği Anabilim Dalının yapmış olduğu bir çalışmada eczane eczacılarının etik, eczacılık etiği ve eczacılıkta etik kurallar konusundaki bilgi düzeylerini belirlemeye ve etik kurallara ne denli uyabildiklerini saptanmaya çalışılmıştır.</a:t>
            </a:r>
          </a:p>
          <a:p>
            <a:r>
              <a:rPr lang="tr-TR" dirty="0"/>
              <a:t>Çeşitli yaş gruplarındaki ve Ankara Eczacı Odası tarafından belirlenen 8 değişik bölgedeki eczane sahibi eczacılarının mezun oldukları fakültelere göre dağılımları Tablo 1 de verilmiştir. Eczacıların %33.1 'i daha önce eczacılık mesleğinin değişik dallarında çalıştıktan sonra eczane eczacılığı yaptıklarını belirtmişlerdir. </a:t>
            </a:r>
          </a:p>
          <a:p>
            <a:endParaRPr lang="tr-TR" dirty="0"/>
          </a:p>
          <a:p>
            <a:endParaRPr lang="tr-TR" dirty="0"/>
          </a:p>
          <a:p>
            <a:endParaRPr lang="tr-TR" dirty="0"/>
          </a:p>
        </p:txBody>
      </p:sp>
      <p:pic>
        <p:nvPicPr>
          <p:cNvPr id="8" name="Resim 7">
            <a:extLst>
              <a:ext uri="{FF2B5EF4-FFF2-40B4-BE49-F238E27FC236}">
                <a16:creationId xmlns:a16="http://schemas.microsoft.com/office/drawing/2014/main" id="{59A96E6A-43AB-1453-DF98-E9010EDA330A}"/>
              </a:ext>
            </a:extLst>
          </p:cNvPr>
          <p:cNvPicPr>
            <a:picLocks noChangeAspect="1"/>
          </p:cNvPicPr>
          <p:nvPr/>
        </p:nvPicPr>
        <p:blipFill>
          <a:blip r:embed="rId2"/>
          <a:stretch>
            <a:fillRect/>
          </a:stretch>
        </p:blipFill>
        <p:spPr>
          <a:xfrm>
            <a:off x="6376087" y="2770119"/>
            <a:ext cx="5254708" cy="2769148"/>
          </a:xfrm>
          <a:prstGeom prst="rect">
            <a:avLst/>
          </a:prstGeom>
        </p:spPr>
      </p:pic>
    </p:spTree>
    <p:extLst>
      <p:ext uri="{BB962C8B-B14F-4D97-AF65-F5344CB8AC3E}">
        <p14:creationId xmlns:p14="http://schemas.microsoft.com/office/powerpoint/2010/main" val="2472934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5EDBB12-9471-8976-0CED-0E5BCF93E1BC}"/>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6EC7FC4A-2113-D867-2E2C-41057FB77392}"/>
              </a:ext>
            </a:extLst>
          </p:cNvPr>
          <p:cNvSpPr>
            <a:spLocks noGrp="1"/>
          </p:cNvSpPr>
          <p:nvPr>
            <p:ph idx="1"/>
          </p:nvPr>
        </p:nvSpPr>
        <p:spPr/>
        <p:txBody>
          <a:bodyPr/>
          <a:lstStyle/>
          <a:p>
            <a:r>
              <a:rPr lang="tr-TR" dirty="0"/>
              <a:t>Toplam 130 eczacının %78.5'i "Etik nedir?" sorusunu doğru olarak yanıtlamıştır. Eczacıların etik konusundaki bilgi düzeyleri fakültelerine göre karşılaştırıldığında anlamlı farklılık göstermiştir(Tablo 2). </a:t>
            </a:r>
          </a:p>
          <a:p>
            <a:endParaRPr lang="tr-TR" dirty="0"/>
          </a:p>
        </p:txBody>
      </p:sp>
      <p:pic>
        <p:nvPicPr>
          <p:cNvPr id="4" name="Resim 3">
            <a:extLst>
              <a:ext uri="{FF2B5EF4-FFF2-40B4-BE49-F238E27FC236}">
                <a16:creationId xmlns:a16="http://schemas.microsoft.com/office/drawing/2014/main" id="{F65636AC-E0D6-2820-63B1-12065A47794F}"/>
              </a:ext>
            </a:extLst>
          </p:cNvPr>
          <p:cNvPicPr>
            <a:picLocks noChangeAspect="1"/>
          </p:cNvPicPr>
          <p:nvPr/>
        </p:nvPicPr>
        <p:blipFill>
          <a:blip r:embed="rId2"/>
          <a:stretch>
            <a:fillRect/>
          </a:stretch>
        </p:blipFill>
        <p:spPr>
          <a:xfrm>
            <a:off x="2084882" y="3648269"/>
            <a:ext cx="7169799" cy="3023119"/>
          </a:xfrm>
          <a:prstGeom prst="rect">
            <a:avLst/>
          </a:prstGeom>
        </p:spPr>
      </p:pic>
    </p:spTree>
    <p:extLst>
      <p:ext uri="{BB962C8B-B14F-4D97-AF65-F5344CB8AC3E}">
        <p14:creationId xmlns:p14="http://schemas.microsoft.com/office/powerpoint/2010/main" val="93472451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Toplantı Odası">
  <a:themeElements>
    <a:clrScheme name="İyon Toplantı Odası">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yon Toplantı Odası">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Toplantı Odası">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175</TotalTime>
  <Words>1577</Words>
  <Application>Microsoft Office PowerPoint</Application>
  <PresentationFormat>Geniş ekran</PresentationFormat>
  <Paragraphs>108</Paragraphs>
  <Slides>27</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27</vt:i4>
      </vt:variant>
    </vt:vector>
  </HeadingPairs>
  <TitlesOfParts>
    <vt:vector size="33" baseType="lpstr">
      <vt:lpstr>Arial</vt:lpstr>
      <vt:lpstr>Calibri</vt:lpstr>
      <vt:lpstr>Century Gothic</vt:lpstr>
      <vt:lpstr>Times New Roman</vt:lpstr>
      <vt:lpstr>Wingdings 3</vt:lpstr>
      <vt:lpstr>İyon Toplantı Odası</vt:lpstr>
      <vt:lpstr>ECZANE ECZACILIĞI VE ETİK</vt:lpstr>
      <vt:lpstr>GİRİŞ</vt:lpstr>
      <vt:lpstr>PowerPoint Sunusu</vt:lpstr>
      <vt:lpstr>Eczacılık Etiği</vt:lpstr>
      <vt:lpstr>Eczacılık Etik Kuralları</vt:lpstr>
      <vt:lpstr>Eczacılık Etik Kuralları</vt:lpstr>
      <vt:lpstr>PowerPoint Sunusu</vt:lpstr>
      <vt:lpstr>PowerPoint Sunusu</vt:lpstr>
      <vt:lpstr>PowerPoint Sunusu</vt:lpstr>
      <vt:lpstr>PowerPoint Sunusu</vt:lpstr>
      <vt:lpstr>PowerPoint Sunusu</vt:lpstr>
      <vt:lpstr>PowerPoint Sunusu</vt:lpstr>
      <vt:lpstr>ETİK İKİLEM</vt:lpstr>
      <vt:lpstr>ETİK KARAR VERİLMESİ GEREKEN DURUMLAR</vt:lpstr>
      <vt:lpstr>PowerPoint Sunusu</vt:lpstr>
      <vt:lpstr>PowerPoint Sunusu</vt:lpstr>
      <vt:lpstr>VAKA İNCELEMELERİ</vt:lpstr>
      <vt:lpstr>PowerPoint Sunusu</vt:lpstr>
      <vt:lpstr>PowerPoint Sunusu</vt:lpstr>
      <vt:lpstr>PowerPoint Sunusu</vt:lpstr>
      <vt:lpstr>Soru 1</vt:lpstr>
      <vt:lpstr>Cevap 1</vt:lpstr>
      <vt:lpstr>Soru 2</vt:lpstr>
      <vt:lpstr>Cevap 2</vt:lpstr>
      <vt:lpstr>Soru 3</vt:lpstr>
      <vt:lpstr>Cevap 3</vt:lpstr>
      <vt:lpstr>KAYNAKLAR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Eczane eczacılığı ve etik</dc:title>
  <dc:creator>Bilal Aktaş</dc:creator>
  <cp:lastModifiedBy>gülbin özçelikay</cp:lastModifiedBy>
  <cp:revision>1</cp:revision>
  <dcterms:created xsi:type="dcterms:W3CDTF">2023-10-23T12:03:59Z</dcterms:created>
  <dcterms:modified xsi:type="dcterms:W3CDTF">2023-11-14T07:07:26Z</dcterms:modified>
</cp:coreProperties>
</file>