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60" r:id="rId4"/>
    <p:sldId id="262" r:id="rId5"/>
    <p:sldId id="263" r:id="rId6"/>
    <p:sldId id="261" r:id="rId7"/>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1416" y="-9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12.05.2020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12.05.2020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12.05.2020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12.05.2020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A23720DD-5B6D-40BF-8493-A6B52D484E6B}" type="datetimeFigureOut">
              <a:rPr lang="tr-TR" smtClean="0"/>
              <a:t>12.05.2020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A23720DD-5B6D-40BF-8493-A6B52D484E6B}" type="datetimeFigureOut">
              <a:rPr lang="tr-TR" smtClean="0"/>
              <a:t>12.05.2020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A23720DD-5B6D-40BF-8493-A6B52D484E6B}" type="datetimeFigureOut">
              <a:rPr lang="tr-TR" smtClean="0"/>
              <a:t>12.05.2020</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A23720DD-5B6D-40BF-8493-A6B52D484E6B}" type="datetimeFigureOut">
              <a:rPr lang="tr-TR" smtClean="0"/>
              <a:t>12.05.2020</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A23720DD-5B6D-40BF-8493-A6B52D484E6B}" type="datetimeFigureOut">
              <a:rPr lang="tr-TR" smtClean="0"/>
              <a:t>12.05.2020</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t>12.05.2020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t>12.05.2020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23720DD-5B6D-40BF-8493-A6B52D484E6B}" type="datetimeFigureOut">
              <a:rPr lang="tr-TR" smtClean="0"/>
              <a:t>12.05.2020</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302176B-0E47-46AC-8F43-DAB4B8A37D06}"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67544" y="0"/>
            <a:ext cx="8229600" cy="1475656"/>
          </a:xfrm>
        </p:spPr>
        <p:txBody>
          <a:bodyPr>
            <a:noAutofit/>
          </a:bodyPr>
          <a:lstStyle/>
          <a:p>
            <a:r>
              <a:rPr lang="tr-TR" sz="3200" b="1" dirty="0"/>
              <a:t>BABA-OĞUL-OTORİTE ÜÇGENİNDE “</a:t>
            </a:r>
            <a:r>
              <a:rPr lang="tr-TR" sz="3200" b="1" i="1" dirty="0"/>
              <a:t>KIRMIZI SAÇLI KADIN” </a:t>
            </a:r>
            <a:r>
              <a:rPr lang="tr-TR" sz="3200" b="1" dirty="0"/>
              <a:t>VE “</a:t>
            </a:r>
            <a:r>
              <a:rPr lang="tr-TR" sz="3200" b="1" i="1" dirty="0"/>
              <a:t>TRANS-ATLANTİK”</a:t>
            </a:r>
            <a:r>
              <a:rPr lang="tr-TR" sz="3200" dirty="0"/>
              <a:t/>
            </a:r>
            <a:br>
              <a:rPr lang="tr-TR" sz="3200" dirty="0"/>
            </a:br>
            <a:endParaRPr lang="tr-TR" sz="3200" dirty="0"/>
          </a:p>
        </p:txBody>
      </p:sp>
      <p:sp>
        <p:nvSpPr>
          <p:cNvPr id="3" name="İçerik Yer Tutucusu 2"/>
          <p:cNvSpPr>
            <a:spLocks noGrp="1"/>
          </p:cNvSpPr>
          <p:nvPr>
            <p:ph idx="1"/>
          </p:nvPr>
        </p:nvSpPr>
        <p:spPr/>
        <p:txBody>
          <a:bodyPr>
            <a:normAutofit fontScale="55000" lnSpcReduction="20000"/>
          </a:bodyPr>
          <a:lstStyle/>
          <a:p>
            <a:r>
              <a:rPr lang="tr-TR" dirty="0" err="1"/>
              <a:t>Witold</a:t>
            </a:r>
            <a:r>
              <a:rPr lang="tr-TR" dirty="0"/>
              <a:t> </a:t>
            </a:r>
            <a:r>
              <a:rPr lang="tr-TR" dirty="0" err="1"/>
              <a:t>Gombrowicz</a:t>
            </a:r>
            <a:r>
              <a:rPr lang="tr-TR" dirty="0"/>
              <a:t>, 1939’da savaş başlamadan hemen önce bir transatlantikle Arjantin’e gider ve 1963 yılına kadar orada kalır. “Trans-Atlantik” başlıklı romanını ailesi ve arkadaşları için yazdığını kitabın içinde şu cümlelerle ifade eder </a:t>
            </a:r>
            <a:r>
              <a:rPr lang="tr-TR" dirty="0" err="1"/>
              <a:t>Gombrowicz</a:t>
            </a:r>
            <a:r>
              <a:rPr lang="tr-TR" dirty="0"/>
              <a:t>: </a:t>
            </a:r>
            <a:r>
              <a:rPr lang="tr-TR" i="1" dirty="0"/>
              <a:t>“Aileme, akrabalarıma, dostlarıma, Arjantin’in başkentinde geçirdiğim onlarca yıllık maceranın başlangıcını aktarmak için bir gereksinim duyuyorum. (…) 1939’un yirmi bir ağustosunda “</a:t>
            </a:r>
            <a:r>
              <a:rPr lang="tr-TR" i="1" dirty="0" err="1"/>
              <a:t>Chrobry</a:t>
            </a:r>
            <a:r>
              <a:rPr lang="tr-TR" i="1" dirty="0"/>
              <a:t>” adlı gemiyle Buenos Aires’e vasıl oldum. </a:t>
            </a:r>
            <a:r>
              <a:rPr lang="tr-TR" i="1" dirty="0" err="1"/>
              <a:t>Gdynia’dan</a:t>
            </a:r>
            <a:r>
              <a:rPr lang="tr-TR" i="1" dirty="0"/>
              <a:t> Buenos Aires’e kadar olan bu gemi yolculuğu olağanüstü eğlenceli geçti… </a:t>
            </a:r>
            <a:r>
              <a:rPr lang="tr-TR" dirty="0"/>
              <a:t>(</a:t>
            </a:r>
            <a:r>
              <a:rPr lang="tr-TR" dirty="0" err="1"/>
              <a:t>Gombrowicz</a:t>
            </a:r>
            <a:r>
              <a:rPr lang="tr-TR" dirty="0"/>
              <a:t>, </a:t>
            </a:r>
            <a:r>
              <a:rPr lang="tr-TR" i="1" dirty="0"/>
              <a:t>Trans-Atlantik</a:t>
            </a:r>
            <a:r>
              <a:rPr lang="tr-TR" dirty="0"/>
              <a:t> 19)”</a:t>
            </a:r>
          </a:p>
          <a:p>
            <a:r>
              <a:rPr lang="tr-TR" dirty="0"/>
              <a:t>Bu sözlerle başlayan roman, yazarın Arjantin’de bulunan Polonya kolonisiyle tanışması ve oradaki yaşantısının </a:t>
            </a:r>
            <a:r>
              <a:rPr lang="tr-TR" dirty="0" err="1"/>
              <a:t>parodik</a:t>
            </a:r>
            <a:r>
              <a:rPr lang="tr-TR" dirty="0"/>
              <a:t> bir yansımasıdır. Aslında </a:t>
            </a:r>
            <a:r>
              <a:rPr lang="tr-TR" dirty="0" err="1"/>
              <a:t>Gombrowicz</a:t>
            </a:r>
            <a:r>
              <a:rPr lang="tr-TR" dirty="0"/>
              <a:t> bu kitap aracılığıyla vatan ve birey arasındaki ilişkiyi masaya yatırır. Bir Polonyalının vatanıyla kurduğu ilişki aslında bir Türk’ün vatanına yaklaşımıyla benzer özellikler taşır. Vatan sözcüğünün Leh dilindeki karşılığı, dilimize ‘</a:t>
            </a:r>
            <a:r>
              <a:rPr lang="tr-TR" dirty="0" err="1"/>
              <a:t>babaistan</a:t>
            </a:r>
            <a:r>
              <a:rPr lang="tr-TR" dirty="0"/>
              <a:t>’ olarak çevrilebilecek ‘</a:t>
            </a:r>
            <a:r>
              <a:rPr lang="tr-TR" dirty="0" err="1"/>
              <a:t>ojczyzna’dır</a:t>
            </a:r>
            <a:r>
              <a:rPr lang="tr-TR" dirty="0"/>
              <a:t> Yani ‘baba vatanı’ veya ‘</a:t>
            </a:r>
            <a:r>
              <a:rPr lang="tr-TR" dirty="0" err="1"/>
              <a:t>babavatan</a:t>
            </a:r>
            <a:r>
              <a:rPr lang="tr-TR" dirty="0"/>
              <a:t>’. Hani dilimizdeki ‘anavatan’ sözcüğünü düşününce, acaba Leh dili daha fazla ataerkil mi diye düşünmeden geçemiyor insan. Şaka bir yana, Polonyalıların vatana (</a:t>
            </a:r>
            <a:r>
              <a:rPr lang="tr-TR" dirty="0" err="1"/>
              <a:t>babaistana</a:t>
            </a:r>
            <a:r>
              <a:rPr lang="tr-TR" dirty="0"/>
              <a:t>) olan düşkünlüğünü tapınma olarak gören </a:t>
            </a:r>
            <a:r>
              <a:rPr lang="tr-TR" dirty="0" err="1"/>
              <a:t>Gombrowicz</a:t>
            </a:r>
            <a:r>
              <a:rPr lang="tr-TR" dirty="0"/>
              <a:t> işte bu romanında tam da bu konuyu eleştiriye açmış görünüyor. Polonya’nın önünde sorgusuz sualsiz diz çökmeyi yadırgıyor </a:t>
            </a:r>
            <a:r>
              <a:rPr lang="tr-TR" dirty="0" smtClean="0"/>
              <a:t>.</a:t>
            </a:r>
          </a:p>
        </p:txBody>
      </p:sp>
    </p:spTree>
    <p:extLst>
      <p:ext uri="{BB962C8B-B14F-4D97-AF65-F5344CB8AC3E}">
        <p14:creationId xmlns:p14="http://schemas.microsoft.com/office/powerpoint/2010/main" val="45218946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62500" lnSpcReduction="20000"/>
          </a:bodyPr>
          <a:lstStyle/>
          <a:p>
            <a:r>
              <a:rPr lang="tr-TR" dirty="0" err="1"/>
              <a:t>Gombrowicz</a:t>
            </a:r>
            <a:r>
              <a:rPr lang="tr-TR" dirty="0"/>
              <a:t> “Trans-</a:t>
            </a:r>
            <a:r>
              <a:rPr lang="tr-TR" dirty="0" err="1"/>
              <a:t>Atlantik”te</a:t>
            </a:r>
            <a:r>
              <a:rPr lang="tr-TR" dirty="0"/>
              <a:t> ‘</a:t>
            </a:r>
            <a:r>
              <a:rPr lang="tr-TR" dirty="0" err="1"/>
              <a:t>Babaistanla</a:t>
            </a:r>
            <a:r>
              <a:rPr lang="tr-TR" dirty="0"/>
              <a:t>’ (</a:t>
            </a:r>
            <a:r>
              <a:rPr lang="tr-TR" dirty="0" err="1"/>
              <a:t>ojczyzna</a:t>
            </a:r>
            <a:r>
              <a:rPr lang="tr-TR" dirty="0"/>
              <a:t>), kendi bulduğu bir sözcük olan ‘</a:t>
            </a:r>
            <a:r>
              <a:rPr lang="tr-TR" dirty="0" err="1"/>
              <a:t>Oğulistanın</a:t>
            </a:r>
            <a:r>
              <a:rPr lang="tr-TR" dirty="0"/>
              <a:t>’ (</a:t>
            </a:r>
            <a:r>
              <a:rPr lang="tr-TR" dirty="0" err="1"/>
              <a:t>ojnczyzna</a:t>
            </a:r>
            <a:r>
              <a:rPr lang="tr-TR" dirty="0"/>
              <a:t>) düellosunu işte bunun için konu eder romanına. “</a:t>
            </a:r>
            <a:r>
              <a:rPr lang="tr-TR" dirty="0" err="1"/>
              <a:t>Babaistan”ı</a:t>
            </a:r>
            <a:r>
              <a:rPr lang="tr-TR" dirty="0"/>
              <a:t> eski binbaşı, baba </a:t>
            </a:r>
            <a:r>
              <a:rPr lang="tr-TR" dirty="0" err="1"/>
              <a:t>Tomasz</a:t>
            </a:r>
            <a:r>
              <a:rPr lang="tr-TR" dirty="0"/>
              <a:t> </a:t>
            </a:r>
            <a:r>
              <a:rPr lang="tr-TR" dirty="0" err="1"/>
              <a:t>Korzycki</a:t>
            </a:r>
            <a:r>
              <a:rPr lang="tr-TR" dirty="0"/>
              <a:t> kişileştirir. “</a:t>
            </a:r>
            <a:r>
              <a:rPr lang="tr-TR" i="1" dirty="0"/>
              <a:t>Bu adam, etik anlamda Onuru, Saflığı ve Doğruluğu, vatanseverlik anlamında Sadakati ve de Cesareti, </a:t>
            </a:r>
            <a:r>
              <a:rPr lang="tr-TR" i="1" dirty="0" err="1"/>
              <a:t>aksiyolojik</a:t>
            </a:r>
            <a:r>
              <a:rPr lang="tr-TR" i="1" dirty="0"/>
              <a:t> anlamda Kilise, Tanrı ve Geleneği simgeler”</a:t>
            </a:r>
            <a:r>
              <a:rPr lang="tr-TR" dirty="0"/>
              <a:t> </a:t>
            </a:r>
            <a:r>
              <a:rPr lang="tr-TR" i="1" dirty="0"/>
              <a:t>(…) “Oğul (</a:t>
            </a:r>
            <a:r>
              <a:rPr lang="tr-TR" i="1" dirty="0" err="1"/>
              <a:t>Ignac</a:t>
            </a:r>
            <a:r>
              <a:rPr lang="tr-TR" i="1" dirty="0"/>
              <a:t>) figürü ise Utancın, Ahlaksızlığın, İhanetin, Korkaklığın yanı sıra Özgürlüğün, Yaşamın ve Geleceğin temsilcisidir”</a:t>
            </a:r>
            <a:r>
              <a:rPr lang="tr-TR" dirty="0"/>
              <a:t>.</a:t>
            </a:r>
            <a:r>
              <a:rPr lang="tr-TR" i="1" dirty="0"/>
              <a:t> </a:t>
            </a:r>
            <a:r>
              <a:rPr lang="tr-TR" dirty="0"/>
              <a:t>(</a:t>
            </a:r>
            <a:r>
              <a:rPr lang="tr-TR" dirty="0" err="1"/>
              <a:t>Franczak</a:t>
            </a:r>
            <a:r>
              <a:rPr lang="tr-TR" dirty="0"/>
              <a:t> 161). Peki, bu baba-oğul arasında ortaya çıkan çatışmanın kaynağı nedir? Romanın başkahramanı, </a:t>
            </a:r>
            <a:r>
              <a:rPr lang="tr-TR" dirty="0" err="1"/>
              <a:t>Witold</a:t>
            </a:r>
            <a:r>
              <a:rPr lang="tr-TR" dirty="0"/>
              <a:t> </a:t>
            </a:r>
            <a:r>
              <a:rPr lang="tr-TR" dirty="0" err="1"/>
              <a:t>Gombrowicz’in</a:t>
            </a:r>
            <a:r>
              <a:rPr lang="tr-TR" dirty="0"/>
              <a:t> Buenos Aires’te tanıştığı homoseksüel </a:t>
            </a:r>
            <a:r>
              <a:rPr lang="tr-TR" dirty="0" err="1"/>
              <a:t>Gonzalo</a:t>
            </a:r>
            <a:r>
              <a:rPr lang="tr-TR" dirty="0"/>
              <a:t>, Polonya kolonisinden eski binbaşı, baba </a:t>
            </a:r>
            <a:r>
              <a:rPr lang="tr-TR" dirty="0" err="1"/>
              <a:t>Tomasz</a:t>
            </a:r>
            <a:r>
              <a:rPr lang="tr-TR" dirty="0"/>
              <a:t> </a:t>
            </a:r>
            <a:r>
              <a:rPr lang="tr-TR" dirty="0" err="1"/>
              <a:t>Korzycki’nin</a:t>
            </a:r>
            <a:r>
              <a:rPr lang="tr-TR" dirty="0"/>
              <a:t> oğlu </a:t>
            </a:r>
            <a:r>
              <a:rPr lang="tr-TR" dirty="0" err="1"/>
              <a:t>Ignac’a</a:t>
            </a:r>
            <a:r>
              <a:rPr lang="tr-TR" dirty="0"/>
              <a:t> âşık olmuş ve onu elde etmek için </a:t>
            </a:r>
            <a:r>
              <a:rPr lang="tr-TR" dirty="0" err="1"/>
              <a:t>Witold’un</a:t>
            </a:r>
            <a:r>
              <a:rPr lang="tr-TR" dirty="0"/>
              <a:t> arkadaşlığından yararlanmaya girişmiştir. </a:t>
            </a:r>
            <a:r>
              <a:rPr lang="tr-TR" dirty="0" err="1"/>
              <a:t>Gonzalo</a:t>
            </a:r>
            <a:r>
              <a:rPr lang="tr-TR" dirty="0"/>
              <a:t>, erkekliğini, bir başka deyişle, gücünü ve otoritesini yitirmiş bir adam olarak çıkar karşımıza. </a:t>
            </a:r>
            <a:r>
              <a:rPr lang="tr-TR" dirty="0" err="1"/>
              <a:t>Gonzalo’da</a:t>
            </a:r>
            <a:r>
              <a:rPr lang="tr-TR" dirty="0"/>
              <a:t> korkunç bir karmaşa vardır, çünkü </a:t>
            </a:r>
            <a:r>
              <a:rPr lang="tr-TR" i="1" dirty="0"/>
              <a:t>“ahlaki ilkeleri baltalar, kültürel kuralların nedensizliklerini gösterir, </a:t>
            </a:r>
            <a:r>
              <a:rPr lang="tr-TR" i="1" dirty="0" err="1"/>
              <a:t>aksiyolojik</a:t>
            </a:r>
            <a:r>
              <a:rPr lang="tr-TR" i="1" dirty="0"/>
              <a:t> ve toplumsal düzenin doğallığını bozar”</a:t>
            </a:r>
            <a:r>
              <a:rPr lang="tr-TR" dirty="0"/>
              <a:t> (</a:t>
            </a:r>
            <a:r>
              <a:rPr lang="tr-TR" dirty="0" err="1"/>
              <a:t>Franczak</a:t>
            </a:r>
            <a:r>
              <a:rPr lang="tr-TR" dirty="0"/>
              <a:t> 162). Etnik kökeninden tutun da, sınıfsal statüsüne, evinde beslediği hayvanlardan eşyalarına kadar her şey karmaşıktır, en başta da cinsiyeti tabii ki.</a:t>
            </a:r>
          </a:p>
          <a:p>
            <a:endParaRPr lang="tr-TR" dirty="0" smtClean="0"/>
          </a:p>
        </p:txBody>
      </p:sp>
    </p:spTree>
    <p:extLst>
      <p:ext uri="{BB962C8B-B14F-4D97-AF65-F5344CB8AC3E}">
        <p14:creationId xmlns:p14="http://schemas.microsoft.com/office/powerpoint/2010/main" val="362930161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77500" lnSpcReduction="20000"/>
          </a:bodyPr>
          <a:lstStyle/>
          <a:p>
            <a:r>
              <a:rPr lang="tr-TR" dirty="0" err="1"/>
              <a:t>Gonzalo’nun</a:t>
            </a:r>
            <a:r>
              <a:rPr lang="tr-TR" dirty="0"/>
              <a:t> yaklaşımıyla baba-oğul çatışması başlar; bu adamın, oğluna karşı ilgi duyduğunu anlayan </a:t>
            </a:r>
            <a:r>
              <a:rPr lang="tr-TR" dirty="0" err="1"/>
              <a:t>Tomasz</a:t>
            </a:r>
            <a:r>
              <a:rPr lang="tr-TR" dirty="0"/>
              <a:t> oğlunu, dolayısıyla otoritesini korumak için harekete geçer. Oğlunu öldürmeyi planlar. Buna karşın oğul </a:t>
            </a:r>
            <a:r>
              <a:rPr lang="tr-TR" dirty="0" err="1"/>
              <a:t>Ignac</a:t>
            </a:r>
            <a:r>
              <a:rPr lang="tr-TR" dirty="0"/>
              <a:t> babasını öldürmenin ona otoriteden kurtulma ve özgürlük vereceğini hayal ederek, baba katilliğini düşünmeye başlar. </a:t>
            </a:r>
            <a:r>
              <a:rPr lang="tr-TR" dirty="0" err="1"/>
              <a:t>Gonzalo’nun</a:t>
            </a:r>
            <a:r>
              <a:rPr lang="tr-TR" dirty="0"/>
              <a:t> ‘ahlaksız teklifi’ baba-oğul çatışmasından, birey-vatan çatışmasına bağlanır. Baba </a:t>
            </a:r>
            <a:r>
              <a:rPr lang="tr-TR" dirty="0" err="1"/>
              <a:t>Tomasz</a:t>
            </a:r>
            <a:r>
              <a:rPr lang="tr-TR" dirty="0"/>
              <a:t>, daha sonra onu vatana kurban vermek adına, oğluna vatansever ve heteroseksüel bir biçim verme çabası içindedir aslında. Burada yazar, vatanı sanki uğruna çocuklar kurban edilen bir ‘</a:t>
            </a:r>
            <a:r>
              <a:rPr lang="tr-TR" dirty="0" err="1"/>
              <a:t>Molek’le</a:t>
            </a:r>
            <a:r>
              <a:rPr lang="tr-TR" dirty="0"/>
              <a:t> özdeşleştirir. Öyle ya, vatan uğruna verilen ‘oğlan canından’ daha ucuz ne vardır ki?! </a:t>
            </a:r>
          </a:p>
          <a:p>
            <a:endParaRPr lang="tr-TR" dirty="0"/>
          </a:p>
        </p:txBody>
      </p:sp>
    </p:spTree>
    <p:extLst>
      <p:ext uri="{BB962C8B-B14F-4D97-AF65-F5344CB8AC3E}">
        <p14:creationId xmlns:p14="http://schemas.microsoft.com/office/powerpoint/2010/main" val="209420450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70000" lnSpcReduction="20000"/>
          </a:bodyPr>
          <a:lstStyle/>
          <a:p>
            <a:r>
              <a:rPr lang="tr-TR" dirty="0" err="1"/>
              <a:t>Gombrowicz</a:t>
            </a:r>
            <a:r>
              <a:rPr lang="tr-TR" dirty="0"/>
              <a:t> babalar ve oğullar arasında bir seçim yapmak zorunda hisseder kendini ve önce </a:t>
            </a:r>
            <a:r>
              <a:rPr lang="tr-TR" dirty="0" err="1"/>
              <a:t>oğulu</a:t>
            </a:r>
            <a:r>
              <a:rPr lang="tr-TR" dirty="0"/>
              <a:t> seçer. Ama hemen sonra geri adım atar. Ancak, ardından ‘</a:t>
            </a:r>
            <a:r>
              <a:rPr lang="tr-TR" dirty="0" err="1"/>
              <a:t>oğulistanı</a:t>
            </a:r>
            <a:r>
              <a:rPr lang="tr-TR" dirty="0"/>
              <a:t>’ ‘</a:t>
            </a:r>
            <a:r>
              <a:rPr lang="tr-TR" dirty="0" err="1"/>
              <a:t>babaistana</a:t>
            </a:r>
            <a:r>
              <a:rPr lang="tr-TR" dirty="0"/>
              <a:t>’ üstün tutması gerektiği düşüncesi ağır basar</a:t>
            </a:r>
            <a:r>
              <a:rPr lang="tr-TR" dirty="0" smtClean="0"/>
              <a:t>. ‘</a:t>
            </a:r>
            <a:r>
              <a:rPr lang="tr-TR" dirty="0" err="1"/>
              <a:t>Oğulistanı</a:t>
            </a:r>
            <a:r>
              <a:rPr lang="tr-TR" dirty="0"/>
              <a:t>’ işte bunun için seçer, ama ‘babaların vatanına’ olan sevgisi de bakidir.  </a:t>
            </a:r>
            <a:endParaRPr lang="tr-TR" dirty="0" smtClean="0"/>
          </a:p>
          <a:p>
            <a:r>
              <a:rPr lang="tr-TR" dirty="0"/>
              <a:t> </a:t>
            </a:r>
            <a:r>
              <a:rPr lang="tr-TR" dirty="0" err="1"/>
              <a:t>Gombrowicz</a:t>
            </a:r>
            <a:r>
              <a:rPr lang="tr-TR" dirty="0"/>
              <a:t> 1939’da terk ettiği ve bir daha geri dönmediği ülkesinde -özellikle ‘Trans-Atlantik’ romanını yazdıktan sonra- uzun bir süre vatan haini ilan edilmiştir. Oysa </a:t>
            </a:r>
            <a:r>
              <a:rPr lang="tr-TR" dirty="0" err="1"/>
              <a:t>Gombrowicz</a:t>
            </a:r>
            <a:r>
              <a:rPr lang="tr-TR" dirty="0"/>
              <a:t> Polonya’ya karşı -tıpkı bir oğulun babasına duyduğu türden- “iki değerli” bir sevgi duymaktadır. Bir başka deyişle, derdi Polonya’yla değil, insana dayatılan biçimlerle ilgilidir. Oğulların geri çekilip babaların gücü elinde tutmasına dayanamaz yazar. Aslında bir türlü kopamadığı ülkesinin onu reddetmesini de hazmedemez.</a:t>
            </a:r>
          </a:p>
        </p:txBody>
      </p:sp>
    </p:spTree>
    <p:extLst>
      <p:ext uri="{BB962C8B-B14F-4D97-AF65-F5344CB8AC3E}">
        <p14:creationId xmlns:p14="http://schemas.microsoft.com/office/powerpoint/2010/main" val="311607387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70000" lnSpcReduction="20000"/>
          </a:bodyPr>
          <a:lstStyle/>
          <a:p>
            <a:r>
              <a:rPr lang="tr-TR" dirty="0"/>
              <a:t>Yazımızın başlarında doğu toplumları için ‘oğullarına oğulluktan sessizce çekilmeye izin vermeyen babaların’ toplumudur; Orhan Pamuk’un romanında da, babanın ölmesini yeğlemesi buna karşı bir isyan olabilir dedik ve bu cümlenin altını çizdik. Oysa batılı bir toplum olmasına karşın, bir başka erkek egemen toplumun, yani Polonya’nın en önemli yazarlarının başında gelen </a:t>
            </a:r>
            <a:r>
              <a:rPr lang="tr-TR" dirty="0" err="1"/>
              <a:t>Gombrowicz</a:t>
            </a:r>
            <a:r>
              <a:rPr lang="tr-TR" dirty="0"/>
              <a:t>, </a:t>
            </a:r>
            <a:r>
              <a:rPr lang="tr-TR" i="1" dirty="0"/>
              <a:t>“Babayı veya </a:t>
            </a:r>
            <a:r>
              <a:rPr lang="tr-TR" i="1" dirty="0" err="1"/>
              <a:t>oğulu</a:t>
            </a:r>
            <a:r>
              <a:rPr lang="tr-TR" i="1" dirty="0"/>
              <a:t> tutmaz, “ikili karşıtlıkların (homo-</a:t>
            </a:r>
            <a:r>
              <a:rPr lang="tr-TR" i="1" dirty="0" err="1"/>
              <a:t>hetero</a:t>
            </a:r>
            <a:r>
              <a:rPr lang="tr-TR" i="1" dirty="0"/>
              <a:t>, gelenek-yenilik, düzen-kaos, norm-sapkınlık) sistemini çökertir. </a:t>
            </a:r>
            <a:r>
              <a:rPr lang="tr-TR" i="1" dirty="0" err="1"/>
              <a:t>Oğulistan</a:t>
            </a:r>
            <a:r>
              <a:rPr lang="tr-TR" i="1" dirty="0"/>
              <a:t> adına </a:t>
            </a:r>
            <a:r>
              <a:rPr lang="tr-TR" i="1" dirty="0" err="1"/>
              <a:t>Babaistandan</a:t>
            </a:r>
            <a:r>
              <a:rPr lang="tr-TR" i="1" dirty="0"/>
              <a:t> yani babaların vatanından kurtuluşu değil, fakat aynı alternatiften özgürleşmeyi arar”</a:t>
            </a:r>
            <a:r>
              <a:rPr lang="tr-TR" dirty="0"/>
              <a:t> (</a:t>
            </a:r>
            <a:r>
              <a:rPr lang="tr-TR" dirty="0" err="1"/>
              <a:t>Franczak</a:t>
            </a:r>
            <a:r>
              <a:rPr lang="tr-TR" dirty="0"/>
              <a:t> 164), ancak, farklı bir biçimde de olsa, belki de Pamuk’la aynı isyanla bitirir romanını. </a:t>
            </a:r>
          </a:p>
          <a:p>
            <a:r>
              <a:rPr lang="tr-TR" dirty="0"/>
              <a:t> </a:t>
            </a:r>
            <a:r>
              <a:rPr lang="tr-TR" dirty="0" smtClean="0"/>
              <a:t>Diş </a:t>
            </a:r>
            <a:r>
              <a:rPr lang="tr-TR" dirty="0"/>
              <a:t>ağrısı veya yürek sancısı ulus ya da ırk sorar mı? Benzer biçimde yakmaz mı insanların canını? Bu durumda Pamuk’un ve </a:t>
            </a:r>
            <a:r>
              <a:rPr lang="tr-TR" dirty="0" err="1"/>
              <a:t>Gombrowicz’in</a:t>
            </a:r>
            <a:r>
              <a:rPr lang="tr-TR" dirty="0"/>
              <a:t> farklı biçimlerde, hatta farklı yüzyıllarda da olsa, benzer bir isyanı yansıtmalarında şaşacak ne var? </a:t>
            </a:r>
          </a:p>
          <a:p>
            <a:endParaRPr lang="tr-TR" dirty="0"/>
          </a:p>
        </p:txBody>
      </p:sp>
    </p:spTree>
    <p:extLst>
      <p:ext uri="{BB962C8B-B14F-4D97-AF65-F5344CB8AC3E}">
        <p14:creationId xmlns:p14="http://schemas.microsoft.com/office/powerpoint/2010/main" val="344846745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Kaynaklar</a:t>
            </a:r>
            <a:endParaRPr lang="tr-TR" dirty="0"/>
          </a:p>
        </p:txBody>
      </p:sp>
      <p:sp>
        <p:nvSpPr>
          <p:cNvPr id="3" name="İçerik Yer Tutucusu 2"/>
          <p:cNvSpPr>
            <a:spLocks noGrp="1"/>
          </p:cNvSpPr>
          <p:nvPr>
            <p:ph idx="1"/>
          </p:nvPr>
        </p:nvSpPr>
        <p:spPr/>
        <p:txBody>
          <a:bodyPr/>
          <a:lstStyle/>
          <a:p>
            <a:r>
              <a:rPr lang="tr-TR" dirty="0" err="1"/>
              <a:t>Taluy</a:t>
            </a:r>
            <a:r>
              <a:rPr lang="tr-TR" dirty="0"/>
              <a:t> Yüce, Neşe. </a:t>
            </a:r>
            <a:r>
              <a:rPr lang="tr-TR" i="1" dirty="0" smtClean="0"/>
              <a:t>Baba-oğul-otorite Üçgeninde “Kırmızı Saçlı Kadın” Ve “Trans-</a:t>
            </a:r>
            <a:r>
              <a:rPr lang="tr-TR" i="1" dirty="0" err="1" smtClean="0"/>
              <a:t>atlantik</a:t>
            </a:r>
            <a:r>
              <a:rPr lang="tr-TR" i="1" dirty="0" smtClean="0"/>
              <a:t>”. </a:t>
            </a:r>
            <a:r>
              <a:rPr lang="tr-TR" dirty="0" smtClean="0"/>
              <a:t>DTCF </a:t>
            </a:r>
            <a:r>
              <a:rPr lang="tr-TR" dirty="0"/>
              <a:t>Dergisi 58.2 (2018): 1267-1277.</a:t>
            </a:r>
            <a:endParaRPr lang="tr-TR" dirty="0" smtClean="0"/>
          </a:p>
        </p:txBody>
      </p:sp>
    </p:spTree>
    <p:extLst>
      <p:ext uri="{BB962C8B-B14F-4D97-AF65-F5344CB8AC3E}">
        <p14:creationId xmlns:p14="http://schemas.microsoft.com/office/powerpoint/2010/main" val="658234845"/>
      </p:ext>
    </p:extLst>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577</TotalTime>
  <Words>860</Words>
  <Application>Microsoft Office PowerPoint</Application>
  <PresentationFormat>Ekran Gösterisi (4:3)</PresentationFormat>
  <Paragraphs>11</Paragraphs>
  <Slides>6</Slides>
  <Notes>0</Notes>
  <HiddenSlides>0</HiddenSlides>
  <MMClips>0</MMClips>
  <ScaleCrop>false</ScaleCrop>
  <HeadingPairs>
    <vt:vector size="4" baseType="variant">
      <vt:variant>
        <vt:lpstr>Tema</vt:lpstr>
      </vt:variant>
      <vt:variant>
        <vt:i4>1</vt:i4>
      </vt:variant>
      <vt:variant>
        <vt:lpstr>Slayt Başlıkları</vt:lpstr>
      </vt:variant>
      <vt:variant>
        <vt:i4>6</vt:i4>
      </vt:variant>
    </vt:vector>
  </HeadingPairs>
  <TitlesOfParts>
    <vt:vector size="7" baseType="lpstr">
      <vt:lpstr>Ofis Teması</vt:lpstr>
      <vt:lpstr>BABA-OĞUL-OTORİTE ÜÇGENİNDE “KIRMIZI SAÇLI KADIN” VE “TRANS-ATLANTİK” </vt:lpstr>
      <vt:lpstr>PowerPoint Sunusu</vt:lpstr>
      <vt:lpstr>PowerPoint Sunusu</vt:lpstr>
      <vt:lpstr>PowerPoint Sunusu</vt:lpstr>
      <vt:lpstr>PowerPoint Sunusu</vt:lpstr>
      <vt:lpstr>Kaynaklar</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Gombrowicz’in Romanında Başkahraman</dc:title>
  <dc:creator>nevra vardal</dc:creator>
  <cp:lastModifiedBy>nevra vardal</cp:lastModifiedBy>
  <cp:revision>35</cp:revision>
  <dcterms:created xsi:type="dcterms:W3CDTF">2020-05-11T13:40:06Z</dcterms:created>
  <dcterms:modified xsi:type="dcterms:W3CDTF">2020-05-12T14:22:45Z</dcterms:modified>
</cp:coreProperties>
</file>