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2"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2820D2-8C34-470E-AD47-77C1FA703D9F}"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156782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820D2-8C34-470E-AD47-77C1FA703D9F}"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107119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820D2-8C34-470E-AD47-77C1FA703D9F}"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164517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820D2-8C34-470E-AD47-77C1FA703D9F}"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319714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2820D2-8C34-470E-AD47-77C1FA703D9F}" type="datetimeFigureOut">
              <a:rPr lang="en-US" smtClean="0"/>
              <a:t>11/12/2017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484325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2820D2-8C34-470E-AD47-77C1FA703D9F}"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193232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2820D2-8C34-470E-AD47-77C1FA703D9F}" type="datetimeFigureOut">
              <a:rPr lang="en-US" smtClean="0"/>
              <a:t>11/12/2017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901344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2820D2-8C34-470E-AD47-77C1FA703D9F}" type="datetimeFigureOut">
              <a:rPr lang="en-US" smtClean="0"/>
              <a:t>11/12/2017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81162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820D2-8C34-470E-AD47-77C1FA703D9F}" type="datetimeFigureOut">
              <a:rPr lang="en-US" smtClean="0"/>
              <a:t>11/12/2017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3467827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820D2-8C34-470E-AD47-77C1FA703D9F}"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2071539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820D2-8C34-470E-AD47-77C1FA703D9F}" type="datetimeFigureOut">
              <a:rPr lang="en-US" smtClean="0"/>
              <a:t>11/12/2017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1411F-6B30-4DDD-A8A9-ED7C6B420381}" type="slidenum">
              <a:rPr lang="en-US" smtClean="0"/>
              <a:t>‹#›</a:t>
            </a:fld>
            <a:endParaRPr lang="en-US"/>
          </a:p>
        </p:txBody>
      </p:sp>
    </p:spTree>
    <p:extLst>
      <p:ext uri="{BB962C8B-B14F-4D97-AF65-F5344CB8AC3E}">
        <p14:creationId xmlns:p14="http://schemas.microsoft.com/office/powerpoint/2010/main" val="2164235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820D2-8C34-470E-AD47-77C1FA703D9F}" type="datetimeFigureOut">
              <a:rPr lang="en-US" smtClean="0"/>
              <a:t>11/12/2017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1411F-6B30-4DDD-A8A9-ED7C6B420381}" type="slidenum">
              <a:rPr lang="en-US" smtClean="0"/>
              <a:t>‹#›</a:t>
            </a:fld>
            <a:endParaRPr lang="en-US"/>
          </a:p>
        </p:txBody>
      </p:sp>
    </p:spTree>
    <p:extLst>
      <p:ext uri="{BB962C8B-B14F-4D97-AF65-F5344CB8AC3E}">
        <p14:creationId xmlns:p14="http://schemas.microsoft.com/office/powerpoint/2010/main" val="2888165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Modernleşme tartışmaları</a:t>
            </a:r>
            <a:endParaRPr lang="en-US" dirty="0"/>
          </a:p>
        </p:txBody>
      </p:sp>
      <p:sp>
        <p:nvSpPr>
          <p:cNvPr id="3" name="Subtitle 2"/>
          <p:cNvSpPr>
            <a:spLocks noGrp="1"/>
          </p:cNvSpPr>
          <p:nvPr>
            <p:ph type="subTitle" idx="1"/>
          </p:nvPr>
        </p:nvSpPr>
        <p:spPr/>
        <p:txBody>
          <a:bodyPr/>
          <a:lstStyle/>
          <a:p>
            <a:pPr marL="514350" indent="-514350">
              <a:buAutoNum type="arabicPeriod"/>
            </a:pPr>
            <a:r>
              <a:rPr lang="tr-TR" dirty="0" smtClean="0"/>
              <a:t>Hafta</a:t>
            </a:r>
          </a:p>
          <a:p>
            <a:r>
              <a:rPr lang="tr-TR" dirty="0" smtClean="0"/>
              <a:t>Yrd. Doç.Dr. Gül Karagöz Kızılca </a:t>
            </a:r>
            <a:endParaRPr lang="en-US" dirty="0"/>
          </a:p>
        </p:txBody>
      </p:sp>
    </p:spTree>
    <p:extLst>
      <p:ext uri="{BB962C8B-B14F-4D97-AF65-F5344CB8AC3E}">
        <p14:creationId xmlns:p14="http://schemas.microsoft.com/office/powerpoint/2010/main" val="20687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Modernleşme nedir?</a:t>
            </a:r>
          </a:p>
          <a:p>
            <a:r>
              <a:rPr lang="tr-TR" dirty="0" smtClean="0"/>
              <a:t>Modernleşme kavramının farklı tanımları</a:t>
            </a:r>
          </a:p>
          <a:p>
            <a:pPr marL="0" indent="0">
              <a:buNone/>
            </a:pPr>
            <a:r>
              <a:rPr lang="tr-TR" dirty="0"/>
              <a:t>*</a:t>
            </a:r>
            <a:r>
              <a:rPr lang="tr-TR" dirty="0" smtClean="0"/>
              <a:t>Modernleşme ve çağdaşlaşma ilişkisi</a:t>
            </a:r>
          </a:p>
          <a:p>
            <a:pPr marL="0" indent="0">
              <a:buNone/>
            </a:pPr>
            <a:r>
              <a:rPr lang="tr-TR" dirty="0" smtClean="0"/>
              <a:t>*Modernleşme ve geleneğin reddi</a:t>
            </a:r>
          </a:p>
          <a:p>
            <a:pPr marL="0" indent="0">
              <a:buNone/>
            </a:pPr>
            <a:r>
              <a:rPr lang="tr-TR" dirty="0" smtClean="0"/>
              <a:t>*Modernleşme Batılılaşma ilişkisi</a:t>
            </a:r>
            <a:endParaRPr lang="en-US" dirty="0"/>
          </a:p>
        </p:txBody>
      </p:sp>
    </p:spTree>
    <p:extLst>
      <p:ext uri="{BB962C8B-B14F-4D97-AF65-F5344CB8AC3E}">
        <p14:creationId xmlns:p14="http://schemas.microsoft.com/office/powerpoint/2010/main" val="4030933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lgn="just">
              <a:lnSpc>
                <a:spcPct val="120000"/>
              </a:lnSpc>
              <a:spcBef>
                <a:spcPts val="0"/>
              </a:spcBef>
              <a:buNone/>
            </a:pPr>
            <a:endParaRPr lang="tr-TR" sz="2200" dirty="0" smtClean="0"/>
          </a:p>
          <a:p>
            <a:pPr marL="0" indent="0" algn="just">
              <a:lnSpc>
                <a:spcPct val="120000"/>
              </a:lnSpc>
              <a:spcBef>
                <a:spcPts val="0"/>
              </a:spcBef>
              <a:buNone/>
            </a:pPr>
            <a:r>
              <a:rPr lang="en-US" sz="2200" dirty="0" smtClean="0"/>
              <a:t>“</a:t>
            </a:r>
            <a:r>
              <a:rPr lang="tr-TR" sz="2200" dirty="0" smtClean="0"/>
              <a:t>Modernliğin tanımı konusunda en azından tek bir genel ilke kabul </a:t>
            </a:r>
          </a:p>
          <a:p>
            <a:pPr marL="0" indent="0" algn="just">
              <a:lnSpc>
                <a:spcPct val="120000"/>
              </a:lnSpc>
              <a:spcBef>
                <a:spcPts val="0"/>
              </a:spcBef>
              <a:buNone/>
            </a:pPr>
            <a:r>
              <a:rPr lang="tr-TR" sz="2200" dirty="0" smtClean="0"/>
              <a:t>edilmeksizin modem toplumdan söz etmek mümkün olabilir mi? </a:t>
            </a:r>
          </a:p>
          <a:p>
            <a:pPr marL="0" indent="0" algn="just">
              <a:lnSpc>
                <a:spcPct val="120000"/>
              </a:lnSpc>
              <a:spcBef>
                <a:spcPts val="0"/>
              </a:spcBef>
              <a:buNone/>
            </a:pPr>
            <a:r>
              <a:rPr lang="tr-TR" sz="2200" dirty="0" smtClean="0"/>
              <a:t>Her şeyden önce kendisini, bir kutsal vahiye ya  da ulusal bir öze uygun olarak örgütlemek ve bu yönde eyleme geçmek isteyen bir toplumu  modern  olarak  nitelemek  olanaksızdır.  Modernlik,  salt değişim ya da olaylar silsilesi de değildir;  akıla,bilimsel, teknolojik  ve idari etkinliğin ürünlerinin yaygmlaştırılmasıdır. İşte bu neden­le modernlik toplumsal yaşamın çeşitli bölümlerinin giderek artan farklılaşmasını içerir. Bu bölümler ise, siyaset, ekonomi, aile yaşa­mı, din ve özellikle de sanattır</a:t>
            </a:r>
            <a:r>
              <a:rPr lang="en-US" sz="2200" dirty="0" smtClean="0"/>
              <a:t>“</a:t>
            </a:r>
            <a:endParaRPr lang="tr-TR" sz="2200" dirty="0" smtClean="0"/>
          </a:p>
          <a:p>
            <a:pPr marL="0" indent="0" algn="just">
              <a:lnSpc>
                <a:spcPct val="120000"/>
              </a:lnSpc>
              <a:spcBef>
                <a:spcPts val="0"/>
              </a:spcBef>
              <a:buNone/>
            </a:pPr>
            <a:r>
              <a:rPr lang="tr-TR" sz="2200" dirty="0" smtClean="0"/>
              <a:t>(Alain Touraine, 23)</a:t>
            </a:r>
          </a:p>
        </p:txBody>
      </p:sp>
    </p:spTree>
    <p:extLst>
      <p:ext uri="{BB962C8B-B14F-4D97-AF65-F5344CB8AC3E}">
        <p14:creationId xmlns:p14="http://schemas.microsoft.com/office/powerpoint/2010/main" val="1017017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229600" cy="1112838"/>
          </a:xfrm>
        </p:spPr>
        <p:txBody>
          <a:bodyPr>
            <a:normAutofit fontScale="90000"/>
          </a:bodyPr>
          <a:lstStyle/>
          <a:p>
            <a:r>
              <a:rPr lang="tr-TR" sz="4000" dirty="0" smtClean="0"/>
              <a:t>Giddens, Siyaset, Sosyoloji ve Toplumsal Teori, Metis, 2008, 3.Baskı 20.</a:t>
            </a:r>
            <a:endParaRPr lang="en-US" sz="4000"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err="1" smtClean="0"/>
              <a:t>Modernlik</a:t>
            </a:r>
            <a:r>
              <a:rPr lang="en-US" dirty="0" smtClean="0"/>
              <a:t>" </a:t>
            </a:r>
            <a:r>
              <a:rPr lang="en-US" dirty="0" err="1" smtClean="0"/>
              <a:t>terimini</a:t>
            </a:r>
            <a:r>
              <a:rPr lang="en-US" dirty="0" smtClean="0"/>
              <a:t> </a:t>
            </a:r>
            <a:r>
              <a:rPr lang="en-US" dirty="0" err="1" smtClean="0"/>
              <a:t>kullananların</a:t>
            </a:r>
            <a:r>
              <a:rPr lang="en-US" dirty="0" smtClean="0"/>
              <a:t> </a:t>
            </a:r>
            <a:r>
              <a:rPr lang="en-US" dirty="0" err="1" smtClean="0"/>
              <a:t>çoğu</a:t>
            </a:r>
            <a:r>
              <a:rPr lang="en-US" dirty="0" smtClean="0"/>
              <a:t>, ben </a:t>
            </a:r>
            <a:r>
              <a:rPr lang="en-US" dirty="0" err="1" smtClean="0"/>
              <a:t>dahil</a:t>
            </a:r>
            <a:r>
              <a:rPr lang="en-US" dirty="0" smtClean="0"/>
              <a:t>, </a:t>
            </a:r>
            <a:r>
              <a:rPr lang="en-US" dirty="0" err="1" smtClean="0"/>
              <a:t>onu</a:t>
            </a:r>
            <a:r>
              <a:rPr lang="en-US" dirty="0" smtClean="0"/>
              <a:t> </a:t>
            </a:r>
            <a:r>
              <a:rPr lang="en-US" dirty="0" err="1" smtClean="0"/>
              <a:t>evrensellik</a:t>
            </a:r>
            <a:r>
              <a:rPr lang="en-US" dirty="0" smtClean="0"/>
              <a:t> </a:t>
            </a:r>
            <a:r>
              <a:rPr lang="en-US" dirty="0" err="1" smtClean="0"/>
              <a:t>iddiaları</a:t>
            </a:r>
            <a:r>
              <a:rPr lang="en-US" dirty="0" smtClean="0"/>
              <a:t> </a:t>
            </a:r>
            <a:r>
              <a:rPr lang="en-US" dirty="0" err="1" smtClean="0"/>
              <a:t>sorgulanabilir</a:t>
            </a:r>
            <a:r>
              <a:rPr lang="en-US" dirty="0" smtClean="0"/>
              <a:t> </a:t>
            </a:r>
            <a:r>
              <a:rPr lang="en-US" dirty="0" err="1" smtClean="0"/>
              <a:t>nitelikte</a:t>
            </a:r>
            <a:r>
              <a:rPr lang="en-US" dirty="0" smtClean="0"/>
              <a:t> </a:t>
            </a:r>
            <a:r>
              <a:rPr lang="en-US" dirty="0" err="1" smtClean="0"/>
              <a:t>olan</a:t>
            </a:r>
            <a:r>
              <a:rPr lang="en-US" dirty="0" smtClean="0"/>
              <a:t>, </a:t>
            </a:r>
            <a:r>
              <a:rPr lang="en-US" dirty="0" err="1" smtClean="0"/>
              <a:t>tarihsel</a:t>
            </a:r>
            <a:r>
              <a:rPr lang="en-US" dirty="0" smtClean="0"/>
              <a:t> </a:t>
            </a:r>
            <a:r>
              <a:rPr lang="en-US" dirty="0" err="1" smtClean="0"/>
              <a:t>olarak</a:t>
            </a:r>
            <a:r>
              <a:rPr lang="en-US" dirty="0" smtClean="0"/>
              <a:t> </a:t>
            </a:r>
            <a:r>
              <a:rPr lang="en-US" dirty="0" err="1" smtClean="0"/>
              <a:t>özgül</a:t>
            </a:r>
            <a:r>
              <a:rPr lang="en-US" dirty="0" smtClean="0"/>
              <a:t> </a:t>
            </a:r>
            <a:r>
              <a:rPr lang="en-US" dirty="0" err="1" smtClean="0"/>
              <a:t>bir</a:t>
            </a:r>
            <a:r>
              <a:rPr lang="en-US" dirty="0" smtClean="0"/>
              <a:t> </a:t>
            </a:r>
            <a:r>
              <a:rPr lang="en-US" dirty="0" err="1" smtClean="0"/>
              <a:t>sosyo</a:t>
            </a:r>
            <a:r>
              <a:rPr lang="tr-TR" dirty="0" smtClean="0"/>
              <a:t> </a:t>
            </a:r>
            <a:r>
              <a:rPr lang="en-US" dirty="0" err="1" smtClean="0"/>
              <a:t>ekonomik</a:t>
            </a:r>
            <a:r>
              <a:rPr lang="en-US" dirty="0" smtClean="0"/>
              <a:t> </a:t>
            </a:r>
            <a:r>
              <a:rPr lang="en-US" dirty="0" err="1" smtClean="0"/>
              <a:t>ve</a:t>
            </a:r>
            <a:r>
              <a:rPr lang="en-US" dirty="0" smtClean="0"/>
              <a:t> </a:t>
            </a:r>
            <a:r>
              <a:rPr lang="en-US" dirty="0" err="1" smtClean="0"/>
              <a:t>kültürel</a:t>
            </a:r>
            <a:r>
              <a:rPr lang="en-US" dirty="0" smtClean="0"/>
              <a:t> </a:t>
            </a:r>
            <a:r>
              <a:rPr lang="en-US" dirty="0" err="1" smtClean="0"/>
              <a:t>oluşum</a:t>
            </a:r>
            <a:r>
              <a:rPr lang="en-US" dirty="0" smtClean="0"/>
              <a:t> </a:t>
            </a:r>
            <a:r>
              <a:rPr lang="en-US" dirty="0" err="1" smtClean="0"/>
              <a:t>olarak</a:t>
            </a:r>
            <a:r>
              <a:rPr lang="en-US" dirty="0" smtClean="0"/>
              <a:t> </a:t>
            </a:r>
            <a:r>
              <a:rPr lang="en-US" dirty="0" err="1" smtClean="0"/>
              <a:t>görüyorlar</a:t>
            </a:r>
            <a:r>
              <a:rPr lang="en-US" dirty="0" smtClean="0"/>
              <a:t>. </a:t>
            </a:r>
            <a:r>
              <a:rPr lang="en-US" dirty="0" err="1" smtClean="0"/>
              <a:t>Benim</a:t>
            </a:r>
            <a:r>
              <a:rPr lang="en-US" dirty="0" smtClean="0"/>
              <a:t> </a:t>
            </a:r>
            <a:r>
              <a:rPr lang="en-US" dirty="0" err="1" smtClean="0"/>
              <a:t>anlayışıma</a:t>
            </a:r>
            <a:r>
              <a:rPr lang="en-US" dirty="0" smtClean="0"/>
              <a:t> </a:t>
            </a:r>
            <a:r>
              <a:rPr lang="en-US" dirty="0" err="1" smtClean="0"/>
              <a:t>gö­re</a:t>
            </a:r>
            <a:r>
              <a:rPr lang="en-US" dirty="0" smtClean="0"/>
              <a:t>,  </a:t>
            </a:r>
            <a:r>
              <a:rPr lang="en-US" dirty="0" err="1" smtClean="0"/>
              <a:t>modernlik</a:t>
            </a:r>
            <a:r>
              <a:rPr lang="en-US" dirty="0" smtClean="0"/>
              <a:t> </a:t>
            </a:r>
            <a:r>
              <a:rPr lang="en-US" dirty="0" err="1" smtClean="0"/>
              <a:t>tarihin</a:t>
            </a:r>
            <a:r>
              <a:rPr lang="en-US" dirty="0" smtClean="0"/>
              <a:t> </a:t>
            </a:r>
            <a:r>
              <a:rPr lang="en-US" dirty="0" err="1" smtClean="0"/>
              <a:t>sonu</a:t>
            </a:r>
            <a:r>
              <a:rPr lang="en-US" dirty="0" smtClean="0"/>
              <a:t>  </a:t>
            </a:r>
            <a:r>
              <a:rPr lang="en-US" dirty="0" err="1" smtClean="0"/>
              <a:t>değildir</a:t>
            </a:r>
            <a:r>
              <a:rPr lang="en-US" dirty="0" smtClean="0"/>
              <a:t>; </a:t>
            </a:r>
            <a:r>
              <a:rPr lang="en-US" dirty="0" err="1" smtClean="0"/>
              <a:t>ama</a:t>
            </a:r>
            <a:r>
              <a:rPr lang="en-US" dirty="0" smtClean="0"/>
              <a:t> modern </a:t>
            </a:r>
            <a:r>
              <a:rPr lang="en-US" dirty="0" err="1" smtClean="0"/>
              <a:t>olan</a:t>
            </a:r>
            <a:r>
              <a:rPr lang="en-US" dirty="0" smtClean="0"/>
              <a:t> </a:t>
            </a:r>
            <a:r>
              <a:rPr lang="en-US" dirty="0" err="1" smtClean="0"/>
              <a:t>şekilsiz</a:t>
            </a:r>
            <a:r>
              <a:rPr lang="en-US" dirty="0" smtClean="0"/>
              <a:t>, </a:t>
            </a:r>
            <a:r>
              <a:rPr lang="en-US" dirty="0" err="1" smtClean="0"/>
              <a:t>parçalı</a:t>
            </a:r>
            <a:r>
              <a:rPr lang="en-US" dirty="0" smtClean="0"/>
              <a:t>, </a:t>
            </a:r>
            <a:r>
              <a:rPr lang="en-US" dirty="0" err="1" smtClean="0"/>
              <a:t>çizgisel</a:t>
            </a:r>
            <a:r>
              <a:rPr lang="en-US" dirty="0" smtClean="0"/>
              <a:t> </a:t>
            </a:r>
            <a:r>
              <a:rPr lang="en-US" dirty="0" err="1" smtClean="0"/>
              <a:t>olmayan</a:t>
            </a:r>
            <a:r>
              <a:rPr lang="en-US" dirty="0" smtClean="0"/>
              <a:t> </a:t>
            </a:r>
            <a:r>
              <a:rPr lang="en-US" dirty="0" err="1" smtClean="0"/>
              <a:t>bir</a:t>
            </a:r>
            <a:r>
              <a:rPr lang="en-US" dirty="0" smtClean="0"/>
              <a:t> post-</a:t>
            </a:r>
            <a:r>
              <a:rPr lang="en-US" dirty="0" err="1" smtClean="0"/>
              <a:t>modernlik</a:t>
            </a:r>
            <a:r>
              <a:rPr lang="en-US" dirty="0" smtClean="0"/>
              <a:t> </a:t>
            </a:r>
            <a:r>
              <a:rPr lang="en-US" dirty="0" err="1" smtClean="0"/>
              <a:t>halinde</a:t>
            </a:r>
            <a:r>
              <a:rPr lang="en-US" dirty="0" smtClean="0"/>
              <a:t> </a:t>
            </a:r>
            <a:r>
              <a:rPr lang="en-US" dirty="0" err="1" smtClean="0"/>
              <a:t>çözünmüş</a:t>
            </a:r>
            <a:r>
              <a:rPr lang="en-US" dirty="0" smtClean="0"/>
              <a:t> de </a:t>
            </a:r>
            <a:r>
              <a:rPr lang="en-US" dirty="0" err="1" smtClean="0"/>
              <a:t>değildir</a:t>
            </a:r>
            <a:r>
              <a:rPr lang="en-US" dirty="0" smtClean="0"/>
              <a:t>.  Ba­na </a:t>
            </a:r>
            <a:r>
              <a:rPr lang="en-US" dirty="0" err="1" smtClean="0"/>
              <a:t>göre</a:t>
            </a:r>
            <a:r>
              <a:rPr lang="en-US" dirty="0" smtClean="0"/>
              <a:t> "post-modern" </a:t>
            </a:r>
            <a:r>
              <a:rPr lang="en-US" dirty="0" err="1" smtClean="0"/>
              <a:t>fikri</a:t>
            </a:r>
            <a:r>
              <a:rPr lang="en-US" dirty="0" smtClean="0"/>
              <a:t> </a:t>
            </a:r>
            <a:r>
              <a:rPr lang="en-US" dirty="0" err="1" smtClean="0"/>
              <a:t>yalnızca</a:t>
            </a:r>
            <a:r>
              <a:rPr lang="en-US" dirty="0" smtClean="0"/>
              <a:t> "</a:t>
            </a:r>
            <a:r>
              <a:rPr lang="en-US" dirty="0" err="1" smtClean="0"/>
              <a:t>modernliğin</a:t>
            </a:r>
            <a:r>
              <a:rPr lang="en-US" dirty="0" smtClean="0"/>
              <a:t> </a:t>
            </a:r>
            <a:r>
              <a:rPr lang="en-US" dirty="0" err="1" smtClean="0"/>
              <a:t>aklının</a:t>
            </a:r>
            <a:r>
              <a:rPr lang="en-US" dirty="0" smtClean="0"/>
              <a:t> </a:t>
            </a:r>
            <a:r>
              <a:rPr lang="en-US" dirty="0" err="1" smtClean="0"/>
              <a:t>başına</a:t>
            </a:r>
            <a:r>
              <a:rPr lang="en-US" dirty="0" smtClean="0"/>
              <a:t> </a:t>
            </a:r>
            <a:r>
              <a:rPr lang="en-US" dirty="0" err="1" smtClean="0"/>
              <a:t>gel­mesini</a:t>
            </a:r>
            <a:r>
              <a:rPr lang="en-US" dirty="0" smtClean="0"/>
              <a:t>" </a:t>
            </a:r>
            <a:r>
              <a:rPr lang="en-US" dirty="0" err="1" smtClean="0"/>
              <a:t>ya</a:t>
            </a:r>
            <a:r>
              <a:rPr lang="en-US" dirty="0" smtClean="0"/>
              <a:t> da </a:t>
            </a:r>
            <a:r>
              <a:rPr lang="en-US" dirty="0" err="1" smtClean="0"/>
              <a:t>kendi</a:t>
            </a:r>
            <a:r>
              <a:rPr lang="en-US" dirty="0" smtClean="0"/>
              <a:t> </a:t>
            </a:r>
            <a:r>
              <a:rPr lang="en-US" dirty="0" err="1" smtClean="0"/>
              <a:t>sınırları</a:t>
            </a:r>
            <a:r>
              <a:rPr lang="en-US" dirty="0" smtClean="0"/>
              <a:t>  </a:t>
            </a:r>
            <a:r>
              <a:rPr lang="en-US" dirty="0" err="1" smtClean="0"/>
              <a:t>ile</a:t>
            </a:r>
            <a:r>
              <a:rPr lang="en-US" dirty="0" smtClean="0"/>
              <a:t> </a:t>
            </a:r>
            <a:r>
              <a:rPr lang="en-US" dirty="0" err="1" smtClean="0"/>
              <a:t>yüzleşrnek</a:t>
            </a:r>
            <a:r>
              <a:rPr lang="en-US" dirty="0" smtClean="0"/>
              <a:t> </a:t>
            </a:r>
            <a:r>
              <a:rPr lang="en-US" dirty="0" err="1" smtClean="0"/>
              <a:t>zorunda</a:t>
            </a:r>
            <a:r>
              <a:rPr lang="en-US" dirty="0" smtClean="0"/>
              <a:t> </a:t>
            </a:r>
            <a:r>
              <a:rPr lang="en-US" dirty="0" err="1" smtClean="0"/>
              <a:t>kalmasını</a:t>
            </a:r>
            <a:r>
              <a:rPr lang="en-US" dirty="0" smtClean="0"/>
              <a:t> </a:t>
            </a:r>
            <a:r>
              <a:rPr lang="en-US" dirty="0" err="1" smtClean="0"/>
              <a:t>değil</a:t>
            </a:r>
            <a:r>
              <a:rPr lang="en-US" dirty="0" smtClean="0"/>
              <a:t>, </a:t>
            </a:r>
            <a:r>
              <a:rPr lang="en-US" dirty="0" err="1" smtClean="0"/>
              <a:t>aş­mayı</a:t>
            </a:r>
            <a:r>
              <a:rPr lang="en-US" dirty="0" smtClean="0"/>
              <a:t> </a:t>
            </a:r>
            <a:r>
              <a:rPr lang="en-US" dirty="0" err="1" smtClean="0"/>
              <a:t>içerir</a:t>
            </a:r>
            <a:r>
              <a:rPr lang="en-US" dirty="0" smtClean="0"/>
              <a:t>. </a:t>
            </a:r>
          </a:p>
          <a:p>
            <a:pPr marL="0" indent="0" algn="just">
              <a:buNone/>
            </a:pPr>
            <a:endParaRPr lang="en-US" dirty="0" smtClean="0"/>
          </a:p>
        </p:txBody>
      </p:sp>
    </p:spTree>
    <p:extLst>
      <p:ext uri="{BB962C8B-B14F-4D97-AF65-F5344CB8AC3E}">
        <p14:creationId xmlns:p14="http://schemas.microsoft.com/office/powerpoint/2010/main" val="2161311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a:t>
            </a:r>
            <a:r>
              <a:rPr lang="tr-TR" sz="4000" dirty="0" smtClean="0"/>
              <a:t>Modernleşme, toplumların aynı zamanda gittikçe farklılaştıkları ve merkezileştikleri bir süreçtir</a:t>
            </a:r>
            <a:r>
              <a:rPr lang="en-US" sz="4000" dirty="0" smtClean="0"/>
              <a:t>.”</a:t>
            </a:r>
            <a:r>
              <a:rPr lang="tr-TR" sz="4000" dirty="0" smtClean="0"/>
              <a:t> (Şerif Mardin, “Tanzimattan Sonra Aşırı Batılılaşma”, </a:t>
            </a:r>
            <a:r>
              <a:rPr lang="tr-TR" sz="4000" i="1" dirty="0" smtClean="0"/>
              <a:t>Türk Modernleşmesi</a:t>
            </a:r>
            <a:r>
              <a:rPr lang="tr-TR" sz="4000" dirty="0" smtClean="0"/>
              <a:t>, 25) </a:t>
            </a:r>
            <a:endParaRPr lang="en-US" sz="4000" dirty="0"/>
          </a:p>
        </p:txBody>
      </p:sp>
    </p:spTree>
    <p:extLst>
      <p:ext uri="{BB962C8B-B14F-4D97-AF65-F5344CB8AC3E}">
        <p14:creationId xmlns:p14="http://schemas.microsoft.com/office/powerpoint/2010/main" val="1722747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smtClean="0"/>
              <a:t>Modernleşme ve medya çerçevesinde ele alınacak bazı kavramlar</a:t>
            </a:r>
          </a:p>
          <a:p>
            <a:pPr marL="0" indent="0">
              <a:buNone/>
            </a:pPr>
            <a:r>
              <a:rPr lang="tr-TR" dirty="0" smtClean="0"/>
              <a:t>*Milliyetçilik</a:t>
            </a:r>
          </a:p>
          <a:p>
            <a:pPr marL="0" indent="0">
              <a:buNone/>
            </a:pPr>
            <a:r>
              <a:rPr lang="tr-TR" dirty="0" smtClean="0"/>
              <a:t>*Ulus devlet</a:t>
            </a:r>
          </a:p>
          <a:p>
            <a:pPr marL="0" indent="0">
              <a:buNone/>
            </a:pPr>
            <a:r>
              <a:rPr lang="tr-TR" dirty="0" smtClean="0"/>
              <a:t>*Sanayileşme</a:t>
            </a:r>
          </a:p>
          <a:p>
            <a:pPr marL="0" indent="0">
              <a:buNone/>
            </a:pPr>
            <a:r>
              <a:rPr lang="tr-TR" dirty="0" smtClean="0"/>
              <a:t>*Laiklik</a:t>
            </a:r>
          </a:p>
          <a:p>
            <a:pPr marL="0" indent="0">
              <a:buNone/>
            </a:pPr>
            <a:r>
              <a:rPr lang="tr-TR" dirty="0" smtClean="0"/>
              <a:t>*Batılılaşma</a:t>
            </a:r>
          </a:p>
          <a:p>
            <a:pPr marL="0" indent="0">
              <a:buNone/>
            </a:pPr>
            <a:r>
              <a:rPr lang="tr-TR" dirty="0" smtClean="0"/>
              <a:t>*Kamusal alan</a:t>
            </a:r>
          </a:p>
          <a:p>
            <a:pPr marL="0" indent="0">
              <a:buNone/>
            </a:pPr>
            <a:r>
              <a:rPr lang="tr-TR" dirty="0" smtClean="0"/>
              <a:t>*Kadın hak ve hürriyetleri</a:t>
            </a:r>
          </a:p>
          <a:p>
            <a:pPr marL="0" indent="0">
              <a:buNone/>
            </a:pPr>
            <a:r>
              <a:rPr lang="tr-TR" dirty="0" smtClean="0"/>
              <a:t>*Basın özgürlüğü</a:t>
            </a:r>
            <a:endParaRPr lang="en-US" dirty="0"/>
          </a:p>
        </p:txBody>
      </p:sp>
    </p:spTree>
    <p:extLst>
      <p:ext uri="{BB962C8B-B14F-4D97-AF65-F5344CB8AC3E}">
        <p14:creationId xmlns:p14="http://schemas.microsoft.com/office/powerpoint/2010/main" val="1356111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13087</TotalTime>
  <Words>289</Words>
  <Application>Microsoft Office PowerPoint</Application>
  <PresentationFormat>On-screen Show (4:3)</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Modernleşme tartışmaları</vt:lpstr>
      <vt:lpstr>PowerPoint Presentation</vt:lpstr>
      <vt:lpstr>PowerPoint Presentation</vt:lpstr>
      <vt:lpstr>Giddens, Siyaset, Sosyoloji ve Toplumsal Teori, Metis, 2008, 3.Baskı 20.</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Modernleşme tartışmaları</dc:title>
  <dc:creator>Gul</dc:creator>
  <cp:lastModifiedBy>Gul</cp:lastModifiedBy>
  <cp:revision>13</cp:revision>
  <dcterms:created xsi:type="dcterms:W3CDTF">2017-11-03T13:19:46Z</dcterms:created>
  <dcterms:modified xsi:type="dcterms:W3CDTF">2017-11-12T15:31:48Z</dcterms:modified>
</cp:coreProperties>
</file>