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9098" y="1633907"/>
            <a:ext cx="9826579" cy="2098226"/>
          </a:xfrm>
        </p:spPr>
        <p:txBody>
          <a:bodyPr/>
          <a:lstStyle/>
          <a:p>
            <a:r>
              <a:rPr lang="tr-TR" dirty="0" smtClean="0"/>
              <a:t>TURİZM VE ÇEVRE</a:t>
            </a:r>
            <a:endParaRPr lang="tr-TR" dirty="0"/>
          </a:p>
        </p:txBody>
      </p:sp>
      <p:sp>
        <p:nvSpPr>
          <p:cNvPr id="3" name="Alt Başlık 2"/>
          <p:cNvSpPr>
            <a:spLocks noGrp="1"/>
          </p:cNvSpPr>
          <p:nvPr>
            <p:ph type="subTitle" idx="1"/>
          </p:nvPr>
        </p:nvSpPr>
        <p:spPr>
          <a:xfrm>
            <a:off x="1159099" y="4085068"/>
            <a:ext cx="9826579" cy="1086237"/>
          </a:xfrm>
        </p:spPr>
        <p:txBody>
          <a:bodyPr>
            <a:normAutofit/>
          </a:bodyPr>
          <a:lstStyle/>
          <a:p>
            <a:pPr algn="l"/>
            <a:r>
              <a:rPr lang="tr-TR" sz="2800" b="1" dirty="0" smtClean="0">
                <a:solidFill>
                  <a:srgbClr val="00B0F0"/>
                </a:solidFill>
              </a:rPr>
              <a:t>Çevre Sorunları ve Kirlilik</a:t>
            </a:r>
            <a:endParaRPr lang="tr-TR" sz="2800" b="1" dirty="0">
              <a:solidFill>
                <a:srgbClr val="00B0F0"/>
              </a:solidFill>
            </a:endParaRPr>
          </a:p>
        </p:txBody>
      </p:sp>
    </p:spTree>
    <p:extLst>
      <p:ext uri="{BB962C8B-B14F-4D97-AF65-F5344CB8AC3E}">
        <p14:creationId xmlns:p14="http://schemas.microsoft.com/office/powerpoint/2010/main" val="23863871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57767"/>
            <a:ext cx="11457904" cy="705118"/>
          </a:xfrm>
        </p:spPr>
        <p:txBody>
          <a:bodyPr/>
          <a:lstStyle/>
          <a:p>
            <a:pPr algn="ctr"/>
            <a:r>
              <a:rPr lang="tr-TR" b="1" dirty="0">
                <a:effectLst>
                  <a:outerShdw blurRad="38100" dist="38100" dir="2700000" algn="tl">
                    <a:srgbClr val="000000">
                      <a:alpha val="43137"/>
                    </a:srgbClr>
                  </a:outerShdw>
                </a:effectLst>
              </a:rPr>
              <a:t>Toprak Kirliliği Nasıl Önlenir?</a:t>
            </a:r>
          </a:p>
        </p:txBody>
      </p:sp>
      <p:sp>
        <p:nvSpPr>
          <p:cNvPr id="3" name="İçerik Yer Tutucusu 2"/>
          <p:cNvSpPr>
            <a:spLocks noGrp="1"/>
          </p:cNvSpPr>
          <p:nvPr>
            <p:ph idx="1"/>
          </p:nvPr>
        </p:nvSpPr>
        <p:spPr>
          <a:xfrm>
            <a:off x="734096" y="862884"/>
            <a:ext cx="11457904" cy="5995115"/>
          </a:xfrm>
        </p:spPr>
        <p:txBody>
          <a:bodyPr>
            <a:normAutofit/>
          </a:bodyPr>
          <a:lstStyle/>
          <a:p>
            <a:pPr marL="0" indent="0" algn="just">
              <a:buNone/>
            </a:pPr>
            <a:r>
              <a:rPr lang="tr-TR" sz="2400" dirty="0">
                <a:effectLst>
                  <a:outerShdw blurRad="38100" dist="38100" dir="2700000" algn="tl">
                    <a:srgbClr val="000000">
                      <a:alpha val="43137"/>
                    </a:srgbClr>
                  </a:outerShdw>
                </a:effectLst>
              </a:rPr>
              <a:t>Toprak kirliğinin önlenmesi için yapılması gerekenler şunlardır:</a:t>
            </a:r>
          </a:p>
          <a:p>
            <a:pPr marL="0" indent="0" algn="just">
              <a:buNone/>
            </a:pPr>
            <a:r>
              <a:rPr lang="tr-TR" sz="2400" dirty="0">
                <a:effectLst>
                  <a:outerShdw blurRad="38100" dist="38100" dir="2700000" algn="tl">
                    <a:srgbClr val="000000">
                      <a:alpha val="43137"/>
                    </a:srgbClr>
                  </a:outerShdw>
                </a:effectLst>
              </a:rPr>
              <a:t>• Her şeyden önce çok yaygın ve şiddetli derecedeki erozyon devam etmektedir. Erozyonla toprak kaybının en aza indirilmesi için başta toprakla uğraşanlar olmak üzere, herkesin toprağın kıymetini bilmesi ve usulüne uygun kullanması gerekir. Usulüne uygun tarım teknikleri kullanılmalı; orman alanlarının korunması, ağaçlandırma seferberliği gibi çalışmalara öncelik verilmelidir.</a:t>
            </a:r>
          </a:p>
          <a:p>
            <a:pPr marL="0" indent="0" algn="just">
              <a:buNone/>
            </a:pPr>
            <a:r>
              <a:rPr lang="tr-TR" sz="2400" dirty="0">
                <a:effectLst>
                  <a:outerShdw blurRad="38100" dist="38100" dir="2700000" algn="tl">
                    <a:srgbClr val="000000">
                      <a:alpha val="43137"/>
                    </a:srgbClr>
                  </a:outerShdw>
                </a:effectLst>
              </a:rPr>
              <a:t>• Tarımsal arazilerin amaç dışı kullanımına son verilmelidir. Çünkü tarımsal arazilerin amaç dışı kullanımı sonucu, bu bölgelerde kurulan sanayi tesisleri ve yerleşim alanlarından çıkan kirleticilerin, özellikle yakın çevredeki tarım arazileri için önemli bir kirlilik riski oluşturduğu görülmelidir.</a:t>
            </a:r>
          </a:p>
          <a:p>
            <a:pPr marL="0" indent="0" algn="just">
              <a:buNone/>
            </a:pPr>
            <a:r>
              <a:rPr lang="tr-TR" sz="2400" dirty="0">
                <a:effectLst>
                  <a:outerShdw blurRad="38100" dist="38100" dir="2700000" algn="tl">
                    <a:srgbClr val="000000">
                      <a:alpha val="43137"/>
                    </a:srgbClr>
                  </a:outerShdw>
                </a:effectLst>
              </a:rPr>
              <a:t>• Toprak kirliliğinin önemi, boyutları, çevre ve sağlık üzerine olan etkileri gibi konularda yapılmış araştırmalar; hava ve su kirliliği gibi diğer çevre sorunları üzerine yapılmış geniş çaplı araştırmalara göre yetersiz olup envanter ve bilgi eksikliği vardır. Bu eksikliğin giderilmesi için üniversiteler, konuyla ilgili meslek odaları ve kamu kuruluşları işbirliği yapmalıdır.</a:t>
            </a:r>
          </a:p>
        </p:txBody>
      </p:sp>
    </p:spTree>
    <p:extLst>
      <p:ext uri="{BB962C8B-B14F-4D97-AF65-F5344CB8AC3E}">
        <p14:creationId xmlns:p14="http://schemas.microsoft.com/office/powerpoint/2010/main" val="2163094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Kurumlar arası </a:t>
            </a:r>
            <a:r>
              <a:rPr lang="tr-TR" sz="2400" dirty="0">
                <a:effectLst>
                  <a:outerShdw blurRad="38100" dist="38100" dir="2700000" algn="tl">
                    <a:srgbClr val="000000">
                      <a:alpha val="43137"/>
                    </a:srgbClr>
                  </a:outerShdw>
                </a:effectLst>
              </a:rPr>
              <a:t>koordinasyon eksikliği giderilmeli, Çevre ve Orman Bakanlığı, Sağlık Bakanlığı, Tarım ve Köy İşleri Bakanlığı, Üniversiteler, ilgili ticaret odaları (Ziraat Odası, Sanayi ve Ticaret Odası vs.), ilgili sektör temsilcileri arasında koordinasyon sağlanmalıdır.</a:t>
            </a:r>
          </a:p>
          <a:p>
            <a:pPr marL="0" indent="0" algn="just">
              <a:buNone/>
            </a:pPr>
            <a:r>
              <a:rPr lang="tr-TR" sz="2400" dirty="0">
                <a:effectLst>
                  <a:outerShdw blurRad="38100" dist="38100" dir="2700000" algn="tl">
                    <a:srgbClr val="000000">
                      <a:alpha val="43137"/>
                    </a:srgbClr>
                  </a:outerShdw>
                </a:effectLst>
              </a:rPr>
              <a:t>• Tarım ve hayvancılıkla uğraşan çiftçilere gübreleme, ilaçlama gibi konularda eğitim verilmelidir.</a:t>
            </a:r>
          </a:p>
          <a:p>
            <a:pPr marL="0" indent="0" algn="just">
              <a:buNone/>
            </a:pPr>
            <a:r>
              <a:rPr lang="tr-TR" sz="2400" dirty="0">
                <a:effectLst>
                  <a:outerShdw blurRad="38100" dist="38100" dir="2700000" algn="tl">
                    <a:srgbClr val="000000">
                      <a:alpha val="43137"/>
                    </a:srgbClr>
                  </a:outerShdw>
                </a:effectLst>
              </a:rPr>
              <a:t>• Belediyeler şehir çöplerini verimli tarım arazilerinde ve çevrelerinde depolamamalıdır. Belediyeler şehir çöpleri için geri kazanım, arıtma, imha etme üniteleri kurmalıdır.</a:t>
            </a:r>
          </a:p>
          <a:p>
            <a:pPr marL="0" indent="0" algn="just">
              <a:buNone/>
            </a:pPr>
            <a:r>
              <a:rPr lang="tr-TR" sz="2400" dirty="0">
                <a:effectLst>
                  <a:outerShdw blurRad="38100" dist="38100" dir="2700000" algn="tl">
                    <a:srgbClr val="000000">
                      <a:alpha val="43137"/>
                    </a:srgbClr>
                  </a:outerShdw>
                </a:effectLst>
              </a:rPr>
              <a:t>• Sanayi bölgelerinde kimyasal katı ve sıvı atıklar toprağa bırakılmamalı, maden atıkları toprak üzerinde bırakılmamalı, radyoaktif atıklar toprağa verilmemelidir. İlgili kamu kuruluşlarınca, zararlı atıkların bırakılabileceği korumalı alanlar oluşturulmalı, sanayi bölgelerinde kamu veya özel işletmeler tarafından arıtma ve imha etme üniteleri kurulmalıdır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Kanalizasyon suları veya arıtma çamurları tarımda çiftçiler tarafından kullanılmamalıdır. Çevre ve sağlıkla ilgili kamu kuruluşlarınca kanalizasyon sularının ve arıtma çamurlarının tarımda kullanılması engellenmelidir.</a:t>
            </a:r>
          </a:p>
        </p:txBody>
      </p:sp>
    </p:spTree>
    <p:extLst>
      <p:ext uri="{BB962C8B-B14F-4D97-AF65-F5344CB8AC3E}">
        <p14:creationId xmlns:p14="http://schemas.microsoft.com/office/powerpoint/2010/main" val="1156735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70646"/>
            <a:ext cx="11496541" cy="692239"/>
          </a:xfrm>
        </p:spPr>
        <p:txBody>
          <a:bodyPr/>
          <a:lstStyle/>
          <a:p>
            <a:pPr algn="ctr"/>
            <a:r>
              <a:rPr lang="tr-TR" b="1" dirty="0">
                <a:effectLst>
                  <a:outerShdw blurRad="38100" dist="38100" dir="2700000" algn="tl">
                    <a:srgbClr val="000000">
                      <a:alpha val="43137"/>
                    </a:srgbClr>
                  </a:outerShdw>
                </a:effectLst>
              </a:rPr>
              <a:t>Gürültü (Ses Kirliliği)</a:t>
            </a:r>
          </a:p>
        </p:txBody>
      </p:sp>
      <p:sp>
        <p:nvSpPr>
          <p:cNvPr id="3" name="İçerik Yer Tutucusu 2"/>
          <p:cNvSpPr>
            <a:spLocks noGrp="1"/>
          </p:cNvSpPr>
          <p:nvPr>
            <p:ph idx="1"/>
          </p:nvPr>
        </p:nvSpPr>
        <p:spPr>
          <a:xfrm>
            <a:off x="695458" y="862884"/>
            <a:ext cx="11496541" cy="5995115"/>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Gürültünün</a:t>
            </a:r>
            <a:r>
              <a:rPr lang="tr-TR" sz="2400" dirty="0">
                <a:effectLst>
                  <a:outerShdw blurRad="38100" dist="38100" dir="2700000" algn="tl">
                    <a:srgbClr val="000000">
                      <a:alpha val="43137"/>
                    </a:srgbClr>
                  </a:outerShdw>
                </a:effectLst>
              </a:rPr>
              <a:t> değişik tanımları vardır. Bunlardan birkaçı şöyledir:</a:t>
            </a:r>
          </a:p>
          <a:p>
            <a:pPr marL="0" indent="0" algn="just">
              <a:buNone/>
            </a:pPr>
            <a:r>
              <a:rPr lang="tr-TR" sz="2400" dirty="0">
                <a:effectLst>
                  <a:outerShdw blurRad="38100" dist="38100" dir="2700000" algn="tl">
                    <a:srgbClr val="000000">
                      <a:alpha val="43137"/>
                    </a:srgbClr>
                  </a:outerShdw>
                </a:effectLst>
              </a:rPr>
              <a:t>• İnsanların işitme sağlığını ve algılamasını olumsuz yönde etkileyen, fizyolojik ve psikolojik dengeleri bozabilen, iş performansını azaltan, çevrenin hoşnutluğunu ve sakinliğini yok ederek niteliğini değiştiren önemli bir çevre kirliliği türüdür.</a:t>
            </a:r>
          </a:p>
          <a:p>
            <a:pPr marL="0" indent="0" algn="just">
              <a:buNone/>
            </a:pPr>
            <a:r>
              <a:rPr lang="tr-TR" sz="2400" dirty="0">
                <a:effectLst>
                  <a:outerShdw blurRad="38100" dist="38100" dir="2700000" algn="tl">
                    <a:srgbClr val="000000">
                      <a:alpha val="43137"/>
                    </a:srgbClr>
                  </a:outerShdw>
                </a:effectLst>
              </a:rPr>
              <a:t>• İstenmeyen ve dinleyene bir anlam ifade etmeyen sestir.</a:t>
            </a:r>
          </a:p>
          <a:p>
            <a:pPr marL="0" indent="0" algn="just">
              <a:buNone/>
            </a:pPr>
            <a:r>
              <a:rPr lang="tr-TR" sz="2400" dirty="0">
                <a:effectLst>
                  <a:outerShdw blurRad="38100" dist="38100" dir="2700000" algn="tl">
                    <a:srgbClr val="000000">
                      <a:alpha val="43137"/>
                    </a:srgbClr>
                  </a:outerShdw>
                </a:effectLst>
              </a:rPr>
              <a:t>• Ses dalgaları halinde yayılan bir enerji şeklidir.</a:t>
            </a:r>
          </a:p>
          <a:p>
            <a:pPr marL="0" indent="0" algn="just">
              <a:buNone/>
            </a:pPr>
            <a:r>
              <a:rPr lang="tr-TR" sz="2400" dirty="0">
                <a:effectLst>
                  <a:outerShdw blurRad="38100" dist="38100" dir="2700000" algn="tl">
                    <a:srgbClr val="000000">
                      <a:alpha val="43137"/>
                    </a:srgbClr>
                  </a:outerShdw>
                </a:effectLst>
              </a:rPr>
              <a:t>• Çeşitli seslerin kulağa karışmasına gürültü denir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Gürültü çeşitli kaynaklardan çıkan, birbiriyle ilgisi olmayan seslerdir. Böyle ses karışımlarının, uyumlu ses karışımı olan müzikle bir ilgisi yoktur.</a:t>
            </a:r>
          </a:p>
        </p:txBody>
      </p:sp>
      <p:sp>
        <p:nvSpPr>
          <p:cNvPr id="4" name="Sağ Ok 3"/>
          <p:cNvSpPr/>
          <p:nvPr/>
        </p:nvSpPr>
        <p:spPr>
          <a:xfrm>
            <a:off x="695459" y="862885"/>
            <a:ext cx="566671" cy="4636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507395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260797"/>
            <a:ext cx="11470783" cy="924059"/>
          </a:xfrm>
        </p:spPr>
        <p:txBody>
          <a:bodyPr>
            <a:normAutofit fontScale="90000"/>
          </a:bodyPr>
          <a:lstStyle/>
          <a:p>
            <a:pPr algn="ctr"/>
            <a:r>
              <a:rPr lang="tr-TR" b="1" dirty="0">
                <a:effectLst>
                  <a:outerShdw blurRad="38100" dist="38100" dir="2700000" algn="tl">
                    <a:srgbClr val="000000">
                      <a:alpha val="43137"/>
                    </a:srgbClr>
                  </a:outerShdw>
                </a:effectLst>
              </a:rPr>
              <a:t>Gürültü Şiddetlerinin Hesaplanması (Db Değerleri)</a:t>
            </a:r>
          </a:p>
        </p:txBody>
      </p:sp>
      <p:sp>
        <p:nvSpPr>
          <p:cNvPr id="3" name="İçerik Yer Tutucusu 2"/>
          <p:cNvSpPr>
            <a:spLocks noGrp="1"/>
          </p:cNvSpPr>
          <p:nvPr>
            <p:ph idx="1"/>
          </p:nvPr>
        </p:nvSpPr>
        <p:spPr>
          <a:xfrm>
            <a:off x="721216" y="1229932"/>
            <a:ext cx="11470783" cy="5628068"/>
          </a:xfrm>
        </p:spPr>
        <p:txBody>
          <a:bodyPr>
            <a:normAutofit/>
          </a:bodyPr>
          <a:lstStyle/>
          <a:p>
            <a:pPr marL="0" indent="0" algn="just">
              <a:buNone/>
            </a:pPr>
            <a:r>
              <a:rPr lang="tr-TR" sz="2400" dirty="0">
                <a:effectLst>
                  <a:outerShdw blurRad="38100" dist="38100" dir="2700000" algn="tl">
                    <a:srgbClr val="000000">
                      <a:alpha val="43137"/>
                    </a:srgbClr>
                  </a:outerShdw>
                </a:effectLst>
              </a:rPr>
              <a:t>Sesin basınç, frekans, tizlik gibi değişik özellikleri kişiden kişiye farklı olarak algılanabilir. Ancak sesin insan kulağına göre şiddetini belirten bazı ölçütler vardır. Sesin insan kulağına göre şiddetini belirten, gürültü ölçmede yaygın olarak kullanılan ölçü birimi </a:t>
            </a:r>
            <a:r>
              <a:rPr lang="tr-TR" sz="2400" dirty="0" err="1">
                <a:effectLst>
                  <a:outerShdw blurRad="38100" dist="38100" dir="2700000" algn="tl">
                    <a:srgbClr val="000000">
                      <a:alpha val="43137"/>
                    </a:srgbClr>
                  </a:outerShdw>
                </a:effectLst>
              </a:rPr>
              <a:t>DESİBEL’dir</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decibell</a:t>
            </a:r>
            <a:r>
              <a:rPr lang="tr-TR" sz="2400" dirty="0">
                <a:effectLst>
                  <a:outerShdw blurRad="38100" dist="38100" dir="2700000" algn="tl">
                    <a:srgbClr val="000000">
                      <a:alpha val="43137"/>
                    </a:srgbClr>
                  </a:outerShdw>
                </a:effectLst>
              </a:rPr>
              <a:t>, kısa yazılışı: </a:t>
            </a:r>
            <a:r>
              <a:rPr lang="tr-TR" sz="2400" dirty="0" err="1">
                <a:effectLst>
                  <a:outerShdw blurRad="38100" dist="38100" dir="2700000" algn="tl">
                    <a:srgbClr val="000000">
                      <a:alpha val="43137"/>
                    </a:srgbClr>
                  </a:outerShdw>
                </a:effectLst>
              </a:rPr>
              <a:t>dB</a:t>
            </a:r>
            <a:r>
              <a:rPr lang="tr-TR" sz="2400" dirty="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Desibel, insan kulağının en çok hassas olduğu orta ve yüksek frekansların özellikle vurgulandığı bir ses değerlendirme </a:t>
            </a:r>
            <a:r>
              <a:rPr lang="tr-TR" sz="2400" dirty="0" smtClean="0">
                <a:effectLst>
                  <a:outerShdw blurRad="38100" dist="38100" dir="2700000" algn="tl">
                    <a:srgbClr val="000000">
                      <a:alpha val="43137"/>
                    </a:srgbClr>
                  </a:outerShdw>
                </a:effectLst>
              </a:rPr>
              <a:t>birimidir.</a:t>
            </a:r>
          </a:p>
          <a:p>
            <a:pPr marL="0" indent="0" algn="just">
              <a:buNone/>
            </a:pP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     Uluslararası </a:t>
            </a:r>
            <a:r>
              <a:rPr lang="tr-TR" sz="2400" dirty="0">
                <a:effectLst>
                  <a:outerShdw blurRad="38100" dist="38100" dir="2700000" algn="tl">
                    <a:srgbClr val="000000">
                      <a:alpha val="43137"/>
                    </a:srgbClr>
                  </a:outerShdw>
                </a:effectLst>
              </a:rPr>
              <a:t>Standart Örgütü’nün (ISO) normal saydığı gürültü düzeyi de 58 </a:t>
            </a:r>
            <a:r>
              <a:rPr lang="tr-TR" sz="2400" dirty="0" err="1">
                <a:effectLst>
                  <a:outerShdw blurRad="38100" dist="38100" dir="2700000" algn="tl">
                    <a:srgbClr val="000000">
                      <a:alpha val="43137"/>
                    </a:srgbClr>
                  </a:outerShdw>
                </a:effectLst>
              </a:rPr>
              <a:t>dB’dir</a:t>
            </a:r>
            <a:r>
              <a:rPr lang="tr-TR" sz="2400" dirty="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    </a:t>
            </a:r>
            <a:endParaRPr lang="tr-TR" sz="2400" dirty="0">
              <a:effectLst>
                <a:outerShdw blurRad="38100" dist="38100" dir="2700000" algn="tl">
                  <a:srgbClr val="000000">
                    <a:alpha val="43137"/>
                  </a:srgbClr>
                </a:outerShdw>
              </a:effectLst>
            </a:endParaRPr>
          </a:p>
        </p:txBody>
      </p:sp>
      <p:sp>
        <p:nvSpPr>
          <p:cNvPr id="4" name="Sağ Ok 3"/>
          <p:cNvSpPr/>
          <p:nvPr/>
        </p:nvSpPr>
        <p:spPr>
          <a:xfrm>
            <a:off x="721216" y="3683358"/>
            <a:ext cx="450760" cy="360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5" name="Resim 4"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0163" y="4262907"/>
            <a:ext cx="9221273" cy="2595093"/>
          </a:xfrm>
          <a:prstGeom prst="rect">
            <a:avLst/>
          </a:prstGeom>
        </p:spPr>
      </p:pic>
    </p:spTree>
    <p:extLst>
      <p:ext uri="{BB962C8B-B14F-4D97-AF65-F5344CB8AC3E}">
        <p14:creationId xmlns:p14="http://schemas.microsoft.com/office/powerpoint/2010/main" val="3594671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Sesin daha şiddetli başka bir sesle bastırılmasına sesin maskelenmesi denir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Desibel değerlerine göre sesler aşağıdaki tablolarda sınıflandırılmıştır:</a:t>
            </a:r>
          </a:p>
        </p:txBody>
      </p:sp>
      <p:sp>
        <p:nvSpPr>
          <p:cNvPr id="4" name="Sağ Ok 3"/>
          <p:cNvSpPr/>
          <p:nvPr/>
        </p:nvSpPr>
        <p:spPr>
          <a:xfrm>
            <a:off x="740534" y="0"/>
            <a:ext cx="425002" cy="4121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5" name="Resim 4"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533" y="1805108"/>
            <a:ext cx="11451465" cy="4711602"/>
          </a:xfrm>
          <a:prstGeom prst="rect">
            <a:avLst/>
          </a:prstGeom>
        </p:spPr>
      </p:pic>
    </p:spTree>
    <p:extLst>
      <p:ext uri="{BB962C8B-B14F-4D97-AF65-F5344CB8AC3E}">
        <p14:creationId xmlns:p14="http://schemas.microsoft.com/office/powerpoint/2010/main" val="564520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2732" y="0"/>
            <a:ext cx="11419268" cy="6858000"/>
          </a:xfrm>
        </p:spPr>
      </p:pic>
    </p:spTree>
    <p:extLst>
      <p:ext uri="{BB962C8B-B14F-4D97-AF65-F5344CB8AC3E}">
        <p14:creationId xmlns:p14="http://schemas.microsoft.com/office/powerpoint/2010/main" val="1622421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5460" y="19318"/>
            <a:ext cx="11496540" cy="6838682"/>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Önemli </a:t>
            </a:r>
            <a:r>
              <a:rPr lang="tr-TR" sz="2400" dirty="0">
                <a:effectLst>
                  <a:outerShdw blurRad="38100" dist="38100" dir="2700000" algn="tl">
                    <a:srgbClr val="000000">
                      <a:alpha val="43137"/>
                    </a:srgbClr>
                  </a:outerShdw>
                </a:effectLst>
              </a:rPr>
              <a:t>bir çevre sorunu olan gürültü, Romalılar devrinde bile çeşitli tedbirlerle önlenmeye çalışılmıştır. Mesela, gece karanlık bastıktan sonra taş kaldırma araçlarının çalışması yasaklanmıştır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İnsana, diğer canlılara ve çevreye birçok zararı olan gürültünün birçok kaynağı vardır. Gürültü, </a:t>
            </a:r>
            <a:r>
              <a:rPr lang="tr-TR" sz="2400" dirty="0" smtClean="0">
                <a:effectLst>
                  <a:outerShdw blurRad="38100" dist="38100" dir="2700000" algn="tl">
                    <a:srgbClr val="000000">
                      <a:alpha val="43137"/>
                    </a:srgbClr>
                  </a:outerShdw>
                </a:effectLst>
              </a:rPr>
              <a:t>çok </a:t>
            </a:r>
            <a:r>
              <a:rPr lang="tr-TR" sz="2400" dirty="0">
                <a:effectLst>
                  <a:outerShdw blurRad="38100" dist="38100" dir="2700000" algn="tl">
                    <a:srgbClr val="000000">
                      <a:alpha val="43137"/>
                    </a:srgbClr>
                  </a:outerShdw>
                </a:effectLst>
              </a:rPr>
              <a:t>eski zamanlardan beri önemli bir problemdir. Ancak, 20. yüzyıldan sonra sanayileşme, hızlı nüfus artışı, plansız şehirleşme, motor ve motorlu araçların sayısındaki hızlı artış gürültüyü de çok büyük boyutlara çıkarmıştır.</a:t>
            </a:r>
          </a:p>
        </p:txBody>
      </p:sp>
    </p:spTree>
    <p:extLst>
      <p:ext uri="{BB962C8B-B14F-4D97-AF65-F5344CB8AC3E}">
        <p14:creationId xmlns:p14="http://schemas.microsoft.com/office/powerpoint/2010/main" val="989561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96403"/>
            <a:ext cx="11457904" cy="821028"/>
          </a:xfrm>
        </p:spPr>
        <p:txBody>
          <a:bodyPr/>
          <a:lstStyle/>
          <a:p>
            <a:pPr algn="ctr"/>
            <a:r>
              <a:rPr lang="tr-TR" b="1" dirty="0">
                <a:effectLst>
                  <a:outerShdw blurRad="38100" dist="38100" dir="2700000" algn="tl">
                    <a:srgbClr val="000000">
                      <a:alpha val="43137"/>
                    </a:srgbClr>
                  </a:outerShdw>
                </a:effectLst>
              </a:rPr>
              <a:t>Gürültünün Kaynakları</a:t>
            </a:r>
          </a:p>
        </p:txBody>
      </p:sp>
      <p:sp>
        <p:nvSpPr>
          <p:cNvPr id="3" name="İçerik Yer Tutucusu 2"/>
          <p:cNvSpPr>
            <a:spLocks noGrp="1"/>
          </p:cNvSpPr>
          <p:nvPr>
            <p:ph idx="1"/>
          </p:nvPr>
        </p:nvSpPr>
        <p:spPr>
          <a:xfrm>
            <a:off x="734096" y="907960"/>
            <a:ext cx="11457904" cy="5950039"/>
          </a:xfrm>
        </p:spPr>
        <p:txBody>
          <a:bodyPr>
            <a:normAutofit/>
          </a:bodyPr>
          <a:lstStyle/>
          <a:p>
            <a:pPr marL="0" indent="0" algn="just">
              <a:buNone/>
            </a:pPr>
            <a:r>
              <a:rPr lang="tr-TR" sz="2400" dirty="0">
                <a:effectLst>
                  <a:outerShdw blurRad="38100" dist="38100" dir="2700000" algn="tl">
                    <a:srgbClr val="000000">
                      <a:alpha val="43137"/>
                    </a:srgbClr>
                  </a:outerShdw>
                </a:effectLst>
              </a:rPr>
              <a:t>Bu çevre sorununun belli başlı kaynakları üç ana grupta incelenebilir:</a:t>
            </a:r>
          </a:p>
          <a:p>
            <a:pPr marL="0" indent="0" algn="just">
              <a:buNone/>
            </a:pPr>
            <a:r>
              <a:rPr lang="tr-TR" sz="2400" b="1" dirty="0">
                <a:solidFill>
                  <a:srgbClr val="FF0000"/>
                </a:solidFill>
                <a:effectLst>
                  <a:outerShdw blurRad="38100" dist="38100" dir="2700000" algn="tl">
                    <a:srgbClr val="000000">
                      <a:alpha val="43137"/>
                    </a:srgbClr>
                  </a:outerShdw>
                </a:effectLst>
              </a:rPr>
              <a:t>• Yapı İçi Gürültüler: </a:t>
            </a:r>
            <a:r>
              <a:rPr lang="tr-TR" sz="2400" dirty="0">
                <a:effectLst>
                  <a:outerShdw blurRad="38100" dist="38100" dir="2700000" algn="tl">
                    <a:srgbClr val="000000">
                      <a:alpha val="43137"/>
                    </a:srgbClr>
                  </a:outerShdw>
                </a:effectLst>
              </a:rPr>
              <a:t>Yapıların içinde yer alan her türlü mekanik ve elektronik sistemler ile çeşitli hayati faaliyetlerden doğan gürültülerdir ki, ayrı veya bitişik yapılardaki kullanıcıları da etkilemektedir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Örnek olarak, ev araçları, müzik setleri, yüksek sesli konuşmalar, ayak sesleri, eşya sürtünmeleri, darbeler, büro gürültüleri, çeşitli makine, donatım (asansör, sıhhi tesisat, havalandırma, hidrofor sesi vb.) gürültüleri verilebilir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Yapı Dışı Çevre Gürültüleri: </a:t>
            </a:r>
            <a:r>
              <a:rPr lang="tr-TR" sz="2400" dirty="0">
                <a:effectLst>
                  <a:outerShdw blurRad="38100" dist="38100" dir="2700000" algn="tl">
                    <a:srgbClr val="000000">
                      <a:alpha val="43137"/>
                    </a:srgbClr>
                  </a:outerShdw>
                </a:effectLst>
              </a:rPr>
              <a:t>Yapıların dışında yer alan, gerek yapı içindeki hacimleri, gerekse yapı dışındaki açık alanları kullanan bireyleri etkileyen gürültülerdir. Buralarda kendi içinde şöyle sınıflandırılabilir.</a:t>
            </a:r>
          </a:p>
        </p:txBody>
      </p:sp>
      <p:sp>
        <p:nvSpPr>
          <p:cNvPr id="4" name="Sağ Ok 3"/>
          <p:cNvSpPr/>
          <p:nvPr/>
        </p:nvSpPr>
        <p:spPr>
          <a:xfrm>
            <a:off x="734096" y="2601532"/>
            <a:ext cx="450760" cy="3863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81076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6143222" cy="685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Resim 4" descr="Ekran Kırpm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3223" y="0"/>
            <a:ext cx="6048777" cy="6858000"/>
          </a:xfrm>
          <a:prstGeom prst="rect">
            <a:avLst/>
          </a:prstGeom>
        </p:spPr>
      </p:pic>
    </p:spTree>
    <p:extLst>
      <p:ext uri="{BB962C8B-B14F-4D97-AF65-F5344CB8AC3E}">
        <p14:creationId xmlns:p14="http://schemas.microsoft.com/office/powerpoint/2010/main" val="4204786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Doğal Gürültüler</a:t>
            </a:r>
          </a:p>
          <a:p>
            <a:pPr marL="0" indent="0" algn="just">
              <a:buNone/>
            </a:pPr>
            <a:r>
              <a:rPr lang="tr-TR" sz="2400" dirty="0">
                <a:effectLst>
                  <a:outerShdw blurRad="38100" dist="38100" dir="2700000" algn="tl">
                    <a:srgbClr val="000000">
                      <a:alpha val="43137"/>
                    </a:srgbClr>
                  </a:outerShdw>
                </a:effectLst>
              </a:rPr>
              <a:t>&gt; Yanardağ patlamaları,</a:t>
            </a:r>
          </a:p>
          <a:p>
            <a:pPr marL="0" indent="0" algn="just">
              <a:buNone/>
            </a:pPr>
            <a:r>
              <a:rPr lang="tr-TR" sz="2400" dirty="0">
                <a:effectLst>
                  <a:outerShdw blurRad="38100" dist="38100" dir="2700000" algn="tl">
                    <a:srgbClr val="000000">
                      <a:alpha val="43137"/>
                    </a:srgbClr>
                  </a:outerShdw>
                </a:effectLst>
              </a:rPr>
              <a:t>&gt; Yağmur,</a:t>
            </a:r>
          </a:p>
          <a:p>
            <a:pPr marL="0" indent="0" algn="just">
              <a:buNone/>
            </a:pPr>
            <a:r>
              <a:rPr lang="tr-TR" sz="2400" dirty="0">
                <a:effectLst>
                  <a:outerShdw blurRad="38100" dist="38100" dir="2700000" algn="tl">
                    <a:srgbClr val="000000">
                      <a:alpha val="43137"/>
                    </a:srgbClr>
                  </a:outerShdw>
                </a:effectLst>
              </a:rPr>
              <a:t>&gt; Şimşek,</a:t>
            </a:r>
          </a:p>
          <a:p>
            <a:pPr marL="0" indent="0" algn="just">
              <a:buNone/>
            </a:pPr>
            <a:r>
              <a:rPr lang="tr-TR" sz="2400" dirty="0">
                <a:effectLst>
                  <a:outerShdw blurRad="38100" dist="38100" dir="2700000" algn="tl">
                    <a:srgbClr val="000000">
                      <a:alpha val="43137"/>
                    </a:srgbClr>
                  </a:outerShdw>
                </a:effectLst>
              </a:rPr>
              <a:t>&gt; Rüzgâr,</a:t>
            </a:r>
          </a:p>
          <a:p>
            <a:pPr marL="0" indent="0" algn="just">
              <a:buNone/>
            </a:pPr>
            <a:r>
              <a:rPr lang="tr-TR" sz="2400" dirty="0">
                <a:effectLst>
                  <a:outerShdw blurRad="38100" dist="38100" dir="2700000" algn="tl">
                    <a:srgbClr val="000000">
                      <a:alpha val="43137"/>
                    </a:srgbClr>
                  </a:outerShdw>
                </a:effectLst>
              </a:rPr>
              <a:t>&gt; Zelzeleler (depremler),</a:t>
            </a:r>
          </a:p>
          <a:p>
            <a:pPr marL="0" indent="0" algn="just">
              <a:buNone/>
            </a:pPr>
            <a:r>
              <a:rPr lang="tr-TR" sz="2400" dirty="0" smtClean="0">
                <a:effectLst>
                  <a:outerShdw blurRad="38100" dist="38100" dir="2700000" algn="tl">
                    <a:srgbClr val="000000">
                      <a:alpha val="43137"/>
                    </a:srgbClr>
                  </a:outerShdw>
                </a:effectLst>
              </a:rPr>
              <a:t>&gt; Su </a:t>
            </a:r>
            <a:r>
              <a:rPr lang="tr-TR" sz="2400" dirty="0">
                <a:effectLst>
                  <a:outerShdw blurRad="38100" dist="38100" dir="2700000" algn="tl">
                    <a:srgbClr val="000000">
                      <a:alpha val="43137"/>
                    </a:srgbClr>
                  </a:outerShdw>
                </a:effectLst>
              </a:rPr>
              <a:t>altı gürültüleri (zelzeleden </a:t>
            </a:r>
            <a:r>
              <a:rPr lang="tr-TR" sz="2400" dirty="0" smtClean="0">
                <a:effectLst>
                  <a:outerShdw blurRad="38100" dist="38100" dir="2700000" algn="tl">
                    <a:srgbClr val="000000">
                      <a:alpha val="43137"/>
                    </a:srgbClr>
                  </a:outerShdw>
                </a:effectLst>
              </a:rPr>
              <a:t>kaynaklanan).</a:t>
            </a:r>
          </a:p>
          <a:p>
            <a:pPr algn="just"/>
            <a:endParaRPr lang="tr-TR" sz="2400" dirty="0">
              <a:effectLst>
                <a:outerShdw blurRad="38100" dist="38100" dir="2700000" algn="tl">
                  <a:srgbClr val="000000">
                    <a:alpha val="43137"/>
                  </a:srgbClr>
                </a:outerShdw>
              </a:effectLst>
            </a:endParaRPr>
          </a:p>
          <a:p>
            <a:pPr marL="0" indent="0" algn="ctr">
              <a:buNone/>
            </a:pPr>
            <a:r>
              <a:rPr lang="tr-TR" sz="2800" b="1" dirty="0">
                <a:effectLst>
                  <a:outerShdw blurRad="38100" dist="38100" dir="2700000" algn="tl">
                    <a:srgbClr val="000000">
                      <a:alpha val="43137"/>
                    </a:srgbClr>
                  </a:outerShdw>
                </a:effectLst>
              </a:rPr>
              <a:t>Gürültünün İnsana ve Çevreye Etkileri</a:t>
            </a:r>
          </a:p>
          <a:p>
            <a:pPr marL="0" indent="0" algn="just">
              <a:buNone/>
            </a:pPr>
            <a:r>
              <a:rPr lang="tr-TR" sz="2400" dirty="0">
                <a:effectLst>
                  <a:outerShdw blurRad="38100" dist="38100" dir="2700000" algn="tl">
                    <a:srgbClr val="000000">
                      <a:alpha val="43137"/>
                    </a:srgbClr>
                  </a:outerShdw>
                </a:effectLst>
              </a:rPr>
              <a:t>Gürültü, Dünya Sağlık Teşkilatı’nın “kişinin fiziksel, zihinsel ve sosyal yönden tam bir iyilik durumudur.” şeklinde tanımladığı insan sağlığı için bir risk oluşturması yanında, hareketlerin engellenmesi, insanın normal ilgilerine ters düşmesi, stres ve rahatsızlık ortaya çıkarması dolayısı ile istenmeyen sesler olarak tanımlanabilir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Yaptığı olumsuz etkilere göre gürültünün insana etkisi aşağıdaki tabloda görüldüğü gibidir:</a:t>
            </a:r>
          </a:p>
        </p:txBody>
      </p:sp>
    </p:spTree>
    <p:extLst>
      <p:ext uri="{BB962C8B-B14F-4D97-AF65-F5344CB8AC3E}">
        <p14:creationId xmlns:p14="http://schemas.microsoft.com/office/powerpoint/2010/main" val="3944231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157766"/>
            <a:ext cx="11445025" cy="821028"/>
          </a:xfrm>
        </p:spPr>
        <p:txBody>
          <a:bodyPr>
            <a:normAutofit/>
          </a:bodyPr>
          <a:lstStyle/>
          <a:p>
            <a:pPr algn="ctr"/>
            <a:r>
              <a:rPr lang="tr-TR" b="1" dirty="0">
                <a:effectLst>
                  <a:outerShdw blurRad="38100" dist="38100" dir="2700000" algn="tl">
                    <a:srgbClr val="000000">
                      <a:alpha val="43137"/>
                    </a:srgbClr>
                  </a:outerShdw>
                </a:effectLst>
              </a:rPr>
              <a:t>Toprak Kirliliği</a:t>
            </a:r>
          </a:p>
        </p:txBody>
      </p:sp>
      <p:sp>
        <p:nvSpPr>
          <p:cNvPr id="3" name="İçerik Yer Tutucusu 2"/>
          <p:cNvSpPr>
            <a:spLocks noGrp="1"/>
          </p:cNvSpPr>
          <p:nvPr>
            <p:ph idx="1"/>
          </p:nvPr>
        </p:nvSpPr>
        <p:spPr>
          <a:xfrm>
            <a:off x="746974" y="978794"/>
            <a:ext cx="11445025" cy="5879206"/>
          </a:xfrm>
        </p:spPr>
        <p:txBody>
          <a:bodyPr>
            <a:normAutofit/>
          </a:bodyPr>
          <a:lstStyle/>
          <a:p>
            <a:pPr marL="0" indent="0" algn="just">
              <a:buNone/>
            </a:pPr>
            <a:r>
              <a:rPr lang="tr-TR" sz="2400" dirty="0">
                <a:effectLst>
                  <a:outerShdw blurRad="38100" dist="38100" dir="2700000" algn="tl">
                    <a:srgbClr val="000000">
                      <a:alpha val="43137"/>
                    </a:srgbClr>
                  </a:outerShdw>
                </a:effectLst>
              </a:rPr>
              <a:t>Canlı türlerinin büyük bir bölümünün yaşam ortamı olan toprak, çevre ve insan açısından önemli özellikler taşımaktadır. Yeryüzündeki kara parçaları, toplam yeryüzü alanının %29,2’sini oluşturmaktadır. Toprak, yer yuvar çevre-dizgesinin (ekosistem) her parçasında yer almaktadır. Toprak canlıların besin kaynağını oluşturan ortam olarak kendisi doğal bir kaynaktır. Bir başka deyişle, canlı doğal kaynakların varlığını sürdürebilmesi için hava ve su ile birlikte vazgeçilmez, cansız doğal bir kaynaktır. Toprak, su kaynaklarının gizilgücünü koruma, flora ve faunayı barındırma, </a:t>
            </a:r>
            <a:r>
              <a:rPr lang="tr-TR" sz="2400" dirty="0" err="1">
                <a:effectLst>
                  <a:outerShdw blurRad="38100" dist="38100" dir="2700000" algn="tl">
                    <a:srgbClr val="000000">
                      <a:alpha val="43137"/>
                    </a:srgbClr>
                  </a:outerShdw>
                </a:effectLst>
              </a:rPr>
              <a:t>çevrebilimsel</a:t>
            </a:r>
            <a:r>
              <a:rPr lang="tr-TR" sz="2400" dirty="0">
                <a:effectLst>
                  <a:outerShdw blurRad="38100" dist="38100" dir="2700000" algn="tl">
                    <a:srgbClr val="000000">
                      <a:alpha val="43137"/>
                    </a:srgbClr>
                  </a:outerShdw>
                </a:effectLst>
              </a:rPr>
              <a:t> dengenin sağlanması açılarından temel çevre ögesidir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İnsan-toprak ilişkisi ya da daha doğru bir anlatımla, insanın toprağı kullanması toprağın yapısını bozmaktadır. Toprak sorunlarının bir kesimi doğal olaylardan ya da toprağın yapısından kaynaklanırken, büyük bir kesimi de insan müdahalesinden ileri gelmektedir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Toprak, </a:t>
            </a:r>
            <a:r>
              <a:rPr lang="tr-TR" sz="2400" dirty="0">
                <a:effectLst>
                  <a:outerShdw blurRad="38100" dist="38100" dir="2700000" algn="tl">
                    <a:srgbClr val="000000">
                      <a:alpha val="43137"/>
                    </a:srgbClr>
                  </a:outerShdw>
                </a:effectLst>
              </a:rPr>
              <a:t>üzerinde ve içinde geniş bir canlı topluluğunu barındıran, bitkilerin durak yeri ve besin kaynağı olan ve belirli oranda katı, sıvı ve gaz içeren maddeler topluluğunun genel adıdır.</a:t>
            </a:r>
          </a:p>
        </p:txBody>
      </p:sp>
      <p:sp>
        <p:nvSpPr>
          <p:cNvPr id="4" name="Sağ Ok 3"/>
          <p:cNvSpPr/>
          <p:nvPr/>
        </p:nvSpPr>
        <p:spPr>
          <a:xfrm>
            <a:off x="746973" y="5447763"/>
            <a:ext cx="528033" cy="4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638748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4625" y="0"/>
            <a:ext cx="6129814" cy="3219718"/>
          </a:xfrm>
        </p:spPr>
      </p:pic>
      <p:pic>
        <p:nvPicPr>
          <p:cNvPr id="5" name="Resim 4" descr="Ekran Kırpm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7459" y="3116687"/>
            <a:ext cx="6924541" cy="3741313"/>
          </a:xfrm>
          <a:prstGeom prst="rect">
            <a:avLst/>
          </a:prstGeom>
        </p:spPr>
      </p:pic>
    </p:spTree>
    <p:extLst>
      <p:ext uri="{BB962C8B-B14F-4D97-AF65-F5344CB8AC3E}">
        <p14:creationId xmlns:p14="http://schemas.microsoft.com/office/powerpoint/2010/main" val="2570925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32196"/>
            <a:ext cx="11438586" cy="6825803"/>
          </a:xfrm>
        </p:spPr>
        <p:txBody>
          <a:bodyPr>
            <a:normAutofit/>
          </a:bodyPr>
          <a:lstStyle/>
          <a:p>
            <a:pPr marL="0" indent="0" algn="just">
              <a:buNone/>
            </a:pPr>
            <a:r>
              <a:rPr lang="tr-TR" sz="2400" dirty="0">
                <a:effectLst>
                  <a:outerShdw blurRad="38100" dist="38100" dir="2700000" algn="tl">
                    <a:srgbClr val="000000">
                      <a:alpha val="43137"/>
                    </a:srgbClr>
                  </a:outerShdw>
                </a:effectLst>
              </a:rPr>
              <a:t>Gürültü, insanlar üzerinde ana hatları ile 4 şekilde olumsuz etkiler göstermektedir. Bunlar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 İşitme Sistemine Etkisi: </a:t>
            </a:r>
            <a:r>
              <a:rPr lang="tr-TR" sz="2400" dirty="0">
                <a:effectLst>
                  <a:outerShdw blurRad="38100" dist="38100" dir="2700000" algn="tl">
                    <a:srgbClr val="000000">
                      <a:alpha val="43137"/>
                    </a:srgbClr>
                  </a:outerShdw>
                </a:effectLst>
              </a:rPr>
              <a:t>Gürültü işitme sistemine geçici ve kalıcı olarak iki şekilde etki yapmaktadır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Fizyolojik Etkiler: </a:t>
            </a:r>
            <a:r>
              <a:rPr lang="tr-TR" sz="2400" dirty="0">
                <a:effectLst>
                  <a:outerShdw blurRad="38100" dist="38100" dir="2700000" algn="tl">
                    <a:srgbClr val="000000">
                      <a:alpha val="43137"/>
                    </a:srgbClr>
                  </a:outerShdw>
                </a:effectLst>
              </a:rPr>
              <a:t>Gürültü, günümüzün en önemli stres kaynaklarından biridir. Ani gürültüler, kişilerin kalp atışlarında (nabız), solunum hızında, kan basıncında, metabolizmasında, görme keskinliğinde, hatta derisinin elektrik direncinde değişmelere sebep olmaktadır. Bunların yanı sıra aşağıdaki etkilere de yol açmaktadır:</a:t>
            </a:r>
          </a:p>
          <a:p>
            <a:pPr marL="0" indent="0" algn="just">
              <a:buNone/>
            </a:pPr>
            <a:r>
              <a:rPr lang="tr-TR" sz="2400" dirty="0">
                <a:effectLst>
                  <a:outerShdw blurRad="38100" dist="38100" dir="2700000" algn="tl">
                    <a:srgbClr val="000000">
                      <a:alpha val="43137"/>
                    </a:srgbClr>
                  </a:outerShdw>
                </a:effectLst>
              </a:rPr>
              <a:t>&gt; Kaslarda yorgunluk sonucunda iş verimliliği ve üretkenliğinin azalması,</a:t>
            </a:r>
          </a:p>
          <a:p>
            <a:pPr marL="0" indent="0" algn="just">
              <a:buNone/>
            </a:pPr>
            <a:r>
              <a:rPr lang="tr-TR" sz="2400" dirty="0">
                <a:effectLst>
                  <a:outerShdw blurRad="38100" dist="38100" dir="2700000" algn="tl">
                    <a:srgbClr val="000000">
                      <a:alpha val="43137"/>
                    </a:srgbClr>
                  </a:outerShdw>
                </a:effectLst>
              </a:rPr>
              <a:t>&gt; Yorgunluk ve sinirlilik durumu,</a:t>
            </a:r>
          </a:p>
          <a:p>
            <a:pPr marL="0" indent="0" algn="just">
              <a:buNone/>
            </a:pPr>
            <a:r>
              <a:rPr lang="tr-TR" sz="2400" dirty="0">
                <a:effectLst>
                  <a:outerShdw blurRad="38100" dist="38100" dir="2700000" algn="tl">
                    <a:srgbClr val="000000">
                      <a:alpha val="43137"/>
                    </a:srgbClr>
                  </a:outerShdw>
                </a:effectLst>
              </a:rPr>
              <a:t>&gt; Dikkatin dağılması,</a:t>
            </a:r>
          </a:p>
          <a:p>
            <a:pPr marL="0" indent="0" algn="just">
              <a:buNone/>
            </a:pPr>
            <a:r>
              <a:rPr lang="tr-TR" sz="2400" dirty="0">
                <a:effectLst>
                  <a:outerShdw blurRad="38100" dist="38100" dir="2700000" algn="tl">
                    <a:srgbClr val="000000">
                      <a:alpha val="43137"/>
                    </a:srgbClr>
                  </a:outerShdw>
                </a:effectLst>
              </a:rPr>
              <a:t>&gt; Uyku düzeninin bozulması,</a:t>
            </a:r>
          </a:p>
          <a:p>
            <a:pPr marL="0" indent="0" algn="just">
              <a:buNone/>
            </a:pPr>
            <a:r>
              <a:rPr lang="tr-TR" sz="2400" dirty="0">
                <a:effectLst>
                  <a:outerShdw blurRad="38100" dist="38100" dir="2700000" algn="tl">
                    <a:srgbClr val="000000">
                      <a:alpha val="43137"/>
                    </a:srgbClr>
                  </a:outerShdw>
                </a:effectLst>
              </a:rPr>
              <a:t>&gt; Vücudun fizyolojik davranışında oluşturduğu değişikliklerdir.</a:t>
            </a:r>
          </a:p>
        </p:txBody>
      </p:sp>
    </p:spTree>
    <p:extLst>
      <p:ext uri="{BB962C8B-B14F-4D97-AF65-F5344CB8AC3E}">
        <p14:creationId xmlns:p14="http://schemas.microsoft.com/office/powerpoint/2010/main" val="2864810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Psikolojik Etkiler: </a:t>
            </a:r>
            <a:r>
              <a:rPr lang="tr-TR" sz="2400" dirty="0">
                <a:effectLst>
                  <a:outerShdw blurRad="38100" dist="38100" dir="2700000" algn="tl">
                    <a:srgbClr val="000000">
                      <a:alpha val="43137"/>
                    </a:srgbClr>
                  </a:outerShdw>
                </a:effectLst>
              </a:rPr>
              <a:t>Gürültülü ortamlarda çalışan kişiler, rahatsız, tedirgin ve sinirli olmakta, fakat gürültü kalktıktan sonra da tedirginlik, sinirlilik hali devam edebilmektedir. Sinirli insanlarda mide, bağırsak rahatsızlıklarının olma ihtimali her zaman diğer insanlara göre daha fazladır. Bilinen gürültü sınır değerlerinin aşıldığı yerlerde, yorgunluk ve zihinsel faaliyetlerde yavaşlama gözlenmektedir. Ani gürültüler ise, insanlarda korku yaratabilmekte; fakat bu zamanla ortadan kalkabilmektedir</a:t>
            </a:r>
            <a:r>
              <a:rPr lang="tr-TR" sz="2400" dirty="0" smtClean="0">
                <a:effectLst>
                  <a:outerShdw blurRad="38100" dist="38100" dir="2700000" algn="tl">
                    <a:srgbClr val="000000">
                      <a:alpha val="43137"/>
                    </a:srgbClr>
                  </a:outerShdw>
                </a:effectLst>
              </a:rPr>
              <a:t>.</a:t>
            </a:r>
          </a:p>
          <a:p>
            <a:pPr marL="0" indent="0" algn="just">
              <a:buNone/>
            </a:pPr>
            <a:endParaRPr lang="tr-TR" sz="2400" b="1" dirty="0">
              <a:solidFill>
                <a:srgbClr val="FF0000"/>
              </a:solidFill>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Performans Üzerine Etkisi: </a:t>
            </a:r>
            <a:r>
              <a:rPr lang="tr-TR" sz="2400" dirty="0">
                <a:effectLst>
                  <a:outerShdw blurRad="38100" dist="38100" dir="2700000" algn="tl">
                    <a:srgbClr val="000000">
                      <a:alpha val="43137"/>
                    </a:srgbClr>
                  </a:outerShdw>
                </a:effectLst>
              </a:rPr>
              <a:t>İş veriminin düşmesi, konsantrasyon bozukluğu, hareketlerin engellenmesi gibi etkiler şeklindedir. Gürültünün iş verimliliği üzerindeki etkileri kararlaştırılmış ve karmaşık işlemlerin yapıldığı ortamların ise biraz gürültülü olması gerektiğini göstermiştir. Araştırmalar hangi ortamda olursa olsun çok gürültülü ortamlarda, iş verimliliği ve üretiminin düştüğü ayrıca, iş kazalarının da arttığını göstermiştir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Gürültü kişilerin toplumsal davranışlarında olumsuz değişikliklere de yol </a:t>
            </a:r>
            <a:r>
              <a:rPr lang="tr-TR" sz="2400" dirty="0" smtClean="0">
                <a:effectLst>
                  <a:outerShdw blurRad="38100" dist="38100" dir="2700000" algn="tl">
                    <a:srgbClr val="000000">
                      <a:alpha val="43137"/>
                    </a:srgbClr>
                  </a:outerShdw>
                </a:effectLst>
              </a:rPr>
              <a:t>açmaktadır.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1898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325191"/>
            <a:ext cx="11470783" cy="769513"/>
          </a:xfrm>
        </p:spPr>
        <p:txBody>
          <a:bodyPr/>
          <a:lstStyle/>
          <a:p>
            <a:pPr algn="ctr"/>
            <a:r>
              <a:rPr lang="tr-TR" b="1" dirty="0">
                <a:effectLst>
                  <a:outerShdw blurRad="38100" dist="38100" dir="2700000" algn="tl">
                    <a:srgbClr val="000000">
                      <a:alpha val="43137"/>
                    </a:srgbClr>
                  </a:outerShdw>
                </a:effectLst>
              </a:rPr>
              <a:t>Gürültü Kirliliği Nasıl Önlenir?</a:t>
            </a:r>
          </a:p>
        </p:txBody>
      </p:sp>
      <p:sp>
        <p:nvSpPr>
          <p:cNvPr id="3" name="İçerik Yer Tutucusu 2"/>
          <p:cNvSpPr>
            <a:spLocks noGrp="1"/>
          </p:cNvSpPr>
          <p:nvPr>
            <p:ph idx="1"/>
          </p:nvPr>
        </p:nvSpPr>
        <p:spPr>
          <a:xfrm>
            <a:off x="721216" y="1429555"/>
            <a:ext cx="11470783" cy="5428445"/>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Gürültüyle İlgili Yasal (Tüzel) Önlemler: </a:t>
            </a:r>
            <a:r>
              <a:rPr lang="tr-TR" sz="2400" dirty="0">
                <a:effectLst>
                  <a:outerShdw blurRad="38100" dist="38100" dir="2700000" algn="tl">
                    <a:srgbClr val="000000">
                      <a:alpha val="43137"/>
                    </a:srgbClr>
                  </a:outerShdw>
                </a:effectLst>
              </a:rPr>
              <a:t>Konuyla ilgili en önemli yasal dayanak 2872 sayılı Çevre Kanunu’nun 14. maddesine istinaden Haziran 2010 tarihli ve 27601 sayılı Resmi Gazetede yayınlanarak çıkarılan “Çevresel Gürültünün Değerlendirilmesi ve Yönetimi Yönetmeliği (ÇGDY)»</a:t>
            </a:r>
            <a:r>
              <a:rPr lang="tr-TR" sz="2400" dirty="0" err="1">
                <a:effectLst>
                  <a:outerShdw blurRad="38100" dist="38100" dir="2700000" algn="tl">
                    <a:srgbClr val="000000">
                      <a:alpha val="43137"/>
                    </a:srgbClr>
                  </a:outerShdw>
                </a:effectLst>
              </a:rPr>
              <a:t>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Yönetmeliğin amacı, kişilerin huzur ve sükûnunu, beden ve ruh sağlığını gürültü ile bozmayacak bir çevrenin geliştirilmesini sağlamaktır. Bu amaca uygun olarak gürültü ile ilgili terimlerin tarifi ile gürültü kontrolünün uygulanacağı sınırların belirlenmesi esasını kapsar. Bu Yönetmeliğin kendi yetki alanları içerisinde uygulanmasından, mahallin en büyük mülki amiri, belediyeler ve köy tüzel kişilikleri sorumludur. Başbakanlık Çevre Genel Müdürlüğü, gürültü kontrolü konusunda ilgili kuruluşlar arasında koordinasyonu sağlamakla yükümlüdür</a:t>
            </a:r>
            <a:r>
              <a:rPr lang="tr-TR" sz="2400" dirty="0" smtClean="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39102394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19318"/>
            <a:ext cx="11451465" cy="6838682"/>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Çevre Kanunu’nun 14. maddesi, “Kişilerin huzur ve sükûnunu, beden ve ruh sağlığını bozacak şekilde yönetmelikle belirlenen standartlar üzerinde gürültü çıkarılması yasaktır. Fabrika, atölye, işyeri, eğlence yeri, hizmet binaları, konutlar ve ulaşım araçlarında gürültünün asgariye indirilmesi için önlemler alınır.» hükmü ile gürültü denetimini getirmiştir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Yönetmeliğin </a:t>
            </a:r>
            <a:r>
              <a:rPr lang="tr-TR" sz="2400" dirty="0">
                <a:effectLst>
                  <a:outerShdw blurRad="38100" dist="38100" dir="2700000" algn="tl">
                    <a:srgbClr val="000000">
                      <a:alpha val="43137"/>
                    </a:srgbClr>
                  </a:outerShdw>
                </a:effectLst>
              </a:rPr>
              <a:t>amacı, huzur ve sükûnu, beden ve ruh sağlığını gürültüyle bozmayacak çevre koşullarını gerçekleştirmektir. Yönetmelik, genel hükümlerin yanı sıra, hem gürültü kaynaklarını hem de gürültü yasaklarını belirlemiştir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Yönetmeliğin uygulanmasından belediye sınırları içerisinde Belediye Yönetimleri, belediye sınırları dışında ise İl Özel İdareleri (jandarma kolluk kuvvetleri aracılığıyla) tarafından yürütülmektedir.</a:t>
            </a:r>
          </a:p>
        </p:txBody>
      </p:sp>
    </p:spTree>
    <p:extLst>
      <p:ext uri="{BB962C8B-B14F-4D97-AF65-F5344CB8AC3E}">
        <p14:creationId xmlns:p14="http://schemas.microsoft.com/office/powerpoint/2010/main" val="2679213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32196"/>
            <a:ext cx="11464343" cy="6825803"/>
          </a:xfrm>
        </p:spPr>
        <p:txBody>
          <a:bodyPr>
            <a:normAutofit/>
          </a:bodyPr>
          <a:lstStyle/>
          <a:p>
            <a:pPr marL="0" indent="0" algn="just">
              <a:buNone/>
            </a:pPr>
            <a:r>
              <a:rPr lang="tr-TR" sz="2400" b="1" dirty="0">
                <a:solidFill>
                  <a:schemeClr val="tx1"/>
                </a:solidFill>
                <a:effectLst>
                  <a:outerShdw blurRad="38100" dist="38100" dir="2700000" algn="tl">
                    <a:srgbClr val="000000">
                      <a:alpha val="43137"/>
                    </a:srgbClr>
                  </a:outerShdw>
                </a:effectLst>
              </a:rPr>
              <a:t>• Gürültü kirliliğinin önlenmesi için alınacak önlemler:</a:t>
            </a:r>
          </a:p>
          <a:p>
            <a:pPr marL="0" indent="0" algn="just">
              <a:buNone/>
            </a:pPr>
            <a:r>
              <a:rPr lang="tr-TR" sz="2400" b="1" dirty="0">
                <a:solidFill>
                  <a:srgbClr val="FF0000"/>
                </a:solidFill>
                <a:effectLst>
                  <a:outerShdw blurRad="38100" dist="38100" dir="2700000" algn="tl">
                    <a:srgbClr val="000000">
                      <a:alpha val="43137"/>
                    </a:srgbClr>
                  </a:outerShdw>
                </a:effectLst>
              </a:rPr>
              <a:t>&gt; Eğitimsel faaliyetler: </a:t>
            </a:r>
            <a:r>
              <a:rPr lang="tr-TR" sz="2400" dirty="0">
                <a:effectLst>
                  <a:outerShdw blurRad="38100" dist="38100" dir="2700000" algn="tl">
                    <a:srgbClr val="000000">
                      <a:alpha val="43137"/>
                    </a:srgbClr>
                  </a:outerShdw>
                </a:effectLst>
              </a:rPr>
              <a:t>İnsan ve çevresinin pek çok yönden olumsuz yönde etkileyen gürültünün önlenmesi konusunda halkı bilinçlendirici eğitim çalışmaları yapmak; okullarda öğrencilere konuyla ilgili dersler ve seminerler vermek.</a:t>
            </a:r>
          </a:p>
          <a:p>
            <a:pPr marL="0" indent="0" algn="just">
              <a:buNone/>
            </a:pPr>
            <a:r>
              <a:rPr lang="tr-TR" sz="2400" b="1" dirty="0">
                <a:solidFill>
                  <a:srgbClr val="FF0000"/>
                </a:solidFill>
                <a:effectLst>
                  <a:outerShdw blurRad="38100" dist="38100" dir="2700000" algn="tl">
                    <a:srgbClr val="000000">
                      <a:alpha val="43137"/>
                    </a:srgbClr>
                  </a:outerShdw>
                </a:effectLst>
              </a:rPr>
              <a:t>&gt; Yasal düzenlemeler: </a:t>
            </a:r>
            <a:r>
              <a:rPr lang="tr-TR" sz="2400" dirty="0">
                <a:effectLst>
                  <a:outerShdw blurRad="38100" dist="38100" dir="2700000" algn="tl">
                    <a:srgbClr val="000000">
                      <a:alpha val="43137"/>
                    </a:srgbClr>
                  </a:outerShdw>
                </a:effectLst>
              </a:rPr>
              <a:t>Çağdaş ülkeler düzeyinde yasal düzenlemeler yapmak ve uygulanmasını denetlemek.</a:t>
            </a:r>
          </a:p>
          <a:p>
            <a:pPr marL="0" indent="0" algn="just">
              <a:buNone/>
            </a:pPr>
            <a:r>
              <a:rPr lang="tr-TR" sz="2400" b="1" dirty="0">
                <a:solidFill>
                  <a:srgbClr val="FF0000"/>
                </a:solidFill>
                <a:effectLst>
                  <a:outerShdw blurRad="38100" dist="38100" dir="2700000" algn="tl">
                    <a:srgbClr val="000000">
                      <a:alpha val="43137"/>
                    </a:srgbClr>
                  </a:outerShdw>
                </a:effectLst>
              </a:rPr>
              <a:t>&gt; Kent ve konut düzenlemeleri:</a:t>
            </a:r>
          </a:p>
          <a:p>
            <a:pPr marL="0" indent="0" algn="just">
              <a:buNone/>
            </a:pPr>
            <a:r>
              <a:rPr lang="tr-TR" sz="2400" dirty="0">
                <a:effectLst>
                  <a:outerShdw blurRad="38100" dist="38100" dir="2700000" algn="tl">
                    <a:srgbClr val="000000">
                      <a:alpha val="43137"/>
                    </a:srgbClr>
                  </a:outerShdw>
                </a:effectLst>
              </a:rPr>
              <a:t>- Gürültü kirliliğine neden olacak yapıların ve eğlence mekânlarına ait mekânların ses yalıtımlarını arttırıcı önlemler almak,</a:t>
            </a:r>
          </a:p>
          <a:p>
            <a:pPr marL="0" indent="0" algn="just">
              <a:buNone/>
            </a:pPr>
            <a:r>
              <a:rPr lang="tr-TR" sz="2400" dirty="0">
                <a:effectLst>
                  <a:outerShdw blurRad="38100" dist="38100" dir="2700000" algn="tl">
                    <a:srgbClr val="000000">
                      <a:alpha val="43137"/>
                    </a:srgbClr>
                  </a:outerShdw>
                </a:effectLst>
              </a:rPr>
              <a:t>- Otomatik soygun veya yangın alarmlarının bir dakikayı geçmeyecek şekilde ayarlanması,</a:t>
            </a:r>
          </a:p>
          <a:p>
            <a:pPr marL="0" indent="0" algn="just">
              <a:buNone/>
            </a:pPr>
            <a:r>
              <a:rPr lang="tr-TR" sz="2400" dirty="0">
                <a:effectLst>
                  <a:outerShdw blurRad="38100" dist="38100" dir="2700000" algn="tl">
                    <a:srgbClr val="000000">
                      <a:alpha val="43137"/>
                    </a:srgbClr>
                  </a:outerShdw>
                </a:effectLst>
              </a:rPr>
              <a:t>- Gürültüye duyarlı alanların iyi bir kent planlanması ile trafiği yoğun olan bölgelerden uzaklarda kurulması.</a:t>
            </a:r>
          </a:p>
        </p:txBody>
      </p:sp>
    </p:spTree>
    <p:extLst>
      <p:ext uri="{BB962C8B-B14F-4D97-AF65-F5344CB8AC3E}">
        <p14:creationId xmlns:p14="http://schemas.microsoft.com/office/powerpoint/2010/main" val="458015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9020" y="0"/>
            <a:ext cx="11502980" cy="6858000"/>
          </a:xfrm>
        </p:spPr>
        <p:txBody>
          <a:bodyPr>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&gt; Eğlence düzenlemeleri:</a:t>
            </a:r>
          </a:p>
          <a:p>
            <a:pPr marL="0" indent="0" algn="just">
              <a:buNone/>
            </a:pPr>
            <a:r>
              <a:rPr lang="tr-TR" sz="2400" dirty="0">
                <a:effectLst>
                  <a:outerShdw blurRad="38100" dist="38100" dir="2700000" algn="tl">
                    <a:srgbClr val="000000">
                      <a:alpha val="43137"/>
                    </a:srgbClr>
                  </a:outerShdw>
                </a:effectLst>
              </a:rPr>
              <a:t>- Açık alanlarda elektronik olarak sesi yükselten müzik aletlerinin çevreyi rahatsız etmeyecek şekilde düzenlenmesi,</a:t>
            </a:r>
          </a:p>
          <a:p>
            <a:pPr marL="0" indent="0" algn="just">
              <a:buNone/>
            </a:pPr>
            <a:r>
              <a:rPr lang="tr-TR" sz="2400" dirty="0">
                <a:effectLst>
                  <a:outerShdw blurRad="38100" dist="38100" dir="2700000" algn="tl">
                    <a:srgbClr val="000000">
                      <a:alpha val="43137"/>
                    </a:srgbClr>
                  </a:outerShdw>
                </a:effectLst>
              </a:rPr>
              <a:t>- Kapalı mekânlarda radyo, televizyon, müzik aletlerinin ses düzeylerinin evlerde rahatsızlık vermeyecek şekilde düzenlenmesi,</a:t>
            </a:r>
          </a:p>
          <a:p>
            <a:pPr marL="0" indent="0" algn="just">
              <a:buNone/>
            </a:pPr>
            <a:r>
              <a:rPr lang="tr-TR" sz="2400" dirty="0">
                <a:effectLst>
                  <a:outerShdw blurRad="38100" dist="38100" dir="2700000" algn="tl">
                    <a:srgbClr val="000000">
                      <a:alpha val="43137"/>
                    </a:srgbClr>
                  </a:outerShdw>
                </a:effectLst>
              </a:rPr>
              <a:t>- Yerleşim alanları içerisinde, konser, gösteri, tören, festival gibi açık hava aktivitelerini önlemek.</a:t>
            </a:r>
          </a:p>
          <a:p>
            <a:pPr marL="0" indent="0" algn="just">
              <a:buNone/>
            </a:pPr>
            <a:r>
              <a:rPr lang="tr-TR" sz="2400" b="1" dirty="0">
                <a:solidFill>
                  <a:srgbClr val="FF0000"/>
                </a:solidFill>
                <a:effectLst>
                  <a:outerShdw blurRad="38100" dist="38100" dir="2700000" algn="tl">
                    <a:srgbClr val="000000">
                      <a:alpha val="43137"/>
                    </a:srgbClr>
                  </a:outerShdw>
                </a:effectLst>
              </a:rPr>
              <a:t>&gt; Ulaşım, trafik ve taşıt düzenlemeleri:</a:t>
            </a:r>
          </a:p>
          <a:p>
            <a:pPr marL="0" indent="0" algn="just">
              <a:buNone/>
            </a:pPr>
            <a:r>
              <a:rPr lang="tr-TR" sz="2400" dirty="0">
                <a:effectLst>
                  <a:outerShdw blurRad="38100" dist="38100" dir="2700000" algn="tl">
                    <a:srgbClr val="000000">
                      <a:alpha val="43137"/>
                    </a:srgbClr>
                  </a:outerShdw>
                </a:effectLst>
              </a:rPr>
              <a:t>- Trafik gürültüsünü önlemek için hız kontrolü ve sinyalizasyon tedbirleri alınabilecek ilk tedbirler olarak düşünülmeli,</a:t>
            </a:r>
          </a:p>
          <a:p>
            <a:pPr marL="0" indent="0" algn="just">
              <a:buNone/>
            </a:pPr>
            <a:r>
              <a:rPr lang="tr-TR" sz="2400" dirty="0">
                <a:effectLst>
                  <a:outerShdw blurRad="38100" dist="38100" dir="2700000" algn="tl">
                    <a:srgbClr val="000000">
                      <a:alpha val="43137"/>
                    </a:srgbClr>
                  </a:outerShdw>
                </a:effectLst>
              </a:rPr>
              <a:t>- Motorlu taşıtlar susturucusuz trafiğe çıkarılmamalı,</a:t>
            </a:r>
          </a:p>
          <a:p>
            <a:pPr marL="0" indent="0" algn="just">
              <a:buNone/>
            </a:pPr>
            <a:r>
              <a:rPr lang="tr-TR" sz="2400" dirty="0">
                <a:effectLst>
                  <a:outerShdw blurRad="38100" dist="38100" dir="2700000" algn="tl">
                    <a:srgbClr val="000000">
                      <a:alpha val="43137"/>
                    </a:srgbClr>
                  </a:outerShdw>
                </a:effectLst>
              </a:rPr>
              <a:t>- Konut alanlarında, sağlık tesisleri ve dinlenme yerlerinin yakınlarında ve eğitim alanlarında ağır vasıtaların belli saatlerde geçmesine izin verilmemeli,</a:t>
            </a:r>
          </a:p>
          <a:p>
            <a:pPr marL="0" indent="0" algn="just">
              <a:buNone/>
            </a:pPr>
            <a:r>
              <a:rPr lang="tr-TR" sz="2400" dirty="0">
                <a:effectLst>
                  <a:outerShdw blurRad="38100" dist="38100" dir="2700000" algn="tl">
                    <a:srgbClr val="000000">
                      <a:alpha val="43137"/>
                    </a:srgbClr>
                  </a:outerShdw>
                </a:effectLst>
              </a:rPr>
              <a:t>- Motorlu taşıtların gereksiz korna çalımı önlenmeli,</a:t>
            </a:r>
          </a:p>
          <a:p>
            <a:pPr marL="0" indent="0" algn="just">
              <a:buNone/>
            </a:pPr>
            <a:r>
              <a:rPr lang="tr-TR" sz="2400" dirty="0">
                <a:effectLst>
                  <a:outerShdw blurRad="38100" dist="38100" dir="2700000" algn="tl">
                    <a:srgbClr val="000000">
                      <a:alpha val="43137"/>
                    </a:srgbClr>
                  </a:outerShdw>
                </a:effectLst>
              </a:rPr>
              <a:t>- Demiryollarında lokomotiflere susturucu takılmalı, lokomotif tekerlekleri ve raylar sık sık kontrol edilip ve yağlanmalı,</a:t>
            </a:r>
          </a:p>
        </p:txBody>
      </p:sp>
    </p:spTree>
    <p:extLst>
      <p:ext uri="{BB962C8B-B14F-4D97-AF65-F5344CB8AC3E}">
        <p14:creationId xmlns:p14="http://schemas.microsoft.com/office/powerpoint/2010/main" val="1991247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685800"/>
            <a:ext cx="10264462"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08338" y="2286000"/>
            <a:ext cx="11483662"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800" dirty="0">
              <a:effectLst>
                <a:outerShdw blurRad="38100" dist="38100" dir="2700000" algn="tl">
                  <a:srgbClr val="000000">
                    <a:alpha val="43137"/>
                  </a:srgbClr>
                </a:outerShdw>
              </a:effectLst>
            </a:endParaRPr>
          </a:p>
          <a:p>
            <a:pPr marL="0" indent="0">
              <a:buNone/>
            </a:pPr>
            <a:endParaRPr lang="tr-TR"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631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4"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Toprağın meydana gelmesi çok kolay olmamaktadır. Belirli bir süre içinde iklim şartlarının ve bitki örtüsünün ana kayaya etkisi sonucunda ortaya çıkmaktadır. Bu bakımdan bunu kendi isteğimiz doğrultusunda arttırmak elimizde değildir. Fakat meydana gelmiş toprağı korumak elimizdedir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Toprağın </a:t>
            </a:r>
            <a:r>
              <a:rPr lang="tr-TR" sz="2400" dirty="0">
                <a:effectLst>
                  <a:outerShdw blurRad="38100" dist="38100" dir="2700000" algn="tl">
                    <a:srgbClr val="000000">
                      <a:alpha val="43137"/>
                    </a:srgbClr>
                  </a:outerShdw>
                </a:effectLst>
              </a:rPr>
              <a:t>meydana gelmesinde beş ana faktör rol oynar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Bitki örtüsü ve canlılar,</a:t>
            </a:r>
          </a:p>
          <a:p>
            <a:pPr marL="0" indent="0" algn="just">
              <a:buNone/>
            </a:pPr>
            <a:r>
              <a:rPr lang="tr-TR" sz="2400" dirty="0">
                <a:effectLst>
                  <a:outerShdw blurRad="38100" dist="38100" dir="2700000" algn="tl">
                    <a:srgbClr val="000000">
                      <a:alpha val="43137"/>
                    </a:srgbClr>
                  </a:outerShdw>
                </a:effectLst>
              </a:rPr>
              <a:t>• İklim</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Anakaya</a:t>
            </a:r>
            <a:r>
              <a:rPr lang="tr-TR" sz="2400" dirty="0">
                <a:effectLst>
                  <a:outerShdw blurRad="38100" dist="38100" dir="2700000" algn="tl">
                    <a:srgbClr val="000000">
                      <a:alpha val="43137"/>
                    </a:srgbClr>
                  </a:outerShdw>
                </a:effectLst>
              </a:rPr>
              <a:t> veya ana madde,</a:t>
            </a:r>
          </a:p>
          <a:p>
            <a:pPr marL="0" indent="0" algn="just">
              <a:buNone/>
            </a:pPr>
            <a:r>
              <a:rPr lang="tr-TR" sz="2400" dirty="0">
                <a:effectLst>
                  <a:outerShdw blurRad="38100" dist="38100" dir="2700000" algn="tl">
                    <a:srgbClr val="000000">
                      <a:alpha val="43137"/>
                    </a:srgbClr>
                  </a:outerShdw>
                </a:effectLst>
              </a:rPr>
              <a:t>• Topografya,</a:t>
            </a:r>
          </a:p>
          <a:p>
            <a:pPr marL="0" indent="0" algn="just">
              <a:buNone/>
            </a:pPr>
            <a:r>
              <a:rPr lang="tr-TR" sz="2400" dirty="0">
                <a:effectLst>
                  <a:outerShdw blurRad="38100" dist="38100" dir="2700000" algn="tl">
                    <a:srgbClr val="000000">
                      <a:alpha val="43137"/>
                    </a:srgbClr>
                  </a:outerShdw>
                </a:effectLst>
              </a:rPr>
              <a:t>• Zaman</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Toprak, besin maddelerini ve suyu depo edebilmektedir. Bitkiler de topraktan bu besin maddelerini ve suyu alarak yapraklarında, dallarında ve çiçeklerinde havanın CO2 ve ışık enerjisi ile birleştirerek bir takım organik bileşikler meydana getirmektedir. Ayrıca toprak içinde yaşayan çeşitli canlılar, toprağın oluşumunda önemli rol oynamaktadır.</a:t>
            </a:r>
          </a:p>
        </p:txBody>
      </p:sp>
    </p:spTree>
    <p:extLst>
      <p:ext uri="{BB962C8B-B14F-4D97-AF65-F5344CB8AC3E}">
        <p14:creationId xmlns:p14="http://schemas.microsoft.com/office/powerpoint/2010/main" val="3099146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19130"/>
            <a:ext cx="11496541" cy="756634"/>
          </a:xfrm>
        </p:spPr>
        <p:txBody>
          <a:bodyPr/>
          <a:lstStyle/>
          <a:p>
            <a:pPr algn="ctr"/>
            <a:r>
              <a:rPr lang="tr-TR" b="1" dirty="0">
                <a:effectLst>
                  <a:outerShdw blurRad="38100" dist="38100" dir="2700000" algn="tl">
                    <a:srgbClr val="000000">
                      <a:alpha val="43137"/>
                    </a:srgbClr>
                  </a:outerShdw>
                </a:effectLst>
              </a:rPr>
              <a:t>Toprak Kirliliğinin Nedenleri</a:t>
            </a:r>
          </a:p>
        </p:txBody>
      </p:sp>
      <p:sp>
        <p:nvSpPr>
          <p:cNvPr id="3" name="İçerik Yer Tutucusu 2"/>
          <p:cNvSpPr>
            <a:spLocks noGrp="1"/>
          </p:cNvSpPr>
          <p:nvPr>
            <p:ph idx="1"/>
          </p:nvPr>
        </p:nvSpPr>
        <p:spPr>
          <a:xfrm>
            <a:off x="695458" y="907960"/>
            <a:ext cx="11496541" cy="5950039"/>
          </a:xfrm>
        </p:spPr>
        <p:txBody>
          <a:bodyPr>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 Kimyasal gübre ve tarım ilacı uygulamaları: </a:t>
            </a:r>
            <a:r>
              <a:rPr lang="tr-TR" sz="2400" dirty="0">
                <a:effectLst>
                  <a:outerShdw blurRad="38100" dist="38100" dir="2700000" algn="tl">
                    <a:srgbClr val="000000">
                      <a:alpha val="43137"/>
                    </a:srgbClr>
                  </a:outerShdw>
                </a:effectLst>
              </a:rPr>
              <a:t>Toprağın zamanla niteliklerini kaybetmesine yol açmaktadır. Toprak yapısını bilmeden bilinçsizce yapılan kimyasal gübrelerle gübreleme, bitkisel verimin düşmesinden başka, ileride toprak yapısının değişmesine de yol açabilir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Ağır metaller: </a:t>
            </a:r>
            <a:r>
              <a:rPr lang="tr-TR" sz="2400" dirty="0">
                <a:effectLst>
                  <a:outerShdw blurRad="38100" dist="38100" dir="2700000" algn="tl">
                    <a:srgbClr val="000000">
                      <a:alpha val="43137"/>
                    </a:srgbClr>
                  </a:outerShdw>
                </a:effectLst>
              </a:rPr>
              <a:t>Belediyelerce şehir çöplerinin verimli tarım arazilerinde depolanması, sanayi bölgelerindeki kimyasal katı ve sıvı atıkların toprağa bırakılması ve maden atıklarının toprak üzerinde bırakılması ile radyoaktif atıkların toprağa verilmesi sonucunda ağır metaller toprağa karışabilmektedir. Özellikle kurşun, </a:t>
            </a:r>
            <a:r>
              <a:rPr lang="tr-TR" sz="2400" dirty="0" err="1">
                <a:effectLst>
                  <a:outerShdw blurRad="38100" dist="38100" dir="2700000" algn="tl">
                    <a:srgbClr val="000000">
                      <a:alpha val="43137"/>
                    </a:srgbClr>
                  </a:outerShdw>
                </a:effectLst>
              </a:rPr>
              <a:t>kadminyum</a:t>
            </a:r>
            <a:r>
              <a:rPr lang="tr-TR" sz="2400" dirty="0">
                <a:effectLst>
                  <a:outerShdw blurRad="38100" dist="38100" dir="2700000" algn="tl">
                    <a:srgbClr val="000000">
                      <a:alpha val="43137"/>
                    </a:srgbClr>
                  </a:outerShdw>
                </a:effectLst>
              </a:rPr>
              <a:t>, krom, nikel, cıva ve çinko belli başlı ağır metaller olup, toprağın doğal karakterini değiştirebilmekte ve mikroorganizmaları </a:t>
            </a:r>
            <a:r>
              <a:rPr lang="tr-TR" sz="2400" dirty="0" smtClean="0">
                <a:effectLst>
                  <a:outerShdw blurRad="38100" dist="38100" dir="2700000" algn="tl">
                    <a:srgbClr val="000000">
                      <a:alpha val="43137"/>
                    </a:srgbClr>
                  </a:outerShdw>
                </a:effectLst>
              </a:rPr>
              <a:t>etkilemektedir.</a:t>
            </a:r>
          </a:p>
          <a:p>
            <a:pPr marL="0" indent="0" algn="just">
              <a:buNone/>
            </a:pPr>
            <a:endParaRPr lang="tr-TR" sz="2400" b="1" dirty="0">
              <a:solidFill>
                <a:srgbClr val="FF0000"/>
              </a:solidFill>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Egzoz gazları: </a:t>
            </a:r>
            <a:r>
              <a:rPr lang="tr-TR" sz="2400" dirty="0">
                <a:effectLst>
                  <a:outerShdw blurRad="38100" dist="38100" dir="2700000" algn="tl">
                    <a:srgbClr val="000000">
                      <a:alpha val="43137"/>
                    </a:srgbClr>
                  </a:outerShdw>
                </a:effectLst>
              </a:rPr>
              <a:t>Ozon, karbon monoksit, kükürt dioksit, kurşun ve kadmiyum vs. gibi zehirli maddeler havaya yayılmakta ve solunum yolu ile büyük bir kısmı canlılar tarafından alınmaktadır. Geriye kalanı ise, rüzgârlar ile uzak mesafelere taşınmakta ve yağışlarla yere inerek, toprak ve suları kirletmektedir.</a:t>
            </a:r>
          </a:p>
        </p:txBody>
      </p:sp>
    </p:spTree>
    <p:extLst>
      <p:ext uri="{BB962C8B-B14F-4D97-AF65-F5344CB8AC3E}">
        <p14:creationId xmlns:p14="http://schemas.microsoft.com/office/powerpoint/2010/main" val="2115572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19318"/>
            <a:ext cx="11451465" cy="6838682"/>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Atıklar: </a:t>
            </a:r>
            <a:r>
              <a:rPr lang="tr-TR" sz="2400" dirty="0">
                <a:effectLst>
                  <a:outerShdw blurRad="38100" dist="38100" dir="2700000" algn="tl">
                    <a:srgbClr val="000000">
                      <a:alpha val="43137"/>
                    </a:srgbClr>
                  </a:outerShdw>
                </a:effectLst>
              </a:rPr>
              <a:t>Sanayi atıklarının ve evsel atıkların karıştığı sularla sulanmış topraklar ise, kimyasal kirliliklerle karşı karşıya kalırlar</a:t>
            </a:r>
            <a:r>
              <a:rPr lang="tr-TR" sz="2400" dirty="0" smtClean="0">
                <a:effectLst>
                  <a:outerShdw blurRad="38100" dist="38100" dir="2700000" algn="tl">
                    <a:srgbClr val="000000">
                      <a:alpha val="43137"/>
                    </a:srgbClr>
                  </a:outerShdw>
                </a:effectLst>
              </a:rPr>
              <a:t>.</a:t>
            </a: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Sanayi atık suları</a:t>
            </a:r>
            <a:r>
              <a:rPr lang="tr-TR" sz="2400" b="1" dirty="0" smtClean="0">
                <a:solidFill>
                  <a:srgbClr val="FF0000"/>
                </a:solidFill>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Fazla </a:t>
            </a:r>
            <a:r>
              <a:rPr lang="tr-TR" sz="2400" dirty="0">
                <a:effectLst>
                  <a:outerShdw blurRad="38100" dist="38100" dir="2700000" algn="tl">
                    <a:srgbClr val="000000">
                      <a:alpha val="43137"/>
                    </a:srgbClr>
                  </a:outerShdw>
                </a:effectLst>
              </a:rPr>
              <a:t>miktarda iz </a:t>
            </a:r>
            <a:r>
              <a:rPr lang="tr-TR" sz="2400" dirty="0" smtClean="0">
                <a:effectLst>
                  <a:outerShdw blurRad="38100" dist="38100" dir="2700000" algn="tl">
                    <a:srgbClr val="000000">
                      <a:alpha val="43137"/>
                    </a:srgbClr>
                  </a:outerShdw>
                </a:effectLst>
              </a:rPr>
              <a:t>elementleri </a:t>
            </a:r>
            <a:r>
              <a:rPr lang="tr-TR" sz="2400" dirty="0">
                <a:effectLst>
                  <a:outerShdw blurRad="38100" dist="38100" dir="2700000" algn="tl">
                    <a:srgbClr val="000000">
                      <a:alpha val="43137"/>
                    </a:srgbClr>
                  </a:outerShdw>
                </a:effectLst>
              </a:rPr>
              <a:t>ve özellikle canlılar için </a:t>
            </a:r>
            <a:r>
              <a:rPr lang="tr-TR" sz="2400" dirty="0" err="1">
                <a:effectLst>
                  <a:outerShdw blurRad="38100" dist="38100" dir="2700000" algn="tl">
                    <a:srgbClr val="000000">
                      <a:alpha val="43137"/>
                    </a:srgbClr>
                  </a:outerShdw>
                </a:effectLst>
              </a:rPr>
              <a:t>toksit</a:t>
            </a:r>
            <a:r>
              <a:rPr lang="tr-TR" sz="2400" dirty="0">
                <a:effectLst>
                  <a:outerShdw blurRad="38100" dist="38100" dir="2700000" algn="tl">
                    <a:srgbClr val="000000">
                      <a:alpha val="43137"/>
                    </a:srgbClr>
                  </a:outerShdw>
                </a:effectLst>
              </a:rPr>
              <a:t> maddeleri fazla içerdiklerinden toprak canlıları üzerinde olumsuz etkide bulunurlar. Kanalizasyon sularının </a:t>
            </a:r>
            <a:r>
              <a:rPr lang="tr-TR" sz="2400" dirty="0" err="1">
                <a:effectLst>
                  <a:outerShdw blurRad="38100" dist="38100" dir="2700000" algn="tl">
                    <a:srgbClr val="000000">
                      <a:alpha val="43137"/>
                    </a:srgbClr>
                  </a:outerShdw>
                </a:effectLst>
              </a:rPr>
              <a:t>pH</a:t>
            </a:r>
            <a:r>
              <a:rPr lang="tr-TR" sz="2400" dirty="0">
                <a:effectLst>
                  <a:outerShdw blurRad="38100" dist="38100" dir="2700000" algn="tl">
                    <a:srgbClr val="000000">
                      <a:alpha val="43137"/>
                    </a:srgbClr>
                  </a:outerShdw>
                </a:effectLst>
              </a:rPr>
              <a:t> değerleri ve tuz içerikleri de toprak canlılarının gelişmesine olumsuz yönde etki yapar</a:t>
            </a:r>
            <a:r>
              <a:rPr lang="tr-TR" sz="2400" dirty="0" smtClean="0">
                <a:effectLst>
                  <a:outerShdw blurRad="38100" dist="38100" dir="2700000" algn="tl">
                    <a:srgbClr val="000000">
                      <a:alpha val="43137"/>
                    </a:srgbClr>
                  </a:outerShdw>
                </a:effectLst>
              </a:rPr>
              <a:t>.</a:t>
            </a: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Kanalizasyon suyu ve arıtma çamuru: </a:t>
            </a:r>
            <a:r>
              <a:rPr lang="tr-TR" sz="2400" dirty="0">
                <a:effectLst>
                  <a:outerShdw blurRad="38100" dist="38100" dir="2700000" algn="tl">
                    <a:srgbClr val="000000">
                      <a:alpha val="43137"/>
                    </a:srgbClr>
                  </a:outerShdw>
                </a:effectLst>
              </a:rPr>
              <a:t>Bazı problemlere neden olacağı gözden uzak tutulmamalıdır. Toprakta </a:t>
            </a:r>
            <a:r>
              <a:rPr lang="tr-TR" sz="2400" dirty="0" err="1">
                <a:effectLst>
                  <a:outerShdw blurRad="38100" dist="38100" dir="2700000" algn="tl">
                    <a:srgbClr val="000000">
                      <a:alpha val="43137"/>
                    </a:srgbClr>
                  </a:outerShdw>
                </a:effectLst>
              </a:rPr>
              <a:t>pH</a:t>
            </a:r>
            <a:r>
              <a:rPr lang="tr-TR" sz="2400" dirty="0">
                <a:effectLst>
                  <a:outerShdw blurRad="38100" dist="38100" dir="2700000" algn="tl">
                    <a:srgbClr val="000000">
                      <a:alpha val="43137"/>
                    </a:srgbClr>
                  </a:outerShdw>
                </a:effectLst>
              </a:rPr>
              <a:t> değerinin, iz elementlerin ve bitkiye </a:t>
            </a:r>
            <a:r>
              <a:rPr lang="tr-TR" sz="2400" dirty="0" err="1">
                <a:effectLst>
                  <a:outerShdw blurRad="38100" dist="38100" dir="2700000" algn="tl">
                    <a:srgbClr val="000000">
                      <a:alpha val="43137"/>
                    </a:srgbClr>
                  </a:outerShdw>
                </a:effectLst>
              </a:rPr>
              <a:t>toksit</a:t>
            </a:r>
            <a:r>
              <a:rPr lang="tr-TR" sz="2400" dirty="0">
                <a:effectLst>
                  <a:outerShdw blurRad="38100" dist="38100" dir="2700000" algn="tl">
                    <a:srgbClr val="000000">
                      <a:alpha val="43137"/>
                    </a:srgbClr>
                  </a:outerShdw>
                </a:effectLst>
              </a:rPr>
              <a:t> olan maddelerin yükselmesi söz konusudur. Kanalizasyon suyu ve arıtma çamurunun tarımda kullanılmasının toprağa zarar verebileceği gözden uzak tutulmamalıdır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Bunların </a:t>
            </a:r>
            <a:r>
              <a:rPr lang="tr-TR" sz="2400" dirty="0">
                <a:effectLst>
                  <a:outerShdw blurRad="38100" dist="38100" dir="2700000" algn="tl">
                    <a:srgbClr val="000000">
                      <a:alpha val="43137"/>
                    </a:srgbClr>
                  </a:outerShdw>
                </a:effectLst>
              </a:rPr>
              <a:t>dışında kanalizasyon sularında daima artan oranlarda bulunan ve arıtma çamuru kuru maddesinin % 2’sine varabilen deterjanlar toprağa zararlı etkide bulunabilir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 Erozyon: </a:t>
            </a:r>
            <a:r>
              <a:rPr lang="tr-TR" sz="2400" dirty="0">
                <a:effectLst>
                  <a:outerShdw blurRad="38100" dist="38100" dir="2700000" algn="tl">
                    <a:srgbClr val="000000">
                      <a:alpha val="43137"/>
                    </a:srgbClr>
                  </a:outerShdw>
                </a:effectLst>
              </a:rPr>
              <a:t>Çok miktarda tarıma elverişli toprak kaybı söz konusudur. Verimli toprağın yok olmasından dolayı tarımsal üretimdeki düşüş, kalite bozulması, besin zincirindeki eksikliklerin yanı sıra erozyonla taşınan topraklar, denizlerde ve akarsularda bulanıklık oluşturarak su içi ekolojik dengeyi etkilemektedir.</a:t>
            </a:r>
          </a:p>
        </p:txBody>
      </p:sp>
    </p:spTree>
    <p:extLst>
      <p:ext uri="{BB962C8B-B14F-4D97-AF65-F5344CB8AC3E}">
        <p14:creationId xmlns:p14="http://schemas.microsoft.com/office/powerpoint/2010/main" val="2834708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09281"/>
            <a:ext cx="11483662" cy="717997"/>
          </a:xfrm>
        </p:spPr>
        <p:txBody>
          <a:bodyPr/>
          <a:lstStyle/>
          <a:p>
            <a:pPr algn="ctr"/>
            <a:r>
              <a:rPr lang="tr-TR" b="1" dirty="0">
                <a:effectLst>
                  <a:outerShdw blurRad="38100" dist="38100" dir="2700000" algn="tl">
                    <a:srgbClr val="000000">
                      <a:alpha val="43137"/>
                    </a:srgbClr>
                  </a:outerShdw>
                </a:effectLst>
              </a:rPr>
              <a:t>Toprak Kirliliğinin İnsan ve Çevresine Etkileri</a:t>
            </a:r>
          </a:p>
        </p:txBody>
      </p:sp>
      <p:sp>
        <p:nvSpPr>
          <p:cNvPr id="3" name="İçerik Yer Tutucusu 2"/>
          <p:cNvSpPr>
            <a:spLocks noGrp="1"/>
          </p:cNvSpPr>
          <p:nvPr>
            <p:ph idx="1"/>
          </p:nvPr>
        </p:nvSpPr>
        <p:spPr>
          <a:xfrm>
            <a:off x="708338" y="1133342"/>
            <a:ext cx="11483662" cy="5724658"/>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Erozyonun Etkileri: </a:t>
            </a:r>
            <a:r>
              <a:rPr lang="tr-TR" sz="2400" dirty="0">
                <a:effectLst>
                  <a:outerShdw blurRad="38100" dist="38100" dir="2700000" algn="tl">
                    <a:srgbClr val="000000">
                      <a:alpha val="43137"/>
                    </a:srgbClr>
                  </a:outerShdw>
                </a:effectLst>
              </a:rPr>
              <a:t>Batı dillerinde toprak aşınmasının her çeşidi erozyon kelimesi ile ifade edilir. Toprak parçacıklarının dış kuvvetlerin tesiri ile hareket halinde su ve rüzgârla bulunduğu yerlerden koparılarak başka yerlere taşınıp yığılması olayına erozyon denir. Tabii şartlar altında meydana gelen erozyona, tabii veya jeolojik erozyon ismi verilmektedir. Bu erozyon tipinde, toprağın bitki örtüsü ve tabii düzeni erozyonu doğuran su ve rüzgârın hızını frenlemektedir. Bu sayede yavaş yavaş seyreden tabii erozyonla taşınan materyal yerine, yenisi oluşmaktadır. Tabii erozyonun şiddetine bağlı olarak arazi yüzeyindeki çıkıntılar aşınmakta, çukurluklar dolarak ovalar teşekkül etmektedir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İkinci erozyon tipi, hızlandırılmış erozyondur. İnsanlar tarafından kültüre alınan eğimli sahalarda tedbir alınmadan ziraat yapıldığı, meralar aşırı derecede otlatıldığı, ormanlar tahrip edildiği takdirde arazinin erozyonunu frenleyici faktörler zayıflar ve yağan yağışların büyük bir kısmı yüzeysel akışa geçerek direnci azalan toprak zerrelerini süratle taşımaya başlar.</a:t>
            </a:r>
          </a:p>
        </p:txBody>
      </p:sp>
    </p:spTree>
    <p:extLst>
      <p:ext uri="{BB962C8B-B14F-4D97-AF65-F5344CB8AC3E}">
        <p14:creationId xmlns:p14="http://schemas.microsoft.com/office/powerpoint/2010/main" val="3151803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Erozyonla çok miktarda tarıma elverişli toprak kaybı söz konusudur. Verimli toprağın yok olmasından dolayı tarımsal üretimdeki düşüş, ürün kalitesinde bozulma, besin zincirindeki eksikliklerin yanı sıra erozyonla taşınan topraklar, denizlerde ve akarsularda bulanıklık oluşturarak su içi ekolojik dengeyi etkilemektedir. Arazinin iyi ağaçlandırılmaması, orman yangınları, ormanların kaçak olarak kesilerek tarım alanı haline getirilmesi erozyona sebep olmakta, bu da su kirliliğini oluşturmaktadır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Erozyon nedeniyle tabii çayır-mera sahaları, ağır otlatma ve zirai açmalarla iyice tahrip olmuş ve erozyon olayı ile vasfını kaybetmiştir</a:t>
            </a:r>
            <a:r>
              <a:rPr lang="tr-TR" sz="2400" dirty="0" smtClean="0">
                <a:effectLst>
                  <a:outerShdw blurRad="38100" dist="38100" dir="2700000" algn="tl">
                    <a:srgbClr val="000000">
                      <a:alpha val="43137"/>
                    </a:srgbClr>
                  </a:outerShdw>
                </a:effectLst>
              </a:rPr>
              <a:t>.</a:t>
            </a:r>
          </a:p>
          <a:p>
            <a:pPr marL="0" indent="0" algn="just">
              <a:buNone/>
            </a:pPr>
            <a:endParaRPr lang="tr-TR" sz="2400" b="1" dirty="0">
              <a:solidFill>
                <a:srgbClr val="FF0000"/>
              </a:solidFill>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Yaşlık ve Çoraklığın Etkileri: </a:t>
            </a:r>
            <a:r>
              <a:rPr lang="tr-TR" sz="2400" dirty="0">
                <a:effectLst>
                  <a:outerShdw blurRad="38100" dist="38100" dir="2700000" algn="tl">
                    <a:srgbClr val="000000">
                      <a:alpha val="43137"/>
                    </a:srgbClr>
                  </a:outerShdw>
                </a:effectLst>
              </a:rPr>
              <a:t>Belli bir arazi parçası, yılın bazı dönemlerinde yaşlık, bazı dönemlerinde de çoraklık sorunu ile karşı karşıya kalabilir. Çoraklık, toprağın verimini düşüren ve bitkilerin gelişmesini engelleyen bir sorun olarak çevreye zarar vermektedir. Yaşlığın da, gerek toprağı kullanılamaz duruma getirmesi, gerekse bataklık ve benzeri şekillerde çevreye zararlı etkileri görülmektedir.</a:t>
            </a:r>
          </a:p>
        </p:txBody>
      </p:sp>
    </p:spTree>
    <p:extLst>
      <p:ext uri="{BB962C8B-B14F-4D97-AF65-F5344CB8AC3E}">
        <p14:creationId xmlns:p14="http://schemas.microsoft.com/office/powerpoint/2010/main" val="2265536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Taşlık ve Kayalığın Etkileri: </a:t>
            </a:r>
            <a:r>
              <a:rPr lang="tr-TR" sz="2400" dirty="0">
                <a:effectLst>
                  <a:outerShdw blurRad="38100" dist="38100" dir="2700000" algn="tl">
                    <a:srgbClr val="000000">
                      <a:alpha val="43137"/>
                    </a:srgbClr>
                  </a:outerShdw>
                </a:effectLst>
              </a:rPr>
              <a:t>Çapları 25 cm’den büyük kaya parçalan ile topraktaki çıplak yerli kayalar toprak kitlesinden sayılmaz. Bununla beraber, bunların toprak kullanma üzerindeki etkileri, bir taraftan ziraat makinelerinin kullanımını zorlaştırmaları veya engellemeleri, diğer taraftan toprak kitlesini gevşetmeleri yüzünden önemlidir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Gübre ve Gübrelemenin Etkileri: </a:t>
            </a:r>
            <a:r>
              <a:rPr lang="tr-TR" sz="2400" dirty="0">
                <a:effectLst>
                  <a:outerShdw blurRad="38100" dist="38100" dir="2700000" algn="tl">
                    <a:srgbClr val="000000">
                      <a:alpha val="43137"/>
                    </a:srgbClr>
                  </a:outerShdw>
                </a:effectLst>
              </a:rPr>
              <a:t>Kimyasal gübre ve tarım ilacı uygulamaları da toprağın zamanla niteliklerini kaybetmesine yol açmaktadır. Toprak yapısını bilmeden bilinçsizce yapılan kimyasal gübrelerle gübreleme, bitkisel verimin düşmesinden başka, ileride toprak yapısının değişmesine de yol açabilir. </a:t>
            </a: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Toprağın </a:t>
            </a:r>
            <a:r>
              <a:rPr lang="tr-TR" sz="2400" dirty="0">
                <a:effectLst>
                  <a:outerShdw blurRad="38100" dist="38100" dir="2700000" algn="tl">
                    <a:srgbClr val="000000">
                      <a:alpha val="43137"/>
                    </a:srgbClr>
                  </a:outerShdw>
                </a:effectLst>
              </a:rPr>
              <a:t>verimini arttırmak için yapılan gübrelemenin yol açtığı sorunlar şunlardır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&gt; Yanlış gübre cinsi kullanarak bitkilerde yanmalara ve kurumalara ve sonuç olarak ürünün azalmasına neden olmaktadır. Bu durum üretimi olumsuz etkilemektedir.</a:t>
            </a:r>
          </a:p>
          <a:p>
            <a:pPr marL="0" indent="0" algn="just">
              <a:buNone/>
            </a:pPr>
            <a:r>
              <a:rPr lang="tr-TR" sz="2400" dirty="0">
                <a:effectLst>
                  <a:outerShdw blurRad="38100" dist="38100" dir="2700000" algn="tl">
                    <a:srgbClr val="000000">
                      <a:alpha val="43137"/>
                    </a:srgbClr>
                  </a:outerShdw>
                </a:effectLst>
              </a:rPr>
              <a:t>&gt; Yanlış cins ve aşırı miktarda gübre kullanımı, toprağın </a:t>
            </a:r>
            <a:r>
              <a:rPr lang="tr-TR" sz="2400" dirty="0" err="1">
                <a:effectLst>
                  <a:outerShdw blurRad="38100" dist="38100" dir="2700000" algn="tl">
                    <a:srgbClr val="000000">
                      <a:alpha val="43137"/>
                    </a:srgbClr>
                  </a:outerShdw>
                </a:effectLst>
              </a:rPr>
              <a:t>pH’ının</a:t>
            </a:r>
            <a:r>
              <a:rPr lang="tr-TR" sz="2400" dirty="0">
                <a:effectLst>
                  <a:outerShdw blurRad="38100" dist="38100" dir="2700000" algn="tl">
                    <a:srgbClr val="000000">
                      <a:alpha val="43137"/>
                    </a:srgbClr>
                  </a:outerShdw>
                </a:effectLst>
              </a:rPr>
              <a:t> normalden uzaklaşarak özelliğinin bozulmasına, mikroorganizma yaşamının olumsuz yönde etkilenmesine neden olmaktadır. Bu durum ekolojik dengeyi bozmaktadır.</a:t>
            </a:r>
          </a:p>
          <a:p>
            <a:pPr marL="0" indent="0" algn="just">
              <a:buNone/>
            </a:pPr>
            <a:r>
              <a:rPr lang="tr-TR" sz="2400" dirty="0">
                <a:effectLst>
                  <a:outerShdw blurRad="38100" dist="38100" dir="2700000" algn="tl">
                    <a:srgbClr val="000000">
                      <a:alpha val="43137"/>
                    </a:srgbClr>
                  </a:outerShdw>
                </a:effectLst>
              </a:rPr>
              <a:t>&gt; Uygun olmayan zamanlarda ve yanlış toprak derinliğine verilen gübrenin ürün randımanının artmasına ve eksilmesine neden </a:t>
            </a:r>
            <a:r>
              <a:rPr lang="tr-TR" sz="2400" dirty="0" smtClean="0">
                <a:effectLst>
                  <a:outerShdw blurRad="38100" dist="38100" dir="2700000" algn="tl">
                    <a:srgbClr val="000000">
                      <a:alpha val="43137"/>
                    </a:srgbClr>
                  </a:outerShdw>
                </a:effectLst>
              </a:rPr>
              <a:t>olmaktadır.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7253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9020" y="0"/>
            <a:ext cx="11502980" cy="6858000"/>
          </a:xfrm>
        </p:spPr>
        <p:txBody>
          <a:bodyPr>
            <a:normAutofit fontScale="92500" lnSpcReduction="20000"/>
          </a:bodyPr>
          <a:lstStyle/>
          <a:p>
            <a:pPr algn="just">
              <a:buFont typeface="Wingdings" panose="05000000000000000000" pitchFamily="2" charset="2"/>
              <a:buChar char="Ø"/>
            </a:pPr>
            <a:r>
              <a:rPr lang="tr-TR" sz="2600" smtClean="0">
                <a:solidFill>
                  <a:schemeClr val="tx1"/>
                </a:solidFill>
                <a:effectLst>
                  <a:outerShdw blurRad="38100" dist="38100" dir="2700000" algn="tl">
                    <a:srgbClr val="000000">
                      <a:alpha val="43137"/>
                    </a:srgbClr>
                  </a:outerShdw>
                </a:effectLst>
              </a:rPr>
              <a:t>Yanlış </a:t>
            </a:r>
            <a:r>
              <a:rPr lang="tr-TR" sz="2600" dirty="0">
                <a:solidFill>
                  <a:schemeClr val="tx1"/>
                </a:solidFill>
                <a:effectLst>
                  <a:outerShdw blurRad="38100" dist="38100" dir="2700000" algn="tl">
                    <a:srgbClr val="000000">
                      <a:alpha val="43137"/>
                    </a:srgbClr>
                  </a:outerShdw>
                </a:effectLst>
              </a:rPr>
              <a:t>gübre cinsi kullanmak topraktaki bitki-besin maddesi dengesinin bozulmasına neden olmaktadır.</a:t>
            </a:r>
          </a:p>
          <a:p>
            <a:pPr algn="just">
              <a:buFont typeface="Wingdings" panose="05000000000000000000" pitchFamily="2" charset="2"/>
              <a:buChar char="Ø"/>
            </a:pPr>
            <a:r>
              <a:rPr lang="tr-TR" sz="2600" dirty="0" smtClean="0">
                <a:solidFill>
                  <a:schemeClr val="tx1"/>
                </a:solidFill>
                <a:effectLst>
                  <a:outerShdw blurRad="38100" dist="38100" dir="2700000" algn="tl">
                    <a:srgbClr val="000000">
                      <a:alpha val="43137"/>
                    </a:srgbClr>
                  </a:outerShdw>
                </a:effectLst>
              </a:rPr>
              <a:t>Fazla </a:t>
            </a:r>
            <a:r>
              <a:rPr lang="tr-TR" sz="2600" dirty="0">
                <a:solidFill>
                  <a:schemeClr val="tx1"/>
                </a:solidFill>
                <a:effectLst>
                  <a:outerShdw blurRad="38100" dist="38100" dir="2700000" algn="tl">
                    <a:srgbClr val="000000">
                      <a:alpha val="43137"/>
                    </a:srgbClr>
                  </a:outerShdw>
                </a:effectLst>
              </a:rPr>
              <a:t>miktarda azotlu gübre kullanılması sonucu, topraktan yıkanmalarla içme suları ve akarsularla nitrat miktarı artabilmektedir; yüksek nitratın insan sağlığına zararlı etkileri vardır.</a:t>
            </a:r>
          </a:p>
          <a:p>
            <a:pPr algn="just">
              <a:buFont typeface="Wingdings" panose="05000000000000000000" pitchFamily="2" charset="2"/>
              <a:buChar char="Ø"/>
            </a:pPr>
            <a:r>
              <a:rPr lang="tr-TR" sz="2600" dirty="0" smtClean="0">
                <a:solidFill>
                  <a:schemeClr val="tx1"/>
                </a:solidFill>
                <a:effectLst>
                  <a:outerShdw blurRad="38100" dist="38100" dir="2700000" algn="tl">
                    <a:srgbClr val="000000">
                      <a:alpha val="43137"/>
                    </a:srgbClr>
                  </a:outerShdw>
                </a:effectLst>
              </a:rPr>
              <a:t>Fosforlu </a:t>
            </a:r>
            <a:r>
              <a:rPr lang="tr-TR" sz="2600" dirty="0">
                <a:solidFill>
                  <a:schemeClr val="tx1"/>
                </a:solidFill>
                <a:effectLst>
                  <a:outerShdw blurRad="38100" dist="38100" dir="2700000" algn="tl">
                    <a:srgbClr val="000000">
                      <a:alpha val="43137"/>
                    </a:srgbClr>
                  </a:outerShdw>
                </a:effectLst>
              </a:rPr>
              <a:t>gübrelerin yüzeysel akışlarla taşınması sonucu içme suları ve diğer akarsuların fosfat kapsamları yükselebilmektedir.</a:t>
            </a:r>
          </a:p>
          <a:p>
            <a:pPr algn="just">
              <a:buFont typeface="Wingdings" panose="05000000000000000000" pitchFamily="2" charset="2"/>
              <a:buChar char="Ø"/>
            </a:pPr>
            <a:r>
              <a:rPr lang="tr-TR" sz="2600" dirty="0" smtClean="0">
                <a:solidFill>
                  <a:schemeClr val="tx1"/>
                </a:solidFill>
                <a:effectLst>
                  <a:outerShdw blurRad="38100" dist="38100" dir="2700000" algn="tl">
                    <a:srgbClr val="000000">
                      <a:alpha val="43137"/>
                    </a:srgbClr>
                  </a:outerShdw>
                </a:effectLst>
              </a:rPr>
              <a:t>Fazla </a:t>
            </a:r>
            <a:r>
              <a:rPr lang="tr-TR" sz="2600" dirty="0">
                <a:solidFill>
                  <a:schemeClr val="tx1"/>
                </a:solidFill>
                <a:effectLst>
                  <a:outerShdw blurRad="38100" dist="38100" dir="2700000" algn="tl">
                    <a:srgbClr val="000000">
                      <a:alpha val="43137"/>
                    </a:srgbClr>
                  </a:outerShdw>
                </a:effectLst>
              </a:rPr>
              <a:t>miktarda nitrojenli gübrelerle gübrelenmiş topraklardaki bitkilerde </a:t>
            </a:r>
            <a:r>
              <a:rPr lang="tr-TR" sz="2600" dirty="0" err="1">
                <a:solidFill>
                  <a:schemeClr val="tx1"/>
                </a:solidFill>
                <a:effectLst>
                  <a:outerShdw blurRad="38100" dist="38100" dir="2700000" algn="tl">
                    <a:srgbClr val="000000">
                      <a:alpha val="43137"/>
                    </a:srgbClr>
                  </a:outerShdw>
                </a:effectLst>
              </a:rPr>
              <a:t>nitrozamin</a:t>
            </a:r>
            <a:r>
              <a:rPr lang="tr-TR" sz="2600" dirty="0">
                <a:solidFill>
                  <a:schemeClr val="tx1"/>
                </a:solidFill>
                <a:effectLst>
                  <a:outerShdw blurRad="38100" dist="38100" dir="2700000" algn="tl">
                    <a:srgbClr val="000000">
                      <a:alpha val="43137"/>
                    </a:srgbClr>
                  </a:outerShdw>
                </a:effectLst>
              </a:rPr>
              <a:t> gibi kanserojen maddeler oluşmakta, özellikle yaprakları yenen marul ve ıspanak gibi bitkilerde zararlı nitrat ve nitrik birikmeleri olmaktadır</a:t>
            </a:r>
            <a:r>
              <a:rPr lang="tr-TR" sz="2600" dirty="0" smtClean="0">
                <a:solidFill>
                  <a:schemeClr val="tx1"/>
                </a:solidFill>
                <a:effectLst>
                  <a:outerShdw blurRad="38100" dist="38100" dir="2700000" algn="tl">
                    <a:srgbClr val="000000">
                      <a:alpha val="43137"/>
                    </a:srgbClr>
                  </a:outerShdw>
                </a:effectLst>
              </a:rPr>
              <a:t>.</a:t>
            </a:r>
          </a:p>
          <a:p>
            <a:pPr marL="0" indent="0" algn="just">
              <a:buNone/>
            </a:pPr>
            <a:endParaRPr lang="tr-TR" sz="2600" dirty="0" smtClean="0">
              <a:solidFill>
                <a:schemeClr val="tx1"/>
              </a:solidFill>
              <a:effectLst>
                <a:outerShdw blurRad="38100" dist="38100" dir="2700000" algn="tl">
                  <a:srgbClr val="000000">
                    <a:alpha val="43137"/>
                  </a:srgbClr>
                </a:outerShdw>
              </a:effectLst>
            </a:endParaRPr>
          </a:p>
          <a:p>
            <a:pPr marL="0" indent="0" algn="just">
              <a:buNone/>
            </a:pPr>
            <a:r>
              <a:rPr lang="tr-TR" sz="2600" b="1" dirty="0" smtClean="0">
                <a:solidFill>
                  <a:srgbClr val="FF0000"/>
                </a:solidFill>
                <a:effectLst>
                  <a:outerShdw blurRad="38100" dist="38100" dir="2700000" algn="tl">
                    <a:srgbClr val="000000">
                      <a:alpha val="43137"/>
                    </a:srgbClr>
                  </a:outerShdw>
                </a:effectLst>
              </a:rPr>
              <a:t>• </a:t>
            </a:r>
            <a:r>
              <a:rPr lang="tr-TR" sz="2600" b="1" dirty="0">
                <a:solidFill>
                  <a:srgbClr val="FF0000"/>
                </a:solidFill>
                <a:effectLst>
                  <a:outerShdw blurRad="38100" dist="38100" dir="2700000" algn="tl">
                    <a:srgbClr val="000000">
                      <a:alpha val="43137"/>
                    </a:srgbClr>
                  </a:outerShdw>
                </a:effectLst>
              </a:rPr>
              <a:t>Endüstriyel Kirlilik ve Tarım Arazisinde Bozulmaların Etkileri: </a:t>
            </a:r>
            <a:r>
              <a:rPr lang="tr-TR" sz="2600" dirty="0">
                <a:effectLst>
                  <a:outerShdw blurRad="38100" dist="38100" dir="2700000" algn="tl">
                    <a:srgbClr val="000000">
                      <a:alpha val="43137"/>
                    </a:srgbClr>
                  </a:outerShdw>
                </a:effectLst>
              </a:rPr>
              <a:t>Sanayi bölgelerindeki katı ve sıvı atıkların toprağa bırakılması ve maden yataklarının toprak üzerinde bırakılması ile radyoaktif atıkların toprağa verilmesi sonucunda ağır metaller toprağa karışabilmektedir. Özellikle kurşun, </a:t>
            </a:r>
            <a:r>
              <a:rPr lang="tr-TR" sz="2600" dirty="0" err="1">
                <a:effectLst>
                  <a:outerShdw blurRad="38100" dist="38100" dir="2700000" algn="tl">
                    <a:srgbClr val="000000">
                      <a:alpha val="43137"/>
                    </a:srgbClr>
                  </a:outerShdw>
                </a:effectLst>
              </a:rPr>
              <a:t>kadminyum</a:t>
            </a:r>
            <a:r>
              <a:rPr lang="tr-TR" sz="2600" dirty="0">
                <a:effectLst>
                  <a:outerShdw blurRad="38100" dist="38100" dir="2700000" algn="tl">
                    <a:srgbClr val="000000">
                      <a:alpha val="43137"/>
                    </a:srgbClr>
                  </a:outerShdw>
                </a:effectLst>
              </a:rPr>
              <a:t>, krom, nikel, cıva ve çinko belli başlı ağır metaller olup, toprağın doğal karakterini değiştirebilmekte ve mikroorganizmaları etkilemektedir. Atıkların bulunduğu çevredeki toprağın ekolojik dengesini bozmaktadır. Ürün kalitesi etkilenmektedir. Üretilen besinleri insan vücudu için zararlı hale getirmektedir. Endüstri atık suları, fazla miktarda iz elementleri ve özellikle canlılar için </a:t>
            </a:r>
            <a:r>
              <a:rPr lang="tr-TR" sz="2600" dirty="0" err="1">
                <a:effectLst>
                  <a:outerShdw blurRad="38100" dist="38100" dir="2700000" algn="tl">
                    <a:srgbClr val="000000">
                      <a:alpha val="43137"/>
                    </a:srgbClr>
                  </a:outerShdw>
                </a:effectLst>
              </a:rPr>
              <a:t>toksit</a:t>
            </a:r>
            <a:r>
              <a:rPr lang="tr-TR" sz="2600" dirty="0">
                <a:effectLst>
                  <a:outerShdw blurRad="38100" dist="38100" dir="2700000" algn="tl">
                    <a:srgbClr val="000000">
                      <a:alpha val="43137"/>
                    </a:srgbClr>
                  </a:outerShdw>
                </a:effectLst>
              </a:rPr>
              <a:t> maddeleri fazla içerdiklerinden toprak canlıları üzerinde olumsuz etkide bulunurlar.</a:t>
            </a:r>
          </a:p>
        </p:txBody>
      </p:sp>
    </p:spTree>
    <p:extLst>
      <p:ext uri="{BB962C8B-B14F-4D97-AF65-F5344CB8AC3E}">
        <p14:creationId xmlns:p14="http://schemas.microsoft.com/office/powerpoint/2010/main" val="1316211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67</TotalTime>
  <Words>2849</Words>
  <Application>Microsoft Office PowerPoint</Application>
  <PresentationFormat>Özel</PresentationFormat>
  <Paragraphs>139</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Crop</vt:lpstr>
      <vt:lpstr>TURİZM VE ÇEVRE</vt:lpstr>
      <vt:lpstr>Toprak Kirliliği</vt:lpstr>
      <vt:lpstr>PowerPoint Sunusu</vt:lpstr>
      <vt:lpstr>Toprak Kirliliğinin Nedenleri</vt:lpstr>
      <vt:lpstr>PowerPoint Sunusu</vt:lpstr>
      <vt:lpstr>Toprak Kirliliğinin İnsan ve Çevresine Etkileri</vt:lpstr>
      <vt:lpstr>PowerPoint Sunusu</vt:lpstr>
      <vt:lpstr>PowerPoint Sunusu</vt:lpstr>
      <vt:lpstr>PowerPoint Sunusu</vt:lpstr>
      <vt:lpstr>Toprak Kirliliği Nasıl Önlenir?</vt:lpstr>
      <vt:lpstr>PowerPoint Sunusu</vt:lpstr>
      <vt:lpstr>Gürültü (Ses Kirliliği)</vt:lpstr>
      <vt:lpstr>Gürültü Şiddetlerinin Hesaplanması (Db Değerleri)</vt:lpstr>
      <vt:lpstr>PowerPoint Sunusu</vt:lpstr>
      <vt:lpstr>PowerPoint Sunusu</vt:lpstr>
      <vt:lpstr>PowerPoint Sunusu</vt:lpstr>
      <vt:lpstr>Gürültünün Kaynakları</vt:lpstr>
      <vt:lpstr>PowerPoint Sunusu</vt:lpstr>
      <vt:lpstr>PowerPoint Sunusu</vt:lpstr>
      <vt:lpstr>PowerPoint Sunusu</vt:lpstr>
      <vt:lpstr>PowerPoint Sunusu</vt:lpstr>
      <vt:lpstr>PowerPoint Sunusu</vt:lpstr>
      <vt:lpstr>Gürültü Kirliliği Nasıl Önlenir?</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7</cp:revision>
  <dcterms:created xsi:type="dcterms:W3CDTF">2018-09-30T11:22:35Z</dcterms:created>
  <dcterms:modified xsi:type="dcterms:W3CDTF">2019-03-13T20:25:06Z</dcterms:modified>
</cp:coreProperties>
</file>