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62" r:id="rId4"/>
    <p:sldId id="265" r:id="rId5"/>
    <p:sldId id="325" r:id="rId6"/>
    <p:sldId id="266" r:id="rId7"/>
    <p:sldId id="384" r:id="rId8"/>
    <p:sldId id="310" r:id="rId9"/>
    <p:sldId id="311" r:id="rId10"/>
    <p:sldId id="316" r:id="rId11"/>
    <p:sldId id="372" r:id="rId12"/>
    <p:sldId id="383" r:id="rId13"/>
    <p:sldId id="317" r:id="rId14"/>
    <p:sldId id="335" r:id="rId15"/>
    <p:sldId id="273" r:id="rId16"/>
    <p:sldId id="274" r:id="rId17"/>
    <p:sldId id="357" r:id="rId18"/>
    <p:sldId id="276" r:id="rId19"/>
    <p:sldId id="339" r:id="rId20"/>
    <p:sldId id="379" r:id="rId21"/>
    <p:sldId id="382" r:id="rId22"/>
    <p:sldId id="380" r:id="rId23"/>
    <p:sldId id="381" r:id="rId24"/>
    <p:sldId id="344" r:id="rId25"/>
    <p:sldId id="345" r:id="rId26"/>
    <p:sldId id="346" r:id="rId27"/>
    <p:sldId id="373" r:id="rId28"/>
    <p:sldId id="351" r:id="rId29"/>
    <p:sldId id="352" r:id="rId30"/>
    <p:sldId id="353" r:id="rId31"/>
    <p:sldId id="355" r:id="rId32"/>
    <p:sldId id="356" r:id="rId33"/>
    <p:sldId id="358" r:id="rId34"/>
    <p:sldId id="359" r:id="rId35"/>
    <p:sldId id="278" r:id="rId36"/>
    <p:sldId id="341" r:id="rId37"/>
    <p:sldId id="371" r:id="rId38"/>
    <p:sldId id="367" r:id="rId39"/>
    <p:sldId id="370" r:id="rId40"/>
    <p:sldId id="376" r:id="rId41"/>
    <p:sldId id="388" r:id="rId42"/>
    <p:sldId id="389" r:id="rId43"/>
    <p:sldId id="300" r:id="rId44"/>
    <p:sldId id="301" r:id="rId45"/>
    <p:sldId id="302" r:id="rId46"/>
    <p:sldId id="303" r:id="rId47"/>
    <p:sldId id="304" r:id="rId48"/>
    <p:sldId id="299" r:id="rId49"/>
    <p:sldId id="305" r:id="rId50"/>
    <p:sldId id="307" r:id="rId51"/>
    <p:sldId id="390" r:id="rId5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33CC"/>
    <a:srgbClr val="0000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7" autoAdjust="0"/>
  </p:normalViewPr>
  <p:slideViewPr>
    <p:cSldViewPr>
      <p:cViewPr>
        <p:scale>
          <a:sx n="100" d="100"/>
          <a:sy n="100" d="100"/>
        </p:scale>
        <p:origin x="76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C151D16-FDD3-4368-8E0F-BCEBB5801593}" type="datetimeFigureOut">
              <a:rPr lang="tr-TR"/>
              <a:pPr>
                <a:defRPr/>
              </a:pPr>
              <a:t>27.11.2013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E1E5EF-43A5-40E3-AC85-CBA0AF66C484}"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ptodate.com/contents/n-3-long-chain-polyunsaturated-fatty-acids-lcpufa-for-preterm-and-term-infants/abstract/3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latin typeface="Arial" charset="0"/>
              </a:rPr>
              <a:t>Yağ asitleri carbon atom zincirleridir.Hidrofobik bir metil  ve birde carboksi ucu vardır.</a:t>
            </a:r>
            <a:r>
              <a:rPr lang="tr-TR" smtClean="0"/>
              <a:t>Uzun zinçirli çoklu doymamış yağ asitler (LCPUFA);  metil ucundan ilk çift bağın yerleşimine göre n-6 veya omega-6 yağ asiti olarak ismilendirilen Araşidonik asit (AA)ve n-3 veya omega 3 olarak isimlendirilen Dokzohekzanoik asit (DHA) olarak iki gruptur Her ikisi de diyetle alınan esansiyel yağ asitlerinden linoleic (AA) ve alfa  linolenic asitin (A</a:t>
            </a:r>
            <a:r>
              <a:rPr lang="tr-TR" smtClean="0">
                <a:latin typeface="Arial" charset="0"/>
              </a:rPr>
              <a:t>LA</a:t>
            </a:r>
            <a:r>
              <a:rPr lang="tr-TR" smtClean="0"/>
              <a:t>) biyolojik olarak aktif son ürünleridir. LCPUFA biosentezi karaciğer hücresi endoplasmik retikulum ve peroksizomda bir seri desaturaz ve elongaz enzimlerinin aktivitesi ile gerçekleşir Hasta veya premature yenidoğanda,. öncüllerin veya  enzimlerin  eksikliği bu biosentez için  sınırlayıcı olabilir. AA et, DHA balık, bitkisel beslenmiş tavuk ve yumurtasından sağlanır.</a:t>
            </a:r>
          </a:p>
        </p:txBody>
      </p:sp>
      <p:sp>
        <p:nvSpPr>
          <p:cNvPr id="17411"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AF6FC-B82A-4D8F-BE23-600E5B783382}" type="slidenum">
              <a:rPr lang="tr-TR"/>
              <a:pPr fontAlgn="base">
                <a:spcBef>
                  <a:spcPct val="0"/>
                </a:spcBef>
                <a:spcAft>
                  <a:spcPct val="0"/>
                </a:spcAft>
                <a:defRPr/>
              </a:pPr>
              <a:t>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3A587533-4544-456B-AF3B-D8A4ECC8EC20}" type="slidenum">
              <a:rPr lang="tr-TR" sz="1200">
                <a:latin typeface="+mn-lt"/>
              </a:rPr>
              <a:pPr algn="r">
                <a:defRPr/>
              </a:pPr>
              <a:t>32</a:t>
            </a:fld>
            <a:endParaRPr lang="tr-TR" sz="1200">
              <a:latin typeface="+mn-lt"/>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Symbol" pitchFamily="18" charset="2"/>
              <a:buChar char=""/>
            </a:pPr>
            <a:r>
              <a:rPr lang="tr-TR" smtClean="0"/>
              <a:t>Büyüme ve yan etkiler – Prematurelerde büyüme ile suplementasyon ilişkisini araştıran çalışmaların sonuçları uyumsuzdur. Sistematik analize alınan 15 çalışmanın 4’ünde değişik postnatal yaşlarda suplementasyonun  büyümeye olumlu etkisi diğer iki çalışmada ise olumsuz etkisi bildirilmiş ve diğer çalışmalarda ise büyüme üzerine etki bulunmamıştır. Meta-analiz ise düzeltilmiş 2 ayda büyümenin daha iyi olduğunu ancak bu etkinin 12 ve 18 ayda görülmediğini göstermiştir.</a:t>
            </a:r>
          </a:p>
          <a:p>
            <a:pPr eaLnBrk="1" hangingPunct="1">
              <a:spcBef>
                <a:spcPct val="0"/>
              </a:spcBef>
            </a:pPr>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35427F-8B79-498E-8478-414A0E9688BF}" type="slidenum">
              <a:rPr lang="tr-TR"/>
              <a:pPr fontAlgn="base">
                <a:spcBef>
                  <a:spcPct val="0"/>
                </a:spcBef>
                <a:spcAft>
                  <a:spcPct val="0"/>
                </a:spcAft>
                <a:defRPr/>
              </a:pPr>
              <a:t>35</a:t>
            </a:fld>
            <a:endParaRPr lang="tr-T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LCPUFA suplementasyonun bilişsel gelişim görme ve büyüme üzerine etkisini araştıran  klinik araştırmaların sonuçlarının yorumlanması çalışma desenlerindeki belirgin farklılıklar nedeniyle güçtür (ör, kullanılan LCPUFA ürünleri, suplementasyonun konsantrasyonu ve süresi, değerlendirilen sonuç parametreleri ve değerlendirme yönteminin uygulama tekniği, zamanlaması ve testi) ayrıca kullanılan LCPUFA  da (ör DHA) nörogelişim için önemli etken olabilmektedir.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r>
              <a:rPr lang="tr-TR" smtClean="0">
                <a:latin typeface="Arial" charset="0"/>
              </a:rPr>
              <a:t>Bu durumda esansiyal”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Hasta sayılarının yetersiz olması</a:t>
            </a:r>
          </a:p>
          <a:p>
            <a:pPr eaLnBrk="1" hangingPunct="1">
              <a:spcBef>
                <a:spcPct val="0"/>
              </a:spcBef>
            </a:pPr>
            <a:r>
              <a:rPr lang="tr-TR" smtClean="0"/>
              <a:t>Değerlendirme yöntemlerinin yeterince hassas olmaması veya uygun yaşta uygulanmamış olması Çoğu çalışmad 2 yaşta uygulanan Bayley testinin çok geniş kapsamlı olması ve bilişsel gelişimin bağımsız değerlendirmesinde yetersiz olması</a:t>
            </a:r>
          </a:p>
          <a:p>
            <a:pPr eaLnBrk="1" hangingPunct="1">
              <a:spcBef>
                <a:spcPct val="0"/>
              </a:spcBef>
            </a:pPr>
            <a:r>
              <a:rPr lang="tr-TR" smtClean="0"/>
              <a:t>Yağ asiti metabolizmasındaki genetik farklılıklar LCPUFA suplementasyonun etkisini değiştirebilir örneğin yağ asiti desaturaz (FADS) 1 ve  FADS2 genlerin, delta-5 ve delta-6 desaturaz kodlanmasında modifikasyon yaparak, fetus ve yenidoğanın gelişimi için direk etkili olabilecek n-3 LCPUFA varlığını değiştirebileceği spekule edilmiştir.Buna ek olarak cinsiyet farklarının etkisi de gündeme gelmiştir. </a:t>
            </a:r>
          </a:p>
          <a:p>
            <a:pPr eaLnBrk="1" hangingPunct="1">
              <a:spcBef>
                <a:spcPct val="0"/>
              </a:spcBef>
            </a:pPr>
            <a:r>
              <a:rPr lang="tr-TR" smtClean="0"/>
              <a:t>Yetersiz DHA doz ve süresi </a:t>
            </a:r>
          </a:p>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65734B-6A99-4E66-8453-2FA8AFC39763}" type="slidenum">
              <a:rPr lang="tr-TR"/>
              <a:pPr fontAlgn="base">
                <a:spcBef>
                  <a:spcPct val="0"/>
                </a:spcBef>
                <a:spcAft>
                  <a:spcPct val="0"/>
                </a:spcAft>
                <a:defRPr/>
              </a:pPr>
              <a:t>4</a:t>
            </a:fld>
            <a:endParaRPr lang="tr-T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DHA beyin, retina hücrelerinin membran fosfolipidlerinin integral komponenti olması dışında  anti inflamatuar prostaglandin sentezi, sinyal oluşumu, gen ekspresyonu ve sitokin ekspresyonunda rol alır.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F73703-58A3-44C0-B65B-3AF77FF188D8}" type="slidenum">
              <a:rPr lang="tr-TR"/>
              <a:pPr fontAlgn="base">
                <a:spcBef>
                  <a:spcPct val="0"/>
                </a:spcBef>
                <a:spcAft>
                  <a:spcPct val="0"/>
                </a:spcAft>
                <a:defRPr/>
              </a:pPr>
              <a:t>6</a:t>
            </a:fld>
            <a:endParaRPr lang="tr-T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DHA tercihen gebeliğin son trimester’ında ve ilk 2 yaşta hızla gelişen beyin ve retina yapısına girer. Otopsi analizleri son trimesterda fetusta 50-60 mg/gün  biriken    DHA’nın terme gelindiğinde 1050 g’a ulaştığını göstermiştir.İlk 6 ayda ise 20 mg/gün DHA birikmekte ve diyetle alınan miktarın yarısı beyine yerleşmektedir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r>
              <a:rPr lang="tr-TR" smtClean="0"/>
              <a:t>Nöral tüpün kapanmasını takiben ventrikü</a:t>
            </a:r>
            <a:r>
              <a:rPr lang="tr-TR" smtClean="0">
                <a:latin typeface="Arial" charset="0"/>
              </a:rPr>
              <a:t> </a:t>
            </a:r>
            <a:r>
              <a:rPr lang="tr-TR" smtClean="0"/>
              <a:t>komşuluğundaki özel al</a:t>
            </a:r>
            <a:r>
              <a:rPr lang="tr-TR" smtClean="0">
                <a:latin typeface="Arial" charset="0"/>
              </a:rPr>
              <a:t>a</a:t>
            </a:r>
            <a:r>
              <a:rPr lang="tr-TR" smtClean="0"/>
              <a:t>nlarda nöron üretimi başlar Nöronların çoğu 5-25. haftalar glial hücreler ise 20-40. haftalar arasında </a:t>
            </a:r>
            <a:r>
              <a:rPr lang="tr-TR" smtClean="0">
                <a:latin typeface="Arial" charset="0"/>
              </a:rPr>
              <a:t>oluşur</a:t>
            </a:r>
            <a:r>
              <a:rPr lang="tr-TR" smtClean="0"/>
              <a:t>r.</a:t>
            </a:r>
            <a:r>
              <a:rPr lang="tr-TR" smtClean="0">
                <a:latin typeface="Arial" charset="0"/>
              </a:rPr>
              <a:t> Oluşan hücreler</a:t>
            </a:r>
            <a:r>
              <a:rPr lang="tr-TR" smtClean="0"/>
              <a:t> sonra final lokasyona </a:t>
            </a:r>
            <a:r>
              <a:rPr lang="tr-TR" smtClean="0">
                <a:latin typeface="Arial" charset="0"/>
              </a:rPr>
              <a:t>doğru </a:t>
            </a:r>
            <a:r>
              <a:rPr lang="tr-TR" smtClean="0"/>
              <a:t>göç</a:t>
            </a:r>
            <a:r>
              <a:rPr lang="tr-TR" smtClean="0">
                <a:latin typeface="Arial" charset="0"/>
              </a:rPr>
              <a:t>e</a:t>
            </a:r>
            <a:r>
              <a:rPr lang="tr-TR" smtClean="0"/>
              <a:t> başlar, bu göç özelleşmiş radial glial lifler boyunca ventrikülden pia ya</a:t>
            </a:r>
            <a:r>
              <a:rPr lang="tr-TR" smtClean="0">
                <a:latin typeface="Arial" charset="0"/>
              </a:rPr>
              <a:t>doğru </a:t>
            </a:r>
            <a:r>
              <a:rPr lang="tr-TR" smtClean="0"/>
              <a:t> gerçekleşir.Bu migrasyon nöron glia nın kompleks molekuler interaksiyonu ile gerçekleşir.Bu interaksiyonda rol oynayan maddeler glikoproteinler ve gaba, glutamat,LCPUFA içeren membran lipidleridir</a:t>
            </a:r>
            <a:r>
              <a:rPr lang="tr-TR" smtClean="0">
                <a:latin typeface="Arial" charset="0"/>
              </a:rPr>
              <a:t> </a:t>
            </a:r>
            <a:r>
              <a:rPr lang="tr-TR" smtClean="0"/>
              <a:t>.Bu radial glial lifler</a:t>
            </a:r>
            <a:r>
              <a:rPr lang="tr-TR" smtClean="0">
                <a:latin typeface="Arial" charset="0"/>
              </a:rPr>
              <a:t>(scaffold)</a:t>
            </a:r>
            <a:r>
              <a:rPr lang="tr-TR" smtClean="0"/>
              <a:t> doğru yere </a:t>
            </a:r>
            <a:r>
              <a:rPr lang="tr-TR" smtClean="0">
                <a:latin typeface="Arial" charset="0"/>
              </a:rPr>
              <a:t>düzenli bir şekilde nöronun </a:t>
            </a:r>
            <a:r>
              <a:rPr lang="tr-TR" smtClean="0"/>
              <a:t>ulaşma</a:t>
            </a:r>
            <a:r>
              <a:rPr lang="tr-TR" smtClean="0">
                <a:latin typeface="Arial" charset="0"/>
              </a:rPr>
              <a:t>sını</a:t>
            </a:r>
            <a:r>
              <a:rPr lang="tr-TR" smtClean="0"/>
              <a:t>ı garanti</a:t>
            </a:r>
            <a:r>
              <a:rPr lang="tr-TR" smtClean="0">
                <a:latin typeface="Arial" charset="0"/>
              </a:rPr>
              <a:t> </a:t>
            </a:r>
            <a:r>
              <a:rPr lang="tr-TR" smtClean="0"/>
              <a:t>eder </a:t>
            </a:r>
            <a:r>
              <a:rPr lang="tr-TR" smtClean="0">
                <a:latin typeface="Arial" charset="0"/>
              </a:rPr>
              <a:t>M</a:t>
            </a:r>
            <a:r>
              <a:rPr lang="tr-TR" smtClean="0"/>
              <a:t>igrasyon sırasında aynı zamanda nöron diferansiyasyonu gerçekleşir Final pozisyona kortekse ulaşan nöron</a:t>
            </a:r>
            <a:r>
              <a:rPr lang="tr-TR" smtClean="0">
                <a:latin typeface="Arial" charset="0"/>
              </a:rPr>
              <a:t>da </a:t>
            </a:r>
            <a:r>
              <a:rPr lang="tr-TR" smtClean="0"/>
              <a:t>akson dendrit yapısı tamamlanır</a:t>
            </a:r>
            <a:r>
              <a:rPr lang="tr-TR" smtClean="0">
                <a:latin typeface="Arial" charset="0"/>
              </a:rPr>
              <a:t> </a:t>
            </a:r>
            <a:r>
              <a:rPr lang="tr-TR" smtClean="0"/>
              <a:t>Kortekse ve korteksten aksonal yolda erken fetal dönemde ortaya çıkan sonra kaybolan subplate rol oynar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Slayt Görüntüsü Yer Tutucusu"/>
          <p:cNvSpPr>
            <a:spLocks noGrp="1" noRot="1" noChangeAspect="1"/>
          </p:cNvSpPr>
          <p:nvPr>
            <p:ph type="sldImg"/>
          </p:nvPr>
        </p:nvSpPr>
        <p:spPr bwMode="auto">
          <a:noFill/>
          <a:ln>
            <a:solidFill>
              <a:srgbClr val="000000"/>
            </a:solidFill>
            <a:miter lim="800000"/>
            <a:headEnd/>
            <a:tailEnd/>
          </a:ln>
        </p:spPr>
      </p:sp>
      <p:sp>
        <p:nvSpPr>
          <p:cNvPr id="2765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subplate zone is a transient cytoarchitectonic compartment of the fetal telencephalic wall and contains a population of subplate neurons which are the main neurons of the fetal neocortex and play a key role in normal development of cerebral cortical structure and connectivity. While the subplate zone disappears during the perinatal and early postnatal period, numerous subplate neurons survive and remain embedded in the superficial (gyral) white matter of adolescent and adult brain as so-called interstitial neurons. In both fetal and adult brain, subplate/interstitial neurons belong to two major classes of cortical cells: (a) projection (glutamatergic) neurons and (b) local circuit (GABAergic) interneurons. As interstitial neurons remain strategically positioned at the cortical/white matter interface through which various cortical afferent systems enter the deep cortical layers, they </a:t>
            </a:r>
            <a:endParaRPr lang="tr-TR" smtClean="0"/>
          </a:p>
        </p:txBody>
      </p:sp>
      <p:sp>
        <p:nvSpPr>
          <p:cNvPr id="4" name="3 Slayt Numarası Yer Tutucusu"/>
          <p:cNvSpPr>
            <a:spLocks noGrp="1"/>
          </p:cNvSpPr>
          <p:nvPr>
            <p:ph type="sldNum" sz="quarter" idx="5"/>
          </p:nvPr>
        </p:nvSpPr>
        <p:spPr/>
        <p:txBody>
          <a:bodyPr/>
          <a:lstStyle/>
          <a:p>
            <a:pPr>
              <a:defRPr/>
            </a:pPr>
            <a:fld id="{17BABF96-C9E9-4279-9F74-9502A25DBEA2}" type="slidenum">
              <a:rPr lang="tr-TR" smtClean="0"/>
              <a:pPr>
                <a:defRPr/>
              </a:pPr>
              <a:t>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5FA266-03AA-4BA0-8B9B-1115DFAB8AE9}" type="slidenum">
              <a:rPr lang="tr-TR"/>
              <a:pPr fontAlgn="base">
                <a:spcBef>
                  <a:spcPct val="0"/>
                </a:spcBef>
                <a:spcAft>
                  <a:spcPct val="0"/>
                </a:spcAft>
                <a:defRPr/>
              </a:pPr>
              <a:t>15</a:t>
            </a:fld>
            <a:endParaRPr lang="tr-T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Anne sütünde DHA konsantrasyonu 0.1 mol yüzde ağırlık olan anneya günlük 1 g ek DHA verilmesi ile sütteki konsantrasyon 0.8 mol yüzde ağırlığa çıkarılabilmektedir.Anne sütü DHA konsantrasyonu annenin balık tüketimiyle artırılabilmektedir.Ancak artan balık tüketimi ile cıva maruziyeti de artmaktadır.  Emziren annelere önerilen haftada 1-2 cıvadan fakir DHA dan zengin balık tüketimi ile anne sütünde istenen DHA konsantrasyonu sağlanmaktdır.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CE9552-4D84-4DA4-BEEC-9AE84EC1FF1D}" type="slidenum">
              <a:rPr lang="tr-TR"/>
              <a:pPr fontAlgn="base">
                <a:spcBef>
                  <a:spcPct val="0"/>
                </a:spcBef>
                <a:spcAft>
                  <a:spcPct val="0"/>
                </a:spcAft>
                <a:defRPr/>
              </a:pPr>
              <a:t>16</a:t>
            </a:fld>
            <a:endParaRPr lang="tr-T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1980 ler ve 1990 ların başında DHA plasma ve eritrosit konsantrasyonlarının formül mamalar ile beslenen bebeklerde anne sütü ile beslenen bebeklerden daha düşük olduğu gösterilmiştir. Eş zamanlı beyin ve retinal gelişim için DHA’nın öneminin anlaşılmasıyla formula mamalara  LCPUFA eklenmeye başlanmış ancak bir çoğuna eklenen 0.5mol yüzde ağırlık pretermler için yeterli olmamıştır.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1C909D-3CA9-4A1C-9A00-B284275C16AB}" type="slidenum">
              <a:rPr lang="tr-TR"/>
              <a:pPr fontAlgn="base">
                <a:spcBef>
                  <a:spcPct val="0"/>
                </a:spcBef>
                <a:spcAft>
                  <a:spcPct val="0"/>
                </a:spcAft>
                <a:defRPr/>
              </a:pPr>
              <a:t>18</a:t>
            </a:fld>
            <a:endParaRPr lang="tr-T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smtClean="0"/>
              <a:t>Anne sütü ile beslenen bebekler formul mama ile beslenenler ile karşılaştırıldığında bilişsel zeka fonksiyonlarında  (3-5 puan) ve prematurelerde görme keskinliğinde artış olduğu gösterilmiştir. Bu fark anne sütünün LCPUFa içeriğinin inek sütünden fazla olmasına bağlanmış  ve inek sütü kaynaklı formul mamaların LCPUFA ile suplemantasyonu ile  bilişsel ve görme fonksiyonunda iyileşme olacağı öngörülmüştür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E98285E-53CF-454F-9EA3-A7073AA8A9FA}" type="slidenum">
              <a:rPr lang="tr-TR" sz="1200">
                <a:latin typeface="+mn-lt"/>
              </a:rPr>
              <a:pPr algn="r">
                <a:defRPr/>
              </a:pPr>
              <a:t>30</a:t>
            </a:fld>
            <a:endParaRPr lang="tr-TR" sz="1200">
              <a:latin typeface="+mn-lt"/>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Symbol" pitchFamily="18" charset="2"/>
              <a:buChar char=""/>
            </a:pPr>
            <a:r>
              <a:rPr lang="tr-TR" smtClean="0"/>
              <a:t>Görme keskinliği – Davranışsal (Teller ve Lea acuity card) ve görsel uyarılmış potansiyel (VEP)  ve electroretinogram gibi çeşitli metodlarla değerlendirilmiş, meta-analiz ise sonuçlar log unitesinde verildiği için yapılamamıştır. Sonuçta, görme keskinliğinin suplementasyon verilen ve verilmeyen  grupta farkını araştıran ve  değerlendirmeye alan bir çalışma hariç bir çok çalışmada fark gösterilememiş, bir çalışmada suplementasyon verilen grupta VEP ile işitmenin düzeltilmiş 2.ay da daha iyi olduğu gösterilmiştir(29). İkinci bir çalışmada ise bir grup hastada VEP ile işitmenin düzeltilmiş 6.ay da daha iyi olduğunu ancak düzeltilmiş 3 ve ve 12.ayda fark olmadığı gösterilmiştir([</a:t>
            </a:r>
            <a:r>
              <a:rPr lang="tr-TR" smtClean="0">
                <a:hlinkClick r:id="rId3"/>
              </a:rPr>
              <a:t>30</a:t>
            </a:r>
            <a:r>
              <a:rPr lang="tr-TR" smtClean="0"/>
              <a:t>]. </a:t>
            </a:r>
          </a:p>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389EE2E9-150E-4A76-8360-3BBF290200CA}" type="datetimeFigureOut">
              <a:rPr lang="tr-TR"/>
              <a:pPr>
                <a:defRPr/>
              </a:pPr>
              <a:t>27.11.2013</a:t>
            </a:fld>
            <a:endParaRPr lang="tr-TR" dirty="0"/>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DE80F40D-74CE-43B8-A83E-0276BAC03B8C}"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EFEBE11D-D0CE-42F5-B435-C5F45815FABE}" type="datetimeFigureOut">
              <a:rPr lang="tr-TR"/>
              <a:pPr>
                <a:defRPr/>
              </a:pPr>
              <a:t>27.11.2013</a:t>
            </a:fld>
            <a:endParaRPr lang="tr-TR" dirty="0"/>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89F1800B-3985-4DAF-A787-B62BDE7825DE}" type="slidenum">
              <a:rPr lang="tr-TR"/>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6AB6A70-9630-4415-8D71-1D20CB5A3CBE}" type="datetimeFigureOut">
              <a:rPr lang="tr-TR"/>
              <a:pPr>
                <a:defRPr/>
              </a:pPr>
              <a:t>27.11.2013</a:t>
            </a:fld>
            <a:endParaRPr lang="tr-TR" dirty="0"/>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EDCC3E0D-D73E-49A0-87DB-15E04C70F310}" type="slidenum">
              <a:rPr lang="tr-TR"/>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B821E1BE-BC5F-4C83-9F4D-25D68021D16B}" type="datetimeFigureOut">
              <a:rPr lang="tr-TR"/>
              <a:pPr>
                <a:defRPr/>
              </a:pPr>
              <a:t>27.11.2013</a:t>
            </a:fld>
            <a:endParaRPr lang="tr-TR" dirty="0"/>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44EBDD09-6D4B-4B6E-807C-3D55CD666B37}" type="slidenum">
              <a:rPr lang="tr-TR"/>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13 Veri Yer Tutucusu"/>
          <p:cNvSpPr>
            <a:spLocks noGrp="1"/>
          </p:cNvSpPr>
          <p:nvPr>
            <p:ph type="dt" sz="half" idx="10"/>
          </p:nvPr>
        </p:nvSpPr>
        <p:spPr/>
        <p:txBody>
          <a:bodyPr/>
          <a:lstStyle>
            <a:lvl1pPr>
              <a:defRPr/>
            </a:lvl1pPr>
          </a:lstStyle>
          <a:p>
            <a:pPr>
              <a:defRPr/>
            </a:pPr>
            <a:fld id="{9D2E1F41-1AEC-4570-B505-63CA64FB1F18}" type="datetimeFigureOut">
              <a:rPr lang="tr-TR"/>
              <a:pPr>
                <a:defRPr/>
              </a:pPr>
              <a:t>27.11.2013</a:t>
            </a:fld>
            <a:endParaRPr lang="tr-TR" dirty="0"/>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A97305FB-9469-4A27-83CA-6C173AC05F32}"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2C7F8915-44DC-4FBC-9AB8-D05769F10773}" type="datetimeFigureOut">
              <a:rPr lang="tr-TR"/>
              <a:pPr>
                <a:defRPr/>
              </a:pPr>
              <a:t>27.11.2013</a:t>
            </a:fld>
            <a:endParaRPr lang="tr-TR" dirty="0"/>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A5A8AA9E-4E1B-4298-B242-A4EE2877ED9B}" type="slidenum">
              <a:rPr lang="tr-TR"/>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C9A8D0A0-25AD-4E55-B1FC-D36E04529FD6}" type="datetimeFigureOut">
              <a:rPr lang="tr-TR"/>
              <a:pPr>
                <a:defRPr/>
              </a:pPr>
              <a:t>27.11.2013</a:t>
            </a:fld>
            <a:endParaRPr lang="tr-TR" dirty="0"/>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A53CAA91-3F8A-4B23-9F1E-3368F65F6153}" type="slidenum">
              <a:rPr lang="tr-TR"/>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2B6C569B-F3D2-4FB2-8F51-B85DCE4B1A3F}" type="datetimeFigureOut">
              <a:rPr lang="tr-TR"/>
              <a:pPr>
                <a:defRPr/>
              </a:pPr>
              <a:t>27.11.2013</a:t>
            </a:fld>
            <a:endParaRPr lang="tr-TR" dirty="0"/>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2AD70030-9AC2-4738-8954-3A239918D8B9}" type="slidenum">
              <a:rPr lang="tr-TR"/>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96C395FC-1CBA-4E9D-993E-F16DE94E60B8}" type="datetimeFigureOut">
              <a:rPr lang="tr-TR"/>
              <a:pPr>
                <a:defRPr/>
              </a:pPr>
              <a:t>27.11.2013</a:t>
            </a:fld>
            <a:endParaRPr lang="tr-TR" dirty="0"/>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A409632E-B482-419E-9C58-3A18C6E51BB8}" type="slidenum">
              <a:rPr lang="tr-TR"/>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05C3A3CF-C6EA-4118-8641-6A969AE955E1}" type="datetimeFigureOut">
              <a:rPr lang="tr-TR"/>
              <a:pPr>
                <a:defRPr/>
              </a:pPr>
              <a:t>27.11.2013</a:t>
            </a:fld>
            <a:endParaRPr lang="tr-TR" dirty="0"/>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D6EE0242-23C3-43EF-BC5C-098A78990BE2}" type="slidenum">
              <a:rPr lang="tr-TR"/>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atin typeface="Times New Roman" pitchFamily="18" charset="0"/>
              </a:defRPr>
            </a:lvl1pPr>
          </a:lstStyle>
          <a:p>
            <a:pPr lvl="0"/>
            <a:r>
              <a:rPr lang="tr-TR" noProof="0" dirty="0" smtClean="0"/>
              <a:t>Resim eklemek için simgeyi tıklatın</a:t>
            </a:r>
            <a:endParaRPr lang="en-US" noProof="0" dirty="0"/>
          </a:p>
        </p:txBody>
      </p:sp>
      <p:sp>
        <p:nvSpPr>
          <p:cNvPr id="4" name="3 Metin Yer Tutucusu"/>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32F9E864-AE6D-4124-8FD9-C9AD4B8F597D}" type="datetimeFigureOut">
              <a:rPr lang="tr-TR"/>
              <a:pPr>
                <a:defRPr/>
              </a:pPr>
              <a:t>27.11.2013</a:t>
            </a:fld>
            <a:endParaRPr lang="tr-TR" dirty="0"/>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45B79D59-78B7-4280-8F84-CF06A54F6CEB}" type="slidenum">
              <a:rPr lang="tr-TR"/>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1027" name="12 Metin Yer Tutucusu"/>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Times New Roman" pitchFamily="18" charset="0"/>
              </a:defRPr>
            </a:lvl1pPr>
          </a:lstStyle>
          <a:p>
            <a:pPr>
              <a:defRPr/>
            </a:pPr>
            <a:fld id="{D138FB4A-526C-415C-AF17-77D20EBEB753}" type="datetimeFigureOut">
              <a:rPr lang="tr-TR"/>
              <a:pPr>
                <a:defRPr/>
              </a:pPr>
              <a:t>27.11.2013</a:t>
            </a:fld>
            <a:endParaRPr lang="tr-TR" dirty="0"/>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Times New Roman" pitchFamily="18" charset="0"/>
              </a:defRPr>
            </a:lvl1pPr>
          </a:lstStyle>
          <a:p>
            <a:pPr>
              <a:defRPr/>
            </a:pPr>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Times New Roman" pitchFamily="18" charset="0"/>
              </a:defRPr>
            </a:lvl1pPr>
          </a:lstStyle>
          <a:p>
            <a:pPr>
              <a:defRPr/>
            </a:pPr>
            <a:fld id="{58B8B7DB-D8AE-4462-AAD6-D1FE4ECF4CA4}" type="slidenum">
              <a:rPr lang="tr-TR"/>
              <a:pPr>
                <a:defRPr/>
              </a:pPr>
              <a:t>‹#›</a:t>
            </a:fld>
            <a:endParaRPr lang="tr-TR" dirty="0"/>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Times New Roman" pitchFamily="18" charset="0"/>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Times New Roman" pitchFamily="18" charset="0"/>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Times New Roman" pitchFamily="18" charset="0"/>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Times New Roman" pitchFamily="18" charset="0"/>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Times New Roman" pitchFamily="18"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hyperlink" Target="http://www.uptodate.com/contents/n-3-long-chain-polyunsaturated-fatty-acids-lcpufa-for-preterm-and-term-infants/abstract/28"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uptodate.com/contents/n-3-long-chain-polyunsaturated-fatty-acids-lcpufa-for-preterm-and-term-infants/abstract/39"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uptodate.com/contents/n-3-long-chain-polyunsaturated-fatty-acids-lcpufa-for-preterm-and-term-infants/abstract/39" TargetMode="External"/><Relationship Id="rId2" Type="http://schemas.openxmlformats.org/officeDocument/2006/relationships/hyperlink" Target="http://www.uptodate.com/contents/n-3-long-chain-polyunsaturated-fatty-acids-lcpufa-for-preterm-and-term-infants/abstract/3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uptodate.com/contents/n-3-long-chain-polyunsaturated-fatty-acids-lcpufa-for-preterm-and-term-infants/abstract/43"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uptodate.com/contents/n-3-long-chain-polyunsaturated-fatty-acids-lcpufa-for-preterm-and-term-infants/abstract/4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uptodate.com/contents/n-3-long-chain-polyunsaturated-fatty-acids-lcpufa-for-preterm-and-term-infants/abstract/45"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2 Alt Başlık"/>
          <p:cNvSpPr>
            <a:spLocks noGrp="1"/>
          </p:cNvSpPr>
          <p:nvPr>
            <p:ph type="subTitle" idx="1"/>
          </p:nvPr>
        </p:nvSpPr>
        <p:spPr>
          <a:xfrm>
            <a:off x="1619250" y="5105400"/>
            <a:ext cx="6400800" cy="1752600"/>
          </a:xfrm>
        </p:spPr>
        <p:txBody>
          <a:bodyPr/>
          <a:lstStyle/>
          <a:p>
            <a:pPr eaLnBrk="1" hangingPunct="1"/>
            <a:r>
              <a:rPr lang="tr-TR" smtClean="0"/>
              <a:t>Dr.Begüm Atasay</a:t>
            </a:r>
          </a:p>
          <a:p>
            <a:pPr eaLnBrk="1" hangingPunct="1"/>
            <a:r>
              <a:rPr lang="tr-TR" smtClean="0"/>
              <a:t>Ankara Üniversitesi Tıp Fakültesi</a:t>
            </a:r>
          </a:p>
          <a:p>
            <a:pPr eaLnBrk="1" hangingPunct="1"/>
            <a:endParaRPr lang="tr-TR" sz="2000" smtClean="0"/>
          </a:p>
        </p:txBody>
      </p:sp>
      <p:pic>
        <p:nvPicPr>
          <p:cNvPr id="14338" name="3 İçerik Yer Tutucusu" descr="PL_98_print1_f.jpg"/>
          <p:cNvPicPr>
            <a:picLocks noChangeAspect="1"/>
          </p:cNvPicPr>
          <p:nvPr/>
        </p:nvPicPr>
        <p:blipFill>
          <a:blip r:embed="rId2"/>
          <a:srcRect/>
          <a:stretch>
            <a:fillRect/>
          </a:stretch>
        </p:blipFill>
        <p:spPr bwMode="auto">
          <a:xfrm>
            <a:off x="250825" y="1989138"/>
            <a:ext cx="3887788" cy="2916237"/>
          </a:xfrm>
          <a:prstGeom prst="rect">
            <a:avLst/>
          </a:prstGeom>
          <a:noFill/>
          <a:ln w="9525">
            <a:noFill/>
            <a:miter lim="800000"/>
            <a:headEnd/>
            <a:tailEnd/>
          </a:ln>
        </p:spPr>
      </p:pic>
      <p:pic>
        <p:nvPicPr>
          <p:cNvPr id="14339" name="Picture 34" descr="http://arsiv.ankara.edu.tr/gorsel/dosya/1067241519tip.jpg"/>
          <p:cNvPicPr>
            <a:picLocks noChangeAspect="1" noChangeArrowheads="1"/>
          </p:cNvPicPr>
          <p:nvPr/>
        </p:nvPicPr>
        <p:blipFill>
          <a:blip r:embed="rId3"/>
          <a:srcRect/>
          <a:stretch>
            <a:fillRect/>
          </a:stretch>
        </p:blipFill>
        <p:spPr bwMode="auto">
          <a:xfrm>
            <a:off x="323850" y="404813"/>
            <a:ext cx="1295400" cy="1292225"/>
          </a:xfrm>
          <a:prstGeom prst="rect">
            <a:avLst/>
          </a:prstGeom>
          <a:noFill/>
          <a:ln w="9525">
            <a:noFill/>
            <a:miter lim="800000"/>
            <a:headEnd/>
            <a:tailEnd/>
          </a:ln>
        </p:spPr>
      </p:pic>
      <p:sp>
        <p:nvSpPr>
          <p:cNvPr id="14340" name="Text Box 6"/>
          <p:cNvSpPr txBox="1">
            <a:spLocks noChangeArrowheads="1"/>
          </p:cNvSpPr>
          <p:nvPr/>
        </p:nvSpPr>
        <p:spPr bwMode="auto">
          <a:xfrm>
            <a:off x="1692275" y="404813"/>
            <a:ext cx="6840538" cy="366712"/>
          </a:xfrm>
          <a:prstGeom prst="rect">
            <a:avLst/>
          </a:prstGeom>
          <a:noFill/>
          <a:ln w="9525">
            <a:noFill/>
            <a:miter lim="800000"/>
            <a:headEnd/>
            <a:tailEnd/>
          </a:ln>
        </p:spPr>
        <p:txBody>
          <a:bodyPr>
            <a:spAutoFit/>
          </a:bodyPr>
          <a:lstStyle/>
          <a:p>
            <a:pPr>
              <a:spcBef>
                <a:spcPct val="50000"/>
              </a:spcBef>
            </a:pPr>
            <a:endParaRPr lang="tr-TR"/>
          </a:p>
        </p:txBody>
      </p:sp>
      <p:sp>
        <p:nvSpPr>
          <p:cNvPr id="14341" name="Text Box 7"/>
          <p:cNvSpPr txBox="1">
            <a:spLocks noChangeArrowheads="1"/>
          </p:cNvSpPr>
          <p:nvPr/>
        </p:nvSpPr>
        <p:spPr bwMode="auto">
          <a:xfrm>
            <a:off x="4356100" y="836613"/>
            <a:ext cx="184150" cy="366712"/>
          </a:xfrm>
          <a:prstGeom prst="rect">
            <a:avLst/>
          </a:prstGeom>
          <a:noFill/>
          <a:ln w="9525">
            <a:noFill/>
            <a:miter lim="800000"/>
            <a:headEnd/>
            <a:tailEnd/>
          </a:ln>
        </p:spPr>
        <p:txBody>
          <a:bodyPr wrap="none">
            <a:spAutoFit/>
          </a:bodyPr>
          <a:lstStyle/>
          <a:p>
            <a:endParaRPr lang="tr-TR"/>
          </a:p>
        </p:txBody>
      </p:sp>
      <p:sp>
        <p:nvSpPr>
          <p:cNvPr id="14342" name="Text Box 9"/>
          <p:cNvSpPr txBox="1">
            <a:spLocks noChangeArrowheads="1"/>
          </p:cNvSpPr>
          <p:nvPr/>
        </p:nvSpPr>
        <p:spPr bwMode="auto">
          <a:xfrm>
            <a:off x="2268538" y="2205038"/>
            <a:ext cx="7596187" cy="2289175"/>
          </a:xfrm>
          <a:prstGeom prst="rect">
            <a:avLst/>
          </a:prstGeom>
          <a:noFill/>
          <a:ln w="9525">
            <a:noFill/>
            <a:miter lim="800000"/>
            <a:headEnd/>
            <a:tailEnd/>
          </a:ln>
        </p:spPr>
        <p:txBody>
          <a:bodyPr>
            <a:spAutoFit/>
          </a:bodyPr>
          <a:lstStyle/>
          <a:p>
            <a:pPr algn="ctr">
              <a:spcBef>
                <a:spcPct val="50000"/>
              </a:spcBef>
            </a:pPr>
            <a:r>
              <a:rPr lang="tr-TR" sz="3600" b="1">
                <a:solidFill>
                  <a:srgbClr val="FFFF99"/>
                </a:solidFill>
                <a:latin typeface="Times New Roman" pitchFamily="18" charset="0"/>
              </a:rPr>
              <a:t>BEBEK  BESLENMESİ</a:t>
            </a:r>
          </a:p>
          <a:p>
            <a:pPr algn="ctr">
              <a:spcBef>
                <a:spcPct val="50000"/>
              </a:spcBef>
            </a:pPr>
            <a:r>
              <a:rPr lang="tr-TR" sz="3600" b="1">
                <a:solidFill>
                  <a:srgbClr val="FFFF99"/>
                </a:solidFill>
                <a:latin typeface="Times New Roman" pitchFamily="18" charset="0"/>
              </a:rPr>
              <a:t>VE</a:t>
            </a:r>
          </a:p>
          <a:p>
            <a:pPr algn="ctr">
              <a:spcBef>
                <a:spcPct val="50000"/>
              </a:spcBef>
            </a:pPr>
            <a:r>
              <a:rPr lang="tr-TR" sz="3600" b="1">
                <a:solidFill>
                  <a:srgbClr val="FFFF99"/>
                </a:solidFill>
                <a:latin typeface="Times New Roman" pitchFamily="18" charset="0"/>
              </a:rPr>
              <a:t>LCPUFA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539750" y="0"/>
            <a:ext cx="8158163" cy="5861050"/>
          </a:xfrm>
        </p:spPr>
        <p:txBody>
          <a:bodyPr/>
          <a:lstStyle/>
          <a:p>
            <a:pPr eaLnBrk="1" hangingPunct="1">
              <a:lnSpc>
                <a:spcPct val="90000"/>
              </a:lnSpc>
              <a:buFont typeface="Wingdings 2" pitchFamily="18" charset="2"/>
              <a:buNone/>
            </a:pPr>
            <a:r>
              <a:rPr lang="tr-TR" smtClean="0"/>
              <a:t>    </a:t>
            </a:r>
            <a:r>
              <a:rPr lang="tr-TR" sz="2000" smtClean="0"/>
              <a:t>Beyinde LCPUFA kortikal gri cevherde sinaptik membranlarda daha az beyaz cevherde birikir</a:t>
            </a:r>
          </a:p>
          <a:p>
            <a:pPr eaLnBrk="1" hangingPunct="1">
              <a:lnSpc>
                <a:spcPct val="90000"/>
              </a:lnSpc>
              <a:buFont typeface="Wingdings 2" pitchFamily="18" charset="2"/>
              <a:buNone/>
            </a:pPr>
            <a:endParaRPr lang="tr-TR" sz="2000" smtClean="0"/>
          </a:p>
          <a:p>
            <a:pPr eaLnBrk="1" hangingPunct="1">
              <a:lnSpc>
                <a:spcPct val="90000"/>
              </a:lnSpc>
              <a:buFont typeface="Wingdings 2" pitchFamily="18" charset="2"/>
              <a:buNone/>
            </a:pPr>
            <a:r>
              <a:rPr lang="tr-TR" sz="2000" smtClean="0"/>
              <a:t>     DHA , AA en yüksek konsantrasyonda basal ganglia,hipokampus, talamus,serebellum, presantral, postsentral, prefrontal ve oksipital kortekste</a:t>
            </a:r>
          </a:p>
          <a:p>
            <a:pPr eaLnBrk="1" hangingPunct="1">
              <a:lnSpc>
                <a:spcPct val="90000"/>
              </a:lnSpc>
              <a:buFont typeface="Wingdings 2" pitchFamily="18" charset="2"/>
              <a:buNone/>
            </a:pPr>
            <a:endParaRPr lang="tr-TR" sz="2000" smtClean="0"/>
          </a:p>
          <a:p>
            <a:pPr eaLnBrk="1" hangingPunct="1">
              <a:lnSpc>
                <a:spcPct val="90000"/>
              </a:lnSpc>
              <a:buFont typeface="Wingdings 2" pitchFamily="18" charset="2"/>
              <a:buNone/>
            </a:pPr>
            <a:r>
              <a:rPr lang="tr-TR" sz="2000" smtClean="0"/>
              <a:t>     Sensörimotor entegrasyon, dikkat ve ileri fonksiyonlar ve bellek</a:t>
            </a:r>
            <a:endParaRPr lang="tr-TR" sz="2000" smtClean="0">
              <a:latin typeface="Arial" charset="0"/>
            </a:endParaRPr>
          </a:p>
          <a:p>
            <a:r>
              <a:rPr lang="tr-TR" sz="2000" smtClean="0"/>
              <a:t>Gebelik ve preterm veya term doğumdan sonra ilk aylardaki gelşimsel süreç nutrusyondan etkilenmektedir.</a:t>
            </a:r>
          </a:p>
          <a:p>
            <a:r>
              <a:rPr lang="tr-TR" sz="2000" smtClean="0"/>
              <a:t>Zamanlama </a:t>
            </a:r>
            <a:r>
              <a:rPr lang="tr-TR" sz="2000" smtClean="0">
                <a:latin typeface="Arial" charset="0"/>
              </a:rPr>
              <a:t>“</a:t>
            </a:r>
            <a:r>
              <a:rPr lang="tr-TR" sz="2000" smtClean="0"/>
              <a:t>maruziyet ve yoksunluk</a:t>
            </a:r>
            <a:r>
              <a:rPr lang="tr-TR" sz="2000" smtClean="0">
                <a:latin typeface="Arial" charset="0"/>
              </a:rPr>
              <a:t>”</a:t>
            </a:r>
            <a:r>
              <a:rPr lang="tr-TR" sz="2000" smtClean="0"/>
              <a:t> için çok önemli</a:t>
            </a:r>
          </a:p>
          <a:p>
            <a:r>
              <a:rPr lang="tr-TR" sz="2000" smtClean="0"/>
              <a:t>Preterm bebekte ve yenidoğanda  Subplate zonu var  3-4 aydan sonra yokolur</a:t>
            </a:r>
          </a:p>
          <a:p>
            <a:r>
              <a:rPr lang="tr-TR" sz="2000" smtClean="0"/>
              <a:t>İlk 3 ay hedefe yönelik olmayan hareketlerden hedefe yönelik hareketlere geçiş olur.</a:t>
            </a:r>
          </a:p>
          <a:p>
            <a:r>
              <a:rPr lang="tr-TR" sz="2000" smtClean="0"/>
              <a:t>LCPUFA nın bu erken dönem ve sonrasına etkisi farklı olabilir.</a:t>
            </a:r>
          </a:p>
          <a:p>
            <a:pPr eaLnBrk="1" hangingPunct="1">
              <a:lnSpc>
                <a:spcPct val="90000"/>
              </a:lnSpc>
              <a:buFont typeface="Wingdings 2" pitchFamily="18" charset="2"/>
              <a:buNone/>
            </a:pPr>
            <a:endParaRPr lang="tr-TR" sz="2000" smtClean="0">
              <a:latin typeface="Arial" charset="0"/>
            </a:endParaRPr>
          </a:p>
        </p:txBody>
      </p:sp>
      <p:sp>
        <p:nvSpPr>
          <p:cNvPr id="28674" name="Text Box 4"/>
          <p:cNvSpPr txBox="1">
            <a:spLocks noChangeArrowheads="1"/>
          </p:cNvSpPr>
          <p:nvPr/>
        </p:nvSpPr>
        <p:spPr bwMode="auto">
          <a:xfrm>
            <a:off x="6227763" y="5805488"/>
            <a:ext cx="2305050" cy="36671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Diau BMC Med 2005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1"/>
          </p:nvPr>
        </p:nvSpPr>
        <p:spPr>
          <a:xfrm>
            <a:off x="468313" y="1628775"/>
            <a:ext cx="8229600" cy="4708525"/>
          </a:xfrm>
        </p:spPr>
        <p:txBody>
          <a:bodyPr/>
          <a:lstStyle/>
          <a:p>
            <a:pPr algn="ctr">
              <a:buFont typeface="Wingdings 2" pitchFamily="18" charset="2"/>
              <a:buNone/>
            </a:pPr>
            <a:r>
              <a:rPr lang="tr-TR" smtClean="0">
                <a:latin typeface="Arial" charset="0"/>
              </a:rPr>
              <a:t>    </a:t>
            </a:r>
            <a:r>
              <a:rPr lang="tr-TR" smtClean="0"/>
              <a:t>En önemli nöro gelişimsel değişiklikler prenatal, erken postnatal, özellikle ilk 3-4 ay kortikal organizasyondaki major transformasyonla paralel gerçekleşir</a:t>
            </a:r>
            <a:r>
              <a:rPr lang="tr-TR" smtClean="0">
                <a:latin typeface="Arial" charset="0"/>
              </a:rPr>
              <a:t>.</a:t>
            </a:r>
          </a:p>
        </p:txBody>
      </p:sp>
      <p:pic>
        <p:nvPicPr>
          <p:cNvPr id="29698" name="Picture 5" descr="http://www.adoptionblogs.com/media/ParentingSpecialKids/prematureinfant.gif"/>
          <p:cNvPicPr>
            <a:picLocks noChangeAspect="1" noChangeArrowheads="1"/>
          </p:cNvPicPr>
          <p:nvPr/>
        </p:nvPicPr>
        <p:blipFill>
          <a:blip r:embed="rId2"/>
          <a:srcRect/>
          <a:stretch>
            <a:fillRect/>
          </a:stretch>
        </p:blipFill>
        <p:spPr bwMode="auto">
          <a:xfrm>
            <a:off x="2051050" y="3573463"/>
            <a:ext cx="2944813" cy="2208212"/>
          </a:xfrm>
          <a:prstGeom prst="rect">
            <a:avLst/>
          </a:prstGeom>
          <a:noFill/>
          <a:ln w="9525">
            <a:noFill/>
            <a:miter lim="800000"/>
            <a:headEnd/>
            <a:tailEnd/>
          </a:ln>
        </p:spPr>
      </p:pic>
      <p:sp>
        <p:nvSpPr>
          <p:cNvPr id="29699" name="AutoShape 4"/>
          <p:cNvSpPr>
            <a:spLocks noChangeArrowheads="1"/>
          </p:cNvSpPr>
          <p:nvPr/>
        </p:nvSpPr>
        <p:spPr bwMode="auto">
          <a:xfrm>
            <a:off x="5724525" y="3716338"/>
            <a:ext cx="2627313" cy="1655762"/>
          </a:xfrm>
          <a:prstGeom prst="roundRect">
            <a:avLst>
              <a:gd name="adj" fmla="val 16667"/>
            </a:avLst>
          </a:prstGeom>
          <a:noFill/>
          <a:ln w="38100">
            <a:solidFill>
              <a:srgbClr val="FFFF99"/>
            </a:solidFill>
            <a:round/>
            <a:headEnd/>
            <a:tailEnd/>
          </a:ln>
        </p:spPr>
        <p:txBody>
          <a:bodyPr wrap="none" anchor="ctr"/>
          <a:lstStyle/>
          <a:p>
            <a:endParaRPr lang="tr-TR"/>
          </a:p>
        </p:txBody>
      </p:sp>
      <p:sp>
        <p:nvSpPr>
          <p:cNvPr id="29700" name="Text Box 5"/>
          <p:cNvSpPr txBox="1">
            <a:spLocks noChangeArrowheads="1"/>
          </p:cNvSpPr>
          <p:nvPr/>
        </p:nvSpPr>
        <p:spPr bwMode="auto">
          <a:xfrm>
            <a:off x="5651500" y="3860800"/>
            <a:ext cx="2808288" cy="1741488"/>
          </a:xfrm>
          <a:prstGeom prst="rect">
            <a:avLst/>
          </a:prstGeom>
          <a:noFill/>
          <a:ln w="9525">
            <a:noFill/>
            <a:miter lim="800000"/>
            <a:headEnd/>
            <a:tailEnd/>
          </a:ln>
        </p:spPr>
        <p:txBody>
          <a:bodyPr>
            <a:spAutoFit/>
          </a:bodyPr>
          <a:lstStyle/>
          <a:p>
            <a:pPr algn="ctr">
              <a:spcBef>
                <a:spcPct val="50000"/>
              </a:spcBef>
            </a:pPr>
            <a:r>
              <a:rPr lang="tr-TR" b="1">
                <a:latin typeface="Times New Roman" pitchFamily="18" charset="0"/>
              </a:rPr>
              <a:t>NUTRUSYONEL EKSİKLİKLER DÖNEMİ</a:t>
            </a:r>
          </a:p>
          <a:p>
            <a:pPr algn="ctr">
              <a:spcBef>
                <a:spcPct val="50000"/>
              </a:spcBef>
            </a:pPr>
            <a:r>
              <a:rPr lang="tr-TR" b="1">
                <a:latin typeface="Times New Roman" pitchFamily="18" charset="0"/>
              </a:rPr>
              <a:t>“DHA AÇIĞI”</a:t>
            </a:r>
          </a:p>
          <a:p>
            <a:pPr algn="ctr">
              <a:spcBef>
                <a:spcPct val="50000"/>
              </a:spcBef>
            </a:pPr>
            <a:endParaRPr lang="tr-TR" b="1">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Resim 1" descr="The important role of DHA in the health of premature babies"/>
          <p:cNvPicPr>
            <a:picLocks noChangeAspect="1" noChangeArrowheads="1"/>
          </p:cNvPicPr>
          <p:nvPr/>
        </p:nvPicPr>
        <p:blipFill>
          <a:blip r:embed="rId2"/>
          <a:srcRect/>
          <a:stretch>
            <a:fillRect/>
          </a:stretch>
        </p:blipFill>
        <p:spPr bwMode="auto">
          <a:xfrm>
            <a:off x="1835150" y="981075"/>
            <a:ext cx="5329238" cy="3990975"/>
          </a:xfrm>
          <a:prstGeom prst="rect">
            <a:avLst/>
          </a:prstGeom>
          <a:noFill/>
          <a:ln w="9525">
            <a:noFill/>
            <a:miter lim="800000"/>
            <a:headEnd/>
            <a:tailEnd/>
          </a:ln>
        </p:spPr>
      </p:pic>
      <p:sp>
        <p:nvSpPr>
          <p:cNvPr id="30722" name="Rectangle 5"/>
          <p:cNvSpPr>
            <a:spLocks noChangeArrowheads="1"/>
          </p:cNvSpPr>
          <p:nvPr/>
        </p:nvSpPr>
        <p:spPr bwMode="auto">
          <a:xfrm>
            <a:off x="1835150" y="981075"/>
            <a:ext cx="5329238" cy="576263"/>
          </a:xfrm>
          <a:prstGeom prst="rect">
            <a:avLst/>
          </a:prstGeom>
          <a:solidFill>
            <a:srgbClr val="FFFF00"/>
          </a:solidFill>
          <a:ln w="9525">
            <a:solidFill>
              <a:schemeClr val="tx1"/>
            </a:solidFill>
            <a:miter lim="800000"/>
            <a:headEnd/>
            <a:tailEnd/>
          </a:ln>
        </p:spPr>
        <p:txBody>
          <a:bodyPr wrap="none" anchor="ctr"/>
          <a:lstStyle/>
          <a:p>
            <a:endParaRPr lang="tr-TR"/>
          </a:p>
        </p:txBody>
      </p:sp>
      <p:sp>
        <p:nvSpPr>
          <p:cNvPr id="30723" name="Text Box 6"/>
          <p:cNvSpPr txBox="1">
            <a:spLocks noChangeArrowheads="1"/>
          </p:cNvSpPr>
          <p:nvPr/>
        </p:nvSpPr>
        <p:spPr bwMode="auto">
          <a:xfrm>
            <a:off x="1835150" y="908050"/>
            <a:ext cx="5473700" cy="366713"/>
          </a:xfrm>
          <a:prstGeom prst="rect">
            <a:avLst/>
          </a:prstGeom>
          <a:noFill/>
          <a:ln w="9525">
            <a:noFill/>
            <a:miter lim="800000"/>
            <a:headEnd/>
            <a:tailEnd/>
          </a:ln>
        </p:spPr>
        <p:txBody>
          <a:bodyPr>
            <a:spAutoFit/>
          </a:bodyPr>
          <a:lstStyle/>
          <a:p>
            <a:pPr>
              <a:spcBef>
                <a:spcPct val="50000"/>
              </a:spcBef>
            </a:pPr>
            <a:r>
              <a:rPr lang="tr-TR" b="1">
                <a:solidFill>
                  <a:schemeClr val="bg1"/>
                </a:solidFill>
              </a:rPr>
              <a:t>PREMATURE BEBEKLER İÇİN NEDEN ÖNEMLİ?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a:xfrm>
            <a:off x="468313" y="404813"/>
            <a:ext cx="8218487" cy="5759450"/>
          </a:xfrm>
        </p:spPr>
        <p:txBody>
          <a:bodyPr/>
          <a:lstStyle/>
          <a:p>
            <a:pPr eaLnBrk="1" hangingPunct="1">
              <a:buFont typeface="Wingdings 2" pitchFamily="18" charset="2"/>
              <a:buNone/>
            </a:pPr>
            <a:r>
              <a:rPr lang="tr-TR" sz="2000" smtClean="0"/>
              <a:t>     </a:t>
            </a:r>
            <a:endParaRPr lang="tr-TR" sz="2000" smtClean="0">
              <a:latin typeface="Arial" charset="0"/>
            </a:endParaRPr>
          </a:p>
          <a:p>
            <a:pPr eaLnBrk="1" hangingPunct="1">
              <a:buFont typeface="Wingdings 2" pitchFamily="18" charset="2"/>
              <a:buNone/>
            </a:pPr>
            <a:endParaRPr lang="tr-TR" sz="2000" smtClean="0">
              <a:latin typeface="Arial" charset="0"/>
            </a:endParaRPr>
          </a:p>
          <a:p>
            <a:pPr eaLnBrk="1" hangingPunct="1">
              <a:buFont typeface="Wingdings 2" pitchFamily="18" charset="2"/>
              <a:buNone/>
            </a:pPr>
            <a:r>
              <a:rPr lang="tr-TR" sz="2000" smtClean="0">
                <a:latin typeface="Arial" charset="0"/>
              </a:rPr>
              <a:t>   </a:t>
            </a:r>
            <a:r>
              <a:rPr lang="tr-TR" sz="2000" smtClean="0"/>
              <a:t>DHA eksikliğinde beyin korunabiliyor mu bilinmiyor ancak </a:t>
            </a:r>
          </a:p>
          <a:p>
            <a:pPr eaLnBrk="1" hangingPunct="1">
              <a:buFont typeface="Wingdings 2" pitchFamily="18" charset="2"/>
              <a:buNone/>
            </a:pPr>
            <a:r>
              <a:rPr lang="tr-TR" sz="2000" smtClean="0"/>
              <a:t>   Serebral DHA içeriği gebe ve bebek beslenmesindeki DHA içeriğinden  etkilenir AS alanda yüksek .AA etkilenmez</a:t>
            </a:r>
          </a:p>
        </p:txBody>
      </p:sp>
      <p:sp>
        <p:nvSpPr>
          <p:cNvPr id="31746" name="Line 5"/>
          <p:cNvSpPr>
            <a:spLocks noChangeShapeType="1"/>
          </p:cNvSpPr>
          <p:nvPr/>
        </p:nvSpPr>
        <p:spPr bwMode="auto">
          <a:xfrm>
            <a:off x="1476375" y="4076700"/>
            <a:ext cx="6769100" cy="71438"/>
          </a:xfrm>
          <a:prstGeom prst="line">
            <a:avLst/>
          </a:prstGeom>
          <a:noFill/>
          <a:ln w="9525">
            <a:solidFill>
              <a:schemeClr val="tx1"/>
            </a:solidFill>
            <a:round/>
            <a:headEnd/>
            <a:tailEnd/>
          </a:ln>
        </p:spPr>
        <p:txBody>
          <a:bodyPr/>
          <a:lstStyle/>
          <a:p>
            <a:endParaRPr lang="tr-TR"/>
          </a:p>
        </p:txBody>
      </p:sp>
      <p:sp>
        <p:nvSpPr>
          <p:cNvPr id="31747" name="Line 6"/>
          <p:cNvSpPr>
            <a:spLocks noChangeShapeType="1"/>
          </p:cNvSpPr>
          <p:nvPr/>
        </p:nvSpPr>
        <p:spPr bwMode="auto">
          <a:xfrm>
            <a:off x="2195513" y="4076700"/>
            <a:ext cx="0" cy="431800"/>
          </a:xfrm>
          <a:prstGeom prst="line">
            <a:avLst/>
          </a:prstGeom>
          <a:noFill/>
          <a:ln w="9525">
            <a:solidFill>
              <a:schemeClr val="tx1"/>
            </a:solidFill>
            <a:round/>
            <a:headEnd/>
            <a:tailEnd type="triangle" w="med" len="med"/>
          </a:ln>
        </p:spPr>
        <p:txBody>
          <a:bodyPr/>
          <a:lstStyle/>
          <a:p>
            <a:endParaRPr lang="tr-TR"/>
          </a:p>
        </p:txBody>
      </p:sp>
      <p:sp>
        <p:nvSpPr>
          <p:cNvPr id="31748" name="Line 7"/>
          <p:cNvSpPr>
            <a:spLocks noChangeShapeType="1"/>
          </p:cNvSpPr>
          <p:nvPr/>
        </p:nvSpPr>
        <p:spPr bwMode="auto">
          <a:xfrm>
            <a:off x="3348038" y="4076700"/>
            <a:ext cx="0" cy="431800"/>
          </a:xfrm>
          <a:prstGeom prst="line">
            <a:avLst/>
          </a:prstGeom>
          <a:noFill/>
          <a:ln w="9525">
            <a:solidFill>
              <a:schemeClr val="tx1"/>
            </a:solidFill>
            <a:round/>
            <a:headEnd/>
            <a:tailEnd type="triangle" w="med" len="med"/>
          </a:ln>
        </p:spPr>
        <p:txBody>
          <a:bodyPr/>
          <a:lstStyle/>
          <a:p>
            <a:endParaRPr lang="tr-TR"/>
          </a:p>
        </p:txBody>
      </p:sp>
      <p:sp>
        <p:nvSpPr>
          <p:cNvPr id="31749" name="Line 8"/>
          <p:cNvSpPr>
            <a:spLocks noChangeShapeType="1"/>
          </p:cNvSpPr>
          <p:nvPr/>
        </p:nvSpPr>
        <p:spPr bwMode="auto">
          <a:xfrm>
            <a:off x="4427538" y="4076700"/>
            <a:ext cx="0" cy="431800"/>
          </a:xfrm>
          <a:prstGeom prst="line">
            <a:avLst/>
          </a:prstGeom>
          <a:noFill/>
          <a:ln w="9525">
            <a:solidFill>
              <a:schemeClr val="tx1"/>
            </a:solidFill>
            <a:round/>
            <a:headEnd/>
            <a:tailEnd type="triangle" w="med" len="med"/>
          </a:ln>
        </p:spPr>
        <p:txBody>
          <a:bodyPr/>
          <a:lstStyle/>
          <a:p>
            <a:endParaRPr lang="tr-TR"/>
          </a:p>
        </p:txBody>
      </p:sp>
      <p:sp>
        <p:nvSpPr>
          <p:cNvPr id="31750" name="Line 9"/>
          <p:cNvSpPr>
            <a:spLocks noChangeShapeType="1"/>
          </p:cNvSpPr>
          <p:nvPr/>
        </p:nvSpPr>
        <p:spPr bwMode="auto">
          <a:xfrm>
            <a:off x="7380288" y="4149725"/>
            <a:ext cx="0" cy="431800"/>
          </a:xfrm>
          <a:prstGeom prst="line">
            <a:avLst/>
          </a:prstGeom>
          <a:noFill/>
          <a:ln w="9525">
            <a:solidFill>
              <a:schemeClr val="tx1"/>
            </a:solidFill>
            <a:round/>
            <a:headEnd/>
            <a:tailEnd type="triangle" w="med" len="med"/>
          </a:ln>
        </p:spPr>
        <p:txBody>
          <a:bodyPr/>
          <a:lstStyle/>
          <a:p>
            <a:endParaRPr lang="tr-TR"/>
          </a:p>
        </p:txBody>
      </p:sp>
      <p:sp>
        <p:nvSpPr>
          <p:cNvPr id="31751" name="Text Box 11"/>
          <p:cNvSpPr txBox="1">
            <a:spLocks noChangeArrowheads="1"/>
          </p:cNvSpPr>
          <p:nvPr/>
        </p:nvSpPr>
        <p:spPr bwMode="auto">
          <a:xfrm>
            <a:off x="1116013" y="4652963"/>
            <a:ext cx="792162" cy="36671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1.trim</a:t>
            </a:r>
          </a:p>
        </p:txBody>
      </p:sp>
      <p:sp>
        <p:nvSpPr>
          <p:cNvPr id="31752" name="Text Box 12"/>
          <p:cNvSpPr txBox="1">
            <a:spLocks noChangeArrowheads="1"/>
          </p:cNvSpPr>
          <p:nvPr/>
        </p:nvSpPr>
        <p:spPr bwMode="auto">
          <a:xfrm>
            <a:off x="2339975" y="4652963"/>
            <a:ext cx="863600" cy="36671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2.trim</a:t>
            </a:r>
          </a:p>
        </p:txBody>
      </p:sp>
      <p:sp>
        <p:nvSpPr>
          <p:cNvPr id="31753" name="Text Box 13"/>
          <p:cNvSpPr txBox="1">
            <a:spLocks noChangeArrowheads="1"/>
          </p:cNvSpPr>
          <p:nvPr/>
        </p:nvSpPr>
        <p:spPr bwMode="auto">
          <a:xfrm>
            <a:off x="3203575" y="4652963"/>
            <a:ext cx="936625" cy="36671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3.trim</a:t>
            </a:r>
          </a:p>
        </p:txBody>
      </p:sp>
      <p:sp>
        <p:nvSpPr>
          <p:cNvPr id="31754" name="Text Box 14"/>
          <p:cNvSpPr txBox="1">
            <a:spLocks noChangeArrowheads="1"/>
          </p:cNvSpPr>
          <p:nvPr/>
        </p:nvSpPr>
        <p:spPr bwMode="auto">
          <a:xfrm>
            <a:off x="7632700" y="2349500"/>
            <a:ext cx="1511300" cy="641350"/>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LCPUFA birikimi</a:t>
            </a:r>
          </a:p>
        </p:txBody>
      </p:sp>
      <p:sp>
        <p:nvSpPr>
          <p:cNvPr id="31755" name="Line 15"/>
          <p:cNvSpPr>
            <a:spLocks noChangeShapeType="1"/>
          </p:cNvSpPr>
          <p:nvPr/>
        </p:nvSpPr>
        <p:spPr bwMode="auto">
          <a:xfrm flipV="1">
            <a:off x="1547813" y="3573463"/>
            <a:ext cx="2879725" cy="431800"/>
          </a:xfrm>
          <a:prstGeom prst="line">
            <a:avLst/>
          </a:prstGeom>
          <a:noFill/>
          <a:ln w="9525">
            <a:solidFill>
              <a:schemeClr val="tx1"/>
            </a:solidFill>
            <a:round/>
            <a:headEnd/>
            <a:tailEnd type="triangle" w="med" len="med"/>
          </a:ln>
        </p:spPr>
        <p:txBody>
          <a:bodyPr/>
          <a:lstStyle/>
          <a:p>
            <a:endParaRPr lang="tr-TR"/>
          </a:p>
        </p:txBody>
      </p:sp>
      <p:sp>
        <p:nvSpPr>
          <p:cNvPr id="31756" name="Line 16"/>
          <p:cNvSpPr>
            <a:spLocks noChangeShapeType="1"/>
          </p:cNvSpPr>
          <p:nvPr/>
        </p:nvSpPr>
        <p:spPr bwMode="auto">
          <a:xfrm flipV="1">
            <a:off x="4427538" y="2636838"/>
            <a:ext cx="3240087" cy="936625"/>
          </a:xfrm>
          <a:prstGeom prst="line">
            <a:avLst/>
          </a:prstGeom>
          <a:noFill/>
          <a:ln w="9525">
            <a:solidFill>
              <a:schemeClr val="tx1"/>
            </a:solidFill>
            <a:round/>
            <a:headEnd/>
            <a:tailEnd type="triangle" w="med" len="med"/>
          </a:ln>
        </p:spPr>
        <p:txBody>
          <a:bodyPr/>
          <a:lstStyle/>
          <a:p>
            <a:endParaRPr lang="tr-TR"/>
          </a:p>
        </p:txBody>
      </p:sp>
      <p:sp>
        <p:nvSpPr>
          <p:cNvPr id="31757" name="Line 17"/>
          <p:cNvSpPr>
            <a:spLocks noChangeShapeType="1"/>
          </p:cNvSpPr>
          <p:nvPr/>
        </p:nvSpPr>
        <p:spPr bwMode="auto">
          <a:xfrm flipV="1">
            <a:off x="1692275" y="3429000"/>
            <a:ext cx="2808288" cy="576263"/>
          </a:xfrm>
          <a:prstGeom prst="line">
            <a:avLst/>
          </a:prstGeom>
          <a:noFill/>
          <a:ln w="9525">
            <a:solidFill>
              <a:schemeClr val="accent1"/>
            </a:solidFill>
            <a:round/>
            <a:headEnd/>
            <a:tailEnd type="triangle" w="med" len="med"/>
          </a:ln>
        </p:spPr>
        <p:txBody>
          <a:bodyPr/>
          <a:lstStyle/>
          <a:p>
            <a:endParaRPr lang="tr-TR"/>
          </a:p>
        </p:txBody>
      </p:sp>
      <p:sp>
        <p:nvSpPr>
          <p:cNvPr id="31758" name="Line 18"/>
          <p:cNvSpPr>
            <a:spLocks noChangeShapeType="1"/>
          </p:cNvSpPr>
          <p:nvPr/>
        </p:nvSpPr>
        <p:spPr bwMode="auto">
          <a:xfrm flipV="1">
            <a:off x="1692275" y="3933825"/>
            <a:ext cx="2735263" cy="71438"/>
          </a:xfrm>
          <a:prstGeom prst="line">
            <a:avLst/>
          </a:prstGeom>
          <a:noFill/>
          <a:ln w="9525">
            <a:solidFill>
              <a:srgbClr val="FF0000"/>
            </a:solidFill>
            <a:round/>
            <a:headEnd/>
            <a:tailEnd type="triangle" w="med" len="med"/>
          </a:ln>
        </p:spPr>
        <p:txBody>
          <a:bodyPr/>
          <a:lstStyle/>
          <a:p>
            <a:endParaRPr lang="tr-TR"/>
          </a:p>
        </p:txBody>
      </p:sp>
      <p:sp>
        <p:nvSpPr>
          <p:cNvPr id="31759" name="Line 19"/>
          <p:cNvSpPr>
            <a:spLocks noChangeShapeType="1"/>
          </p:cNvSpPr>
          <p:nvPr/>
        </p:nvSpPr>
        <p:spPr bwMode="auto">
          <a:xfrm flipV="1">
            <a:off x="4427538" y="2565400"/>
            <a:ext cx="3168650" cy="1368425"/>
          </a:xfrm>
          <a:prstGeom prst="line">
            <a:avLst/>
          </a:prstGeom>
          <a:noFill/>
          <a:ln w="9525">
            <a:solidFill>
              <a:srgbClr val="FF0000"/>
            </a:solidFill>
            <a:round/>
            <a:headEnd/>
            <a:tailEnd type="triangle" w="med" len="med"/>
          </a:ln>
        </p:spPr>
        <p:txBody>
          <a:bodyPr/>
          <a:lstStyle/>
          <a:p>
            <a:endParaRPr lang="tr-TR"/>
          </a:p>
        </p:txBody>
      </p:sp>
      <p:sp>
        <p:nvSpPr>
          <p:cNvPr id="31760" name="Line 20"/>
          <p:cNvSpPr>
            <a:spLocks noChangeShapeType="1"/>
          </p:cNvSpPr>
          <p:nvPr/>
        </p:nvSpPr>
        <p:spPr bwMode="auto">
          <a:xfrm flipV="1">
            <a:off x="4427538" y="2924175"/>
            <a:ext cx="3168650" cy="504825"/>
          </a:xfrm>
          <a:prstGeom prst="line">
            <a:avLst/>
          </a:prstGeom>
          <a:noFill/>
          <a:ln w="9525">
            <a:solidFill>
              <a:schemeClr val="accent1"/>
            </a:solidFill>
            <a:round/>
            <a:headEnd/>
            <a:tailEnd type="triangle" w="med" len="med"/>
          </a:ln>
        </p:spPr>
        <p:txBody>
          <a:bodyPr/>
          <a:lstStyle/>
          <a:p>
            <a:endParaRPr lang="tr-TR"/>
          </a:p>
        </p:txBody>
      </p:sp>
      <p:sp>
        <p:nvSpPr>
          <p:cNvPr id="31761" name="Line 21"/>
          <p:cNvSpPr>
            <a:spLocks noChangeShapeType="1"/>
          </p:cNvSpPr>
          <p:nvPr/>
        </p:nvSpPr>
        <p:spPr bwMode="auto">
          <a:xfrm>
            <a:off x="5292725" y="5229225"/>
            <a:ext cx="503238" cy="0"/>
          </a:xfrm>
          <a:prstGeom prst="line">
            <a:avLst/>
          </a:prstGeom>
          <a:noFill/>
          <a:ln w="9525">
            <a:solidFill>
              <a:srgbClr val="FF0000"/>
            </a:solidFill>
            <a:round/>
            <a:headEnd/>
            <a:tailEnd type="triangle" w="med" len="med"/>
          </a:ln>
        </p:spPr>
        <p:txBody>
          <a:bodyPr/>
          <a:lstStyle/>
          <a:p>
            <a:endParaRPr lang="tr-TR"/>
          </a:p>
        </p:txBody>
      </p:sp>
      <p:sp>
        <p:nvSpPr>
          <p:cNvPr id="31762" name="Line 22"/>
          <p:cNvSpPr>
            <a:spLocks noChangeShapeType="1"/>
          </p:cNvSpPr>
          <p:nvPr/>
        </p:nvSpPr>
        <p:spPr bwMode="auto">
          <a:xfrm>
            <a:off x="5292725" y="5516563"/>
            <a:ext cx="503238" cy="0"/>
          </a:xfrm>
          <a:prstGeom prst="line">
            <a:avLst/>
          </a:prstGeom>
          <a:noFill/>
          <a:ln w="9525">
            <a:solidFill>
              <a:schemeClr val="accent1"/>
            </a:solidFill>
            <a:round/>
            <a:headEnd/>
            <a:tailEnd type="triangle" w="med" len="med"/>
          </a:ln>
        </p:spPr>
        <p:txBody>
          <a:bodyPr/>
          <a:lstStyle/>
          <a:p>
            <a:endParaRPr lang="tr-TR"/>
          </a:p>
        </p:txBody>
      </p:sp>
      <p:sp>
        <p:nvSpPr>
          <p:cNvPr id="31763" name="Text Box 23"/>
          <p:cNvSpPr txBox="1">
            <a:spLocks noChangeArrowheads="1"/>
          </p:cNvSpPr>
          <p:nvPr/>
        </p:nvSpPr>
        <p:spPr bwMode="auto">
          <a:xfrm>
            <a:off x="5940425" y="4941888"/>
            <a:ext cx="1223963" cy="366712"/>
          </a:xfrm>
          <a:prstGeom prst="rect">
            <a:avLst/>
          </a:prstGeom>
          <a:noFill/>
          <a:ln w="9525">
            <a:noFill/>
            <a:miter lim="800000"/>
            <a:headEnd/>
            <a:tailEnd/>
          </a:ln>
        </p:spPr>
        <p:txBody>
          <a:bodyPr>
            <a:spAutoFit/>
          </a:bodyPr>
          <a:lstStyle/>
          <a:p>
            <a:pPr>
              <a:spcBef>
                <a:spcPct val="50000"/>
              </a:spcBef>
            </a:pPr>
            <a:endParaRPr lang="tr-TR">
              <a:latin typeface="Times New Roman" pitchFamily="18" charset="0"/>
            </a:endParaRPr>
          </a:p>
        </p:txBody>
      </p:sp>
      <p:sp>
        <p:nvSpPr>
          <p:cNvPr id="31764" name="Text Box 24"/>
          <p:cNvSpPr txBox="1">
            <a:spLocks noChangeArrowheads="1"/>
          </p:cNvSpPr>
          <p:nvPr/>
        </p:nvSpPr>
        <p:spPr bwMode="auto">
          <a:xfrm>
            <a:off x="5867400" y="4941888"/>
            <a:ext cx="792163" cy="36671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DHA</a:t>
            </a:r>
          </a:p>
        </p:txBody>
      </p:sp>
      <p:sp>
        <p:nvSpPr>
          <p:cNvPr id="31765" name="Text Box 25"/>
          <p:cNvSpPr txBox="1">
            <a:spLocks noChangeArrowheads="1"/>
          </p:cNvSpPr>
          <p:nvPr/>
        </p:nvSpPr>
        <p:spPr bwMode="auto">
          <a:xfrm>
            <a:off x="5940425" y="5373688"/>
            <a:ext cx="865188" cy="36671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AA</a:t>
            </a:r>
          </a:p>
        </p:txBody>
      </p:sp>
      <p:sp>
        <p:nvSpPr>
          <p:cNvPr id="31766" name="Text Box 26"/>
          <p:cNvSpPr txBox="1">
            <a:spLocks noChangeArrowheads="1"/>
          </p:cNvSpPr>
          <p:nvPr/>
        </p:nvSpPr>
        <p:spPr bwMode="auto">
          <a:xfrm>
            <a:off x="4067175" y="4652963"/>
            <a:ext cx="720725" cy="36671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Term</a:t>
            </a:r>
          </a:p>
        </p:txBody>
      </p:sp>
      <p:sp>
        <p:nvSpPr>
          <p:cNvPr id="31767" name="Text Box 27"/>
          <p:cNvSpPr txBox="1">
            <a:spLocks noChangeArrowheads="1"/>
          </p:cNvSpPr>
          <p:nvPr/>
        </p:nvSpPr>
        <p:spPr bwMode="auto">
          <a:xfrm>
            <a:off x="6877050" y="4581525"/>
            <a:ext cx="1079500" cy="641350"/>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Erişkin beyni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3 Resim" descr="0RISKY_compare-brains.gif"/>
          <p:cNvPicPr>
            <a:picLocks noChangeAspect="1"/>
          </p:cNvPicPr>
          <p:nvPr/>
        </p:nvPicPr>
        <p:blipFill>
          <a:blip r:embed="rId2"/>
          <a:srcRect/>
          <a:stretch>
            <a:fillRect/>
          </a:stretch>
        </p:blipFill>
        <p:spPr bwMode="auto">
          <a:xfrm>
            <a:off x="1979613" y="1484313"/>
            <a:ext cx="4743450" cy="2814637"/>
          </a:xfrm>
          <a:prstGeom prst="rect">
            <a:avLst/>
          </a:prstGeom>
          <a:noFill/>
          <a:ln w="9525">
            <a:noFill/>
            <a:miter lim="800000"/>
            <a:headEnd/>
            <a:tailEnd/>
          </a:ln>
        </p:spPr>
      </p:pic>
      <p:sp>
        <p:nvSpPr>
          <p:cNvPr id="32770" name="4 Dikdörtgen"/>
          <p:cNvSpPr>
            <a:spLocks noChangeArrowheads="1"/>
          </p:cNvSpPr>
          <p:nvPr/>
        </p:nvSpPr>
        <p:spPr bwMode="auto">
          <a:xfrm>
            <a:off x="611188" y="115888"/>
            <a:ext cx="7993062" cy="1311275"/>
          </a:xfrm>
          <a:prstGeom prst="rect">
            <a:avLst/>
          </a:prstGeom>
          <a:noFill/>
          <a:ln w="9525">
            <a:noFill/>
            <a:miter lim="800000"/>
            <a:headEnd/>
            <a:tailEnd/>
          </a:ln>
        </p:spPr>
        <p:txBody>
          <a:bodyPr>
            <a:spAutoFit/>
          </a:bodyPr>
          <a:lstStyle/>
          <a:p>
            <a:pPr algn="ctr"/>
            <a:r>
              <a:rPr lang="tr-TR" sz="2000">
                <a:latin typeface="Times New Roman" pitchFamily="18" charset="0"/>
              </a:rPr>
              <a:t>Diğer türler de süte LCPUFA sekrete edebilir </a:t>
            </a:r>
          </a:p>
          <a:p>
            <a:pPr algn="ctr"/>
            <a:r>
              <a:rPr lang="tr-TR" sz="2000">
                <a:latin typeface="Times New Roman" pitchFamily="18" charset="0"/>
              </a:rPr>
              <a:t>ancak</a:t>
            </a:r>
          </a:p>
          <a:p>
            <a:pPr algn="ctr"/>
            <a:r>
              <a:rPr lang="tr-TR" sz="2000">
                <a:latin typeface="Times New Roman" pitchFamily="18" charset="0"/>
              </a:rPr>
              <a:t>Diyetle sütün LCPUFA içeriğini artırmak için beslenme düzenlemesini yalnız insan türü yapabiliyor</a:t>
            </a:r>
          </a:p>
        </p:txBody>
      </p:sp>
      <p:sp>
        <p:nvSpPr>
          <p:cNvPr id="32771" name="5 Metin kutusu"/>
          <p:cNvSpPr txBox="1">
            <a:spLocks noChangeArrowheads="1"/>
          </p:cNvSpPr>
          <p:nvPr/>
        </p:nvSpPr>
        <p:spPr bwMode="auto">
          <a:xfrm>
            <a:off x="971550" y="4652963"/>
            <a:ext cx="6624638" cy="1311275"/>
          </a:xfrm>
          <a:prstGeom prst="rect">
            <a:avLst/>
          </a:prstGeom>
          <a:noFill/>
          <a:ln w="9525">
            <a:noFill/>
            <a:miter lim="800000"/>
            <a:headEnd/>
            <a:tailEnd/>
          </a:ln>
        </p:spPr>
        <p:txBody>
          <a:bodyPr>
            <a:spAutoFit/>
          </a:bodyPr>
          <a:lstStyle/>
          <a:p>
            <a:r>
              <a:rPr lang="tr-TR" sz="2000">
                <a:latin typeface="Times New Roman" pitchFamily="18" charset="0"/>
              </a:rPr>
              <a:t>Anne sütü DHA(%)    0.32  “Batı diyeti”</a:t>
            </a:r>
          </a:p>
          <a:p>
            <a:r>
              <a:rPr lang="tr-TR" sz="2000">
                <a:latin typeface="Times New Roman" pitchFamily="18" charset="0"/>
              </a:rPr>
              <a:t>                                   0.93  “Balıktan zengin diyet”</a:t>
            </a:r>
          </a:p>
          <a:p>
            <a:r>
              <a:rPr lang="tr-TR" sz="2000">
                <a:latin typeface="Times New Roman" pitchFamily="18" charset="0"/>
              </a:rPr>
              <a:t>                                   0.22  “Vejeteryan diyet”  </a:t>
            </a:r>
          </a:p>
          <a:p>
            <a:r>
              <a:rPr lang="tr-TR" sz="2000">
                <a:latin typeface="Times New Roman" pitchFamily="18" charset="0"/>
              </a:rPr>
              <a:t>                                    0.11  “Vegan diyet”  </a:t>
            </a:r>
          </a:p>
        </p:txBody>
      </p:sp>
      <p:sp>
        <p:nvSpPr>
          <p:cNvPr id="32772" name="6 Metin kutusu"/>
          <p:cNvSpPr txBox="1">
            <a:spLocks noChangeArrowheads="1"/>
          </p:cNvSpPr>
          <p:nvPr/>
        </p:nvSpPr>
        <p:spPr bwMode="auto">
          <a:xfrm>
            <a:off x="5724525" y="6165850"/>
            <a:ext cx="3095625" cy="276225"/>
          </a:xfrm>
          <a:prstGeom prst="rect">
            <a:avLst/>
          </a:prstGeom>
          <a:noFill/>
          <a:ln w="9525">
            <a:noFill/>
            <a:miter lim="800000"/>
            <a:headEnd/>
            <a:tailEnd/>
          </a:ln>
        </p:spPr>
        <p:txBody>
          <a:bodyPr>
            <a:spAutoFit/>
          </a:bodyPr>
          <a:lstStyle/>
          <a:p>
            <a:r>
              <a:rPr lang="tr-TR" sz="1200">
                <a:latin typeface="Times New Roman" pitchFamily="18" charset="0"/>
              </a:rPr>
              <a:t>Milligan and Bazinet J.Human Evol,2008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a:xfrm>
            <a:off x="0" y="2565400"/>
            <a:ext cx="9144000" cy="2159000"/>
          </a:xfrm>
        </p:spPr>
        <p:txBody>
          <a:bodyPr/>
          <a:lstStyle/>
          <a:p>
            <a:pPr eaLnBrk="1" hangingPunct="1">
              <a:lnSpc>
                <a:spcPct val="80000"/>
              </a:lnSpc>
              <a:buFont typeface="Wingdings 2" pitchFamily="18" charset="2"/>
              <a:buNone/>
            </a:pPr>
            <a:r>
              <a:rPr lang="tr-TR" smtClean="0"/>
              <a:t>    </a:t>
            </a:r>
          </a:p>
          <a:p>
            <a:pPr eaLnBrk="1" hangingPunct="1">
              <a:lnSpc>
                <a:spcPct val="80000"/>
              </a:lnSpc>
              <a:buFont typeface="Wingdings 2" pitchFamily="18" charset="2"/>
              <a:buNone/>
            </a:pPr>
            <a:r>
              <a:rPr lang="tr-TR" smtClean="0"/>
              <a:t>    Gebeye veya emziren annelere önerilen haftada 1-2 cıvadan fakir DHA dan zengin balık tüketimi veya DHA verilmesi ile anne sütünde ve fetus da istenen DHA konsantrasyonu sağlanmaktadır .</a:t>
            </a:r>
          </a:p>
        </p:txBody>
      </p:sp>
      <p:sp>
        <p:nvSpPr>
          <p:cNvPr id="3" name="2 Sağ Ok"/>
          <p:cNvSpPr>
            <a:spLocks noChangeArrowheads="1"/>
          </p:cNvSpPr>
          <p:nvPr/>
        </p:nvSpPr>
        <p:spPr bwMode="auto">
          <a:xfrm>
            <a:off x="3348038" y="1484313"/>
            <a:ext cx="2089150" cy="503237"/>
          </a:xfrm>
          <a:prstGeom prst="rightArrow">
            <a:avLst>
              <a:gd name="adj1" fmla="val 50000"/>
              <a:gd name="adj2" fmla="val 38170"/>
            </a:avLst>
          </a:prstGeom>
          <a:solidFill>
            <a:srgbClr val="FFFF99"/>
          </a:solidFill>
          <a:ln w="25400" algn="ctr">
            <a:solidFill>
              <a:srgbClr val="385D8A"/>
            </a:solidFill>
            <a:miter lim="800000"/>
            <a:headEnd/>
            <a:tailEnd/>
          </a:ln>
        </p:spPr>
        <p:txBody>
          <a:bodyPr anchor="ctr"/>
          <a:lstStyle/>
          <a:p>
            <a:pPr algn="ctr">
              <a:defRPr/>
            </a:pPr>
            <a:endParaRPr lang="tr-TR">
              <a:solidFill>
                <a:schemeClr val="lt1"/>
              </a:solidFill>
              <a:latin typeface="+mn-lt"/>
            </a:endParaRPr>
          </a:p>
        </p:txBody>
      </p:sp>
      <p:sp>
        <p:nvSpPr>
          <p:cNvPr id="33795" name="3 Metin kutusu"/>
          <p:cNvSpPr txBox="1">
            <a:spLocks noChangeArrowheads="1"/>
          </p:cNvSpPr>
          <p:nvPr/>
        </p:nvSpPr>
        <p:spPr bwMode="auto">
          <a:xfrm>
            <a:off x="5508625" y="1484313"/>
            <a:ext cx="1944688" cy="368300"/>
          </a:xfrm>
          <a:prstGeom prst="rect">
            <a:avLst/>
          </a:prstGeom>
          <a:noFill/>
          <a:ln w="9525">
            <a:noFill/>
            <a:miter lim="800000"/>
            <a:headEnd/>
            <a:tailEnd/>
          </a:ln>
        </p:spPr>
        <p:txBody>
          <a:bodyPr>
            <a:spAutoFit/>
          </a:bodyPr>
          <a:lstStyle/>
          <a:p>
            <a:r>
              <a:rPr lang="tr-TR">
                <a:latin typeface="Times New Roman" pitchFamily="18" charset="0"/>
              </a:rPr>
              <a:t>0.8 mol %</a:t>
            </a:r>
          </a:p>
        </p:txBody>
      </p:sp>
      <p:sp>
        <p:nvSpPr>
          <p:cNvPr id="33796" name="4 Metin kutusu"/>
          <p:cNvSpPr txBox="1">
            <a:spLocks noChangeArrowheads="1"/>
          </p:cNvSpPr>
          <p:nvPr/>
        </p:nvSpPr>
        <p:spPr bwMode="auto">
          <a:xfrm>
            <a:off x="1835150" y="1557338"/>
            <a:ext cx="1439863" cy="368300"/>
          </a:xfrm>
          <a:prstGeom prst="rect">
            <a:avLst/>
          </a:prstGeom>
          <a:noFill/>
          <a:ln w="9525">
            <a:noFill/>
            <a:miter lim="800000"/>
            <a:headEnd/>
            <a:tailEnd/>
          </a:ln>
        </p:spPr>
        <p:txBody>
          <a:bodyPr>
            <a:spAutoFit/>
          </a:bodyPr>
          <a:lstStyle/>
          <a:p>
            <a:r>
              <a:rPr lang="tr-TR">
                <a:latin typeface="Times New Roman" pitchFamily="18" charset="0"/>
              </a:rPr>
              <a:t>0.1 mol %</a:t>
            </a:r>
          </a:p>
        </p:txBody>
      </p:sp>
      <p:sp>
        <p:nvSpPr>
          <p:cNvPr id="33797" name="5 Metin kutusu"/>
          <p:cNvSpPr txBox="1">
            <a:spLocks noChangeArrowheads="1"/>
          </p:cNvSpPr>
          <p:nvPr/>
        </p:nvSpPr>
        <p:spPr bwMode="auto">
          <a:xfrm>
            <a:off x="3203575" y="908050"/>
            <a:ext cx="2087563" cy="701675"/>
          </a:xfrm>
          <a:prstGeom prst="rect">
            <a:avLst/>
          </a:prstGeom>
          <a:noFill/>
          <a:ln w="9525">
            <a:noFill/>
            <a:miter lim="800000"/>
            <a:headEnd/>
            <a:tailEnd/>
          </a:ln>
        </p:spPr>
        <p:txBody>
          <a:bodyPr>
            <a:spAutoFit/>
          </a:bodyPr>
          <a:lstStyle/>
          <a:p>
            <a:pPr algn="ctr"/>
            <a:r>
              <a:rPr lang="tr-TR" sz="2000">
                <a:latin typeface="Times New Roman" pitchFamily="18" charset="0"/>
              </a:rPr>
              <a:t>Anneye 1g/gün DHA</a:t>
            </a:r>
          </a:p>
        </p:txBody>
      </p:sp>
      <p:sp>
        <p:nvSpPr>
          <p:cNvPr id="33798" name="Text Box 10"/>
          <p:cNvSpPr txBox="1">
            <a:spLocks noChangeArrowheads="1"/>
          </p:cNvSpPr>
          <p:nvPr/>
        </p:nvSpPr>
        <p:spPr bwMode="auto">
          <a:xfrm>
            <a:off x="0" y="5254625"/>
            <a:ext cx="9144000" cy="1603375"/>
          </a:xfrm>
          <a:prstGeom prst="rect">
            <a:avLst/>
          </a:prstGeom>
          <a:noFill/>
          <a:ln w="9525">
            <a:noFill/>
            <a:miter lim="800000"/>
            <a:headEnd/>
            <a:tailEnd/>
          </a:ln>
        </p:spPr>
        <p:txBody>
          <a:bodyPr>
            <a:spAutoFit/>
          </a:bodyPr>
          <a:lstStyle/>
          <a:p>
            <a:r>
              <a:rPr lang="tr-TR">
                <a:solidFill>
                  <a:srgbClr val="FFFF99"/>
                </a:solidFill>
                <a:latin typeface="Times New Roman" pitchFamily="18" charset="0"/>
              </a:rPr>
              <a:t>Uskumru /Ringa/ Sardalya /Hamsi /Somon /Ton balığı</a:t>
            </a:r>
          </a:p>
          <a:p>
            <a:r>
              <a:rPr lang="tr-TR">
                <a:solidFill>
                  <a:srgbClr val="FFFF99"/>
                </a:solidFill>
                <a:latin typeface="Times New Roman" pitchFamily="18" charset="0"/>
              </a:rPr>
              <a:t>Ispanak/kara lahana/ Keten tohumu /Ayçekirdeği </a:t>
            </a:r>
          </a:p>
          <a:p>
            <a:r>
              <a:rPr lang="tr-TR">
                <a:solidFill>
                  <a:srgbClr val="FFFF99"/>
                </a:solidFill>
                <a:latin typeface="Times New Roman" pitchFamily="18" charset="0"/>
              </a:rPr>
              <a:t>Omega 3 ile zenginleştirilmiş yumurta, ekmek, meyve suyu</a:t>
            </a:r>
          </a:p>
          <a:p>
            <a:r>
              <a:rPr lang="tr-TR">
                <a:solidFill>
                  <a:srgbClr val="FFFF99"/>
                </a:solidFill>
                <a:latin typeface="Times New Roman" pitchFamily="18" charset="0"/>
              </a:rPr>
              <a:t> </a:t>
            </a:r>
          </a:p>
          <a:p>
            <a:pPr>
              <a:spcBef>
                <a:spcPct val="50000"/>
              </a:spcBef>
            </a:pPr>
            <a:endParaRPr lang="tr-TR">
              <a:solidFill>
                <a:srgbClr val="FFFF99"/>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457200" y="260350"/>
            <a:ext cx="8435975" cy="6048375"/>
          </a:xfrm>
        </p:spPr>
        <p:txBody>
          <a:bodyPr/>
          <a:lstStyle/>
          <a:p>
            <a:pPr eaLnBrk="1" hangingPunct="1">
              <a:buFont typeface="Wingdings 2" pitchFamily="18" charset="2"/>
              <a:buNone/>
            </a:pPr>
            <a:r>
              <a:rPr lang="tr-TR" smtClean="0"/>
              <a:t>    </a:t>
            </a:r>
          </a:p>
          <a:p>
            <a:pPr eaLnBrk="1" hangingPunct="1">
              <a:buFont typeface="Wingdings 2" pitchFamily="18" charset="2"/>
              <a:buNone/>
            </a:pPr>
            <a:r>
              <a:rPr lang="tr-TR" smtClean="0"/>
              <a:t>   DHA plasma ve eritrosit konsantrasyonlarının formül mamalar ile beslenen bebeklerde anne sütü ile beslenen bebeklerden daha düşük</a:t>
            </a:r>
          </a:p>
          <a:p>
            <a:pPr eaLnBrk="1" hangingPunct="1">
              <a:buFont typeface="Wingdings 2" pitchFamily="18" charset="2"/>
              <a:buNone/>
            </a:pPr>
            <a:endParaRPr lang="tr-TR" smtClean="0"/>
          </a:p>
          <a:p>
            <a:pPr eaLnBrk="1" hangingPunct="1">
              <a:buFont typeface="Wingdings 2" pitchFamily="18" charset="2"/>
              <a:buNone/>
            </a:pPr>
            <a:r>
              <a:rPr lang="tr-TR" smtClean="0"/>
              <a:t>    </a:t>
            </a:r>
          </a:p>
          <a:p>
            <a:pPr eaLnBrk="1" hangingPunct="1">
              <a:buFont typeface="Wingdings 2" pitchFamily="18" charset="2"/>
              <a:buNone/>
            </a:pPr>
            <a:endParaRPr lang="tr-TR" smtClean="0"/>
          </a:p>
          <a:p>
            <a:pPr eaLnBrk="1" hangingPunct="1">
              <a:buFont typeface="Wingdings 2" pitchFamily="18" charset="2"/>
              <a:buNone/>
            </a:pPr>
            <a:endParaRPr lang="tr-TR" smtClean="0"/>
          </a:p>
          <a:p>
            <a:pPr eaLnBrk="1" hangingPunct="1">
              <a:buFont typeface="Wingdings 2" pitchFamily="18" charset="2"/>
              <a:buNone/>
            </a:pPr>
            <a:endParaRPr lang="tr-TR" smtClean="0"/>
          </a:p>
          <a:p>
            <a:pPr eaLnBrk="1" hangingPunct="1">
              <a:buFont typeface="Wingdings 2" pitchFamily="18" charset="2"/>
              <a:buNone/>
            </a:pPr>
            <a:r>
              <a:rPr lang="tr-TR" smtClean="0"/>
              <a:t>	Formula mamalara  LCPUFA eklenmesi</a:t>
            </a:r>
          </a:p>
          <a:p>
            <a:pPr eaLnBrk="1" hangingPunct="1">
              <a:buFont typeface="Wingdings 2" pitchFamily="18" charset="2"/>
              <a:buNone/>
            </a:pPr>
            <a:r>
              <a:rPr lang="tr-TR" smtClean="0"/>
              <a:t>    Bir çoğuna eklenen 0.5 mol % ağırlık pretermler için yeterli değil!</a:t>
            </a:r>
          </a:p>
        </p:txBody>
      </p:sp>
      <p:pic>
        <p:nvPicPr>
          <p:cNvPr id="35842" name="2 Resim" descr="1-s2_0-S0300908410001823-gr2.jpg"/>
          <p:cNvPicPr>
            <a:picLocks noChangeAspect="1"/>
          </p:cNvPicPr>
          <p:nvPr/>
        </p:nvPicPr>
        <p:blipFill>
          <a:blip r:embed="rId3"/>
          <a:srcRect/>
          <a:stretch>
            <a:fillRect/>
          </a:stretch>
        </p:blipFill>
        <p:spPr bwMode="auto">
          <a:xfrm>
            <a:off x="2195513" y="2276475"/>
            <a:ext cx="4041775"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4294967295"/>
          </p:nvPr>
        </p:nvSpPr>
        <p:spPr>
          <a:xfrm>
            <a:off x="395288" y="1125538"/>
            <a:ext cx="8302625" cy="4995862"/>
          </a:xfrm>
        </p:spPr>
        <p:txBody>
          <a:bodyPr/>
          <a:lstStyle/>
          <a:p>
            <a:pPr eaLnBrk="1" hangingPunct="1">
              <a:buFont typeface="Wingdings 2" pitchFamily="18" charset="2"/>
              <a:buNone/>
            </a:pPr>
            <a:r>
              <a:rPr lang="tr-TR" smtClean="0"/>
              <a:t>     </a:t>
            </a:r>
          </a:p>
          <a:p>
            <a:pPr eaLnBrk="1" hangingPunct="1">
              <a:buFont typeface="Wingdings 2" pitchFamily="18" charset="2"/>
              <a:buNone/>
            </a:pPr>
            <a:r>
              <a:rPr lang="tr-TR" smtClean="0"/>
              <a:t>    Anne sütü veya formula  kaynaklı DHA’nın  düşük olması özellikle  son trimesterda günlük biriken 50-60 mg/kg DHA dan da yoksun doğan premature için  daha fazla önem taşımaktadır </a:t>
            </a:r>
          </a:p>
          <a:p>
            <a:pPr eaLnBrk="1" hangingPunct="1">
              <a:buFont typeface="Wingdings 2" pitchFamily="18" charset="2"/>
              <a:buNone/>
            </a:pPr>
            <a:endParaRPr lang="tr-TR" smtClean="0"/>
          </a:p>
        </p:txBody>
      </p:sp>
      <p:pic>
        <p:nvPicPr>
          <p:cNvPr id="37890" name="Picture 5" descr="http://www.adoptionblogs.com/media/ParentingSpecialKids/prematureinfant.gif"/>
          <p:cNvPicPr>
            <a:picLocks noChangeAspect="1" noChangeArrowheads="1"/>
          </p:cNvPicPr>
          <p:nvPr/>
        </p:nvPicPr>
        <p:blipFill>
          <a:blip r:embed="rId2"/>
          <a:srcRect/>
          <a:stretch>
            <a:fillRect/>
          </a:stretch>
        </p:blipFill>
        <p:spPr bwMode="auto">
          <a:xfrm>
            <a:off x="2051050" y="3573463"/>
            <a:ext cx="2944813" cy="2208212"/>
          </a:xfrm>
          <a:prstGeom prst="rect">
            <a:avLst/>
          </a:prstGeom>
          <a:noFill/>
          <a:ln w="9525">
            <a:noFill/>
            <a:miter lim="800000"/>
            <a:headEnd/>
            <a:tailEnd/>
          </a:ln>
        </p:spPr>
      </p:pic>
      <p:sp>
        <p:nvSpPr>
          <p:cNvPr id="37891" name="AutoShape 4"/>
          <p:cNvSpPr>
            <a:spLocks noChangeArrowheads="1"/>
          </p:cNvSpPr>
          <p:nvPr/>
        </p:nvSpPr>
        <p:spPr bwMode="auto">
          <a:xfrm>
            <a:off x="5724525" y="3644900"/>
            <a:ext cx="2627313" cy="1655763"/>
          </a:xfrm>
          <a:prstGeom prst="roundRect">
            <a:avLst>
              <a:gd name="adj" fmla="val 16667"/>
            </a:avLst>
          </a:prstGeom>
          <a:noFill/>
          <a:ln w="38100">
            <a:solidFill>
              <a:srgbClr val="FFFF99"/>
            </a:solidFill>
            <a:round/>
            <a:headEnd/>
            <a:tailEnd/>
          </a:ln>
        </p:spPr>
        <p:txBody>
          <a:bodyPr wrap="none" anchor="ctr"/>
          <a:lstStyle/>
          <a:p>
            <a:endParaRPr lang="tr-TR"/>
          </a:p>
        </p:txBody>
      </p:sp>
      <p:sp>
        <p:nvSpPr>
          <p:cNvPr id="37892" name="Text Box 5"/>
          <p:cNvSpPr txBox="1">
            <a:spLocks noChangeArrowheads="1"/>
          </p:cNvSpPr>
          <p:nvPr/>
        </p:nvSpPr>
        <p:spPr bwMode="auto">
          <a:xfrm>
            <a:off x="5867400" y="3789363"/>
            <a:ext cx="2449513" cy="366712"/>
          </a:xfrm>
          <a:prstGeom prst="rect">
            <a:avLst/>
          </a:prstGeom>
          <a:noFill/>
          <a:ln w="9525">
            <a:noFill/>
            <a:miter lim="800000"/>
            <a:headEnd/>
            <a:tailEnd/>
          </a:ln>
        </p:spPr>
        <p:txBody>
          <a:bodyPr>
            <a:spAutoFit/>
          </a:bodyPr>
          <a:lstStyle/>
          <a:p>
            <a:pPr>
              <a:spcBef>
                <a:spcPct val="50000"/>
              </a:spcBef>
            </a:pPr>
            <a:endParaRPr lang="tr-TR"/>
          </a:p>
        </p:txBody>
      </p:sp>
      <p:sp>
        <p:nvSpPr>
          <p:cNvPr id="37893" name="Rectangle 3"/>
          <p:cNvSpPr>
            <a:spLocks noChangeArrowheads="1"/>
          </p:cNvSpPr>
          <p:nvPr/>
        </p:nvSpPr>
        <p:spPr bwMode="auto">
          <a:xfrm>
            <a:off x="684213" y="1628775"/>
            <a:ext cx="8229600" cy="4708525"/>
          </a:xfrm>
          <a:prstGeom prst="rect">
            <a:avLst/>
          </a:prstGeom>
          <a:noFill/>
          <a:ln w="9525">
            <a:noFill/>
            <a:miter lim="800000"/>
            <a:headEnd/>
            <a:tailEnd/>
          </a:ln>
        </p:spPr>
        <p:txBody>
          <a:bodyPr/>
          <a:lstStyle/>
          <a:p>
            <a:pPr marL="547688" indent="-411163">
              <a:spcBef>
                <a:spcPct val="20000"/>
              </a:spcBef>
              <a:buClr>
                <a:srgbClr val="F9F9F9"/>
              </a:buClr>
              <a:buSzPct val="65000"/>
              <a:buFont typeface="Wingdings 2" pitchFamily="18" charset="2"/>
              <a:buNone/>
            </a:pPr>
            <a:endParaRPr lang="tr-TR" sz="2800">
              <a:latin typeface="Times New Roman" pitchFamily="18" charset="0"/>
            </a:endParaRPr>
          </a:p>
        </p:txBody>
      </p:sp>
      <p:sp>
        <p:nvSpPr>
          <p:cNvPr id="37894" name="Rectangle 9"/>
          <p:cNvSpPr>
            <a:spLocks noChangeArrowheads="1"/>
          </p:cNvSpPr>
          <p:nvPr/>
        </p:nvSpPr>
        <p:spPr bwMode="auto">
          <a:xfrm>
            <a:off x="5364163" y="3789363"/>
            <a:ext cx="3243262" cy="1557337"/>
          </a:xfrm>
          <a:prstGeom prst="rect">
            <a:avLst/>
          </a:prstGeom>
          <a:noFill/>
          <a:ln w="9525">
            <a:noFill/>
            <a:miter lim="800000"/>
            <a:headEnd/>
            <a:tailEnd/>
          </a:ln>
        </p:spPr>
        <p:txBody>
          <a:bodyPr>
            <a:spAutoFit/>
          </a:bodyPr>
          <a:lstStyle/>
          <a:p>
            <a:pPr algn="ctr"/>
            <a:r>
              <a:rPr lang="tr-TR" b="1"/>
              <a:t>NUTRUSYONEL EKSİKLİKLER DÖNEMİ</a:t>
            </a:r>
          </a:p>
          <a:p>
            <a:pPr algn="ctr"/>
            <a:r>
              <a:rPr lang="tr-TR" b="1"/>
              <a:t>“DHA AÇIĞI”</a:t>
            </a:r>
          </a:p>
          <a:p>
            <a:pPr algn="ctr" eaLnBrk="0" hangingPunct="0">
              <a:spcBef>
                <a:spcPct val="50000"/>
              </a:spcBef>
              <a:buClr>
                <a:srgbClr val="F9F9F9"/>
              </a:buClr>
              <a:buSzPct val="65000"/>
              <a:buFont typeface="Wingdings 2" pitchFamily="18" charset="2"/>
              <a:buChar char=""/>
            </a:pPr>
            <a:endParaRPr lang="tr-TR" sz="2800" b="1">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1"/>
          </p:nvPr>
        </p:nvSpPr>
        <p:spPr/>
        <p:txBody>
          <a:bodyPr/>
          <a:lstStyle/>
          <a:p>
            <a:pPr eaLnBrk="1" hangingPunct="1">
              <a:buFont typeface="Wingdings 2" pitchFamily="18" charset="2"/>
              <a:buNone/>
            </a:pPr>
            <a:r>
              <a:rPr lang="tr-TR" smtClean="0"/>
              <a:t>    Anne sütü ile beslenen bebekler formul mama ile beslenenler ile karşılaştırıldığında bilişsel zeka fonksiyonlarında  (3-5 puan) ve prematurelerde görme keskinliğinde artış </a:t>
            </a:r>
          </a:p>
          <a:p>
            <a:pPr eaLnBrk="1" hangingPunct="1">
              <a:buFont typeface="Wingdings 2" pitchFamily="18" charset="2"/>
              <a:buNone/>
            </a:pPr>
            <a:r>
              <a:rPr lang="tr-TR" smtClean="0"/>
              <a:t>     </a:t>
            </a:r>
          </a:p>
          <a:p>
            <a:pPr eaLnBrk="1" hangingPunct="1">
              <a:buFont typeface="Wingdings 2" pitchFamily="18" charset="2"/>
              <a:buNone/>
            </a:pPr>
            <a:r>
              <a:rPr lang="tr-TR" smtClean="0"/>
              <a:t>     Bu fark anne sütünün LCPUFa içeriğinin inek sütünden fazla olmasına bağlanmış  ve inek sütü kaynaklı formul mamaların LCPUFA ile suplemantasyonu ile  bilişsel ve görme fonksiyonunda iyileşme olacağı öngörülmüştür </a:t>
            </a:r>
          </a:p>
        </p:txBody>
      </p:sp>
      <p:sp>
        <p:nvSpPr>
          <p:cNvPr id="38914" name="Text Box 4"/>
          <p:cNvSpPr txBox="1">
            <a:spLocks noChangeArrowheads="1"/>
          </p:cNvSpPr>
          <p:nvPr/>
        </p:nvSpPr>
        <p:spPr bwMode="auto">
          <a:xfrm>
            <a:off x="971550" y="404813"/>
            <a:ext cx="7129463" cy="946150"/>
          </a:xfrm>
          <a:prstGeom prst="rect">
            <a:avLst/>
          </a:prstGeom>
          <a:noFill/>
          <a:ln w="9525">
            <a:noFill/>
            <a:miter lim="800000"/>
            <a:headEnd/>
            <a:tailEnd/>
          </a:ln>
        </p:spPr>
        <p:txBody>
          <a:bodyPr>
            <a:spAutoFit/>
          </a:bodyPr>
          <a:lstStyle/>
          <a:p>
            <a:pPr algn="ctr">
              <a:spcBef>
                <a:spcPct val="50000"/>
              </a:spcBef>
            </a:pPr>
            <a:r>
              <a:rPr lang="tr-TR" sz="2800">
                <a:solidFill>
                  <a:srgbClr val="FFFF99"/>
                </a:solidFill>
                <a:latin typeface="Times New Roman" pitchFamily="18" charset="0"/>
              </a:rPr>
              <a:t>LCPUFA SUPLEMANTASYONU İÇİN RASYONEL NEDİR?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3 Resim" descr="12e2ec775eb.jpg"/>
          <p:cNvPicPr>
            <a:picLocks noChangeAspect="1"/>
          </p:cNvPicPr>
          <p:nvPr/>
        </p:nvPicPr>
        <p:blipFill>
          <a:blip r:embed="rId2"/>
          <a:srcRect/>
          <a:stretch>
            <a:fillRect/>
          </a:stretch>
        </p:blipFill>
        <p:spPr bwMode="auto">
          <a:xfrm>
            <a:off x="2555875" y="1484313"/>
            <a:ext cx="2736850" cy="1711325"/>
          </a:xfrm>
          <a:prstGeom prst="rect">
            <a:avLst/>
          </a:prstGeom>
          <a:noFill/>
          <a:ln w="9525">
            <a:noFill/>
            <a:miter lim="800000"/>
            <a:headEnd/>
            <a:tailEnd/>
          </a:ln>
        </p:spPr>
      </p:pic>
      <p:pic>
        <p:nvPicPr>
          <p:cNvPr id="40962" name="4 Resim" descr="imagesCAFGYTL8.jpg"/>
          <p:cNvPicPr>
            <a:picLocks noChangeAspect="1"/>
          </p:cNvPicPr>
          <p:nvPr/>
        </p:nvPicPr>
        <p:blipFill>
          <a:blip r:embed="rId3"/>
          <a:srcRect/>
          <a:stretch>
            <a:fillRect/>
          </a:stretch>
        </p:blipFill>
        <p:spPr bwMode="auto">
          <a:xfrm>
            <a:off x="323850" y="1484313"/>
            <a:ext cx="2159000" cy="1857375"/>
          </a:xfrm>
          <a:prstGeom prst="rect">
            <a:avLst/>
          </a:prstGeom>
          <a:noFill/>
          <a:ln w="9525">
            <a:noFill/>
            <a:miter lim="800000"/>
            <a:headEnd/>
            <a:tailEnd/>
          </a:ln>
        </p:spPr>
      </p:pic>
      <p:pic>
        <p:nvPicPr>
          <p:cNvPr id="40963" name="5 Resim" descr="Breaking-News-Babys-FIrst-YEar-Fatty-acids-in-formula.jpg"/>
          <p:cNvPicPr>
            <a:picLocks noChangeAspect="1"/>
          </p:cNvPicPr>
          <p:nvPr/>
        </p:nvPicPr>
        <p:blipFill>
          <a:blip r:embed="rId4"/>
          <a:srcRect/>
          <a:stretch>
            <a:fillRect/>
          </a:stretch>
        </p:blipFill>
        <p:spPr bwMode="auto">
          <a:xfrm>
            <a:off x="5867400" y="1557338"/>
            <a:ext cx="2635250" cy="1755775"/>
          </a:xfrm>
          <a:prstGeom prst="rect">
            <a:avLst/>
          </a:prstGeom>
          <a:noFill/>
          <a:ln w="9525">
            <a:noFill/>
            <a:miter lim="800000"/>
            <a:headEnd/>
            <a:tailEnd/>
          </a:ln>
        </p:spPr>
      </p:pic>
      <p:sp>
        <p:nvSpPr>
          <p:cNvPr id="40964" name="6 Metin kutusu"/>
          <p:cNvSpPr txBox="1">
            <a:spLocks noChangeArrowheads="1"/>
          </p:cNvSpPr>
          <p:nvPr/>
        </p:nvSpPr>
        <p:spPr bwMode="auto">
          <a:xfrm>
            <a:off x="900113" y="404813"/>
            <a:ext cx="7993062" cy="822325"/>
          </a:xfrm>
          <a:prstGeom prst="rect">
            <a:avLst/>
          </a:prstGeom>
          <a:noFill/>
          <a:ln w="9525">
            <a:noFill/>
            <a:miter lim="800000"/>
            <a:headEnd/>
            <a:tailEnd/>
          </a:ln>
        </p:spPr>
        <p:txBody>
          <a:bodyPr>
            <a:spAutoFit/>
          </a:bodyPr>
          <a:lstStyle/>
          <a:p>
            <a:pPr algn="ctr"/>
            <a:r>
              <a:rPr lang="tr-TR"/>
              <a:t> </a:t>
            </a:r>
            <a:r>
              <a:rPr lang="tr-TR" sz="2400" b="1"/>
              <a:t>PREMATURE BEBEKTE LCPUFA SUPLEMENTASYONU</a:t>
            </a:r>
          </a:p>
        </p:txBody>
      </p:sp>
      <p:sp>
        <p:nvSpPr>
          <p:cNvPr id="40965" name="7 Metin kutusu"/>
          <p:cNvSpPr txBox="1">
            <a:spLocks noChangeArrowheads="1"/>
          </p:cNvSpPr>
          <p:nvPr/>
        </p:nvSpPr>
        <p:spPr bwMode="auto">
          <a:xfrm>
            <a:off x="539750" y="1844675"/>
            <a:ext cx="1223963" cy="366713"/>
          </a:xfrm>
          <a:prstGeom prst="rect">
            <a:avLst/>
          </a:prstGeom>
          <a:noFill/>
          <a:ln w="9525">
            <a:noFill/>
            <a:miter lim="800000"/>
            <a:headEnd/>
            <a:tailEnd/>
          </a:ln>
        </p:spPr>
        <p:txBody>
          <a:bodyPr>
            <a:spAutoFit/>
          </a:bodyPr>
          <a:lstStyle/>
          <a:p>
            <a:r>
              <a:rPr lang="tr-TR"/>
              <a:t>Gebelikte</a:t>
            </a:r>
          </a:p>
        </p:txBody>
      </p:sp>
      <p:sp>
        <p:nvSpPr>
          <p:cNvPr id="40966" name="8 Metin kutusu"/>
          <p:cNvSpPr txBox="1">
            <a:spLocks noChangeArrowheads="1"/>
          </p:cNvSpPr>
          <p:nvPr/>
        </p:nvSpPr>
        <p:spPr bwMode="auto">
          <a:xfrm>
            <a:off x="2484438" y="1844675"/>
            <a:ext cx="1511300" cy="368300"/>
          </a:xfrm>
          <a:prstGeom prst="rect">
            <a:avLst/>
          </a:prstGeom>
          <a:noFill/>
          <a:ln w="9525">
            <a:noFill/>
            <a:miter lim="800000"/>
            <a:headEnd/>
            <a:tailEnd/>
          </a:ln>
        </p:spPr>
        <p:txBody>
          <a:bodyPr>
            <a:spAutoFit/>
          </a:bodyPr>
          <a:lstStyle/>
          <a:p>
            <a:r>
              <a:rPr lang="tr-TR"/>
              <a:t>Laktasyonda</a:t>
            </a:r>
          </a:p>
        </p:txBody>
      </p:sp>
      <p:sp>
        <p:nvSpPr>
          <p:cNvPr id="40967" name="10 Metin kutusu"/>
          <p:cNvSpPr txBox="1">
            <a:spLocks noChangeArrowheads="1"/>
          </p:cNvSpPr>
          <p:nvPr/>
        </p:nvSpPr>
        <p:spPr bwMode="auto">
          <a:xfrm>
            <a:off x="4427538" y="1916113"/>
            <a:ext cx="1511300" cy="368300"/>
          </a:xfrm>
          <a:prstGeom prst="rect">
            <a:avLst/>
          </a:prstGeom>
          <a:noFill/>
          <a:ln w="9525">
            <a:noFill/>
            <a:miter lim="800000"/>
            <a:headEnd/>
            <a:tailEnd/>
          </a:ln>
        </p:spPr>
        <p:txBody>
          <a:bodyPr>
            <a:spAutoFit/>
          </a:bodyPr>
          <a:lstStyle/>
          <a:p>
            <a:r>
              <a:rPr lang="tr-TR"/>
              <a:t>Anne sütüne</a:t>
            </a:r>
          </a:p>
        </p:txBody>
      </p:sp>
      <p:sp>
        <p:nvSpPr>
          <p:cNvPr id="40968" name="11 Metin kutusu"/>
          <p:cNvSpPr txBox="1">
            <a:spLocks noChangeArrowheads="1"/>
          </p:cNvSpPr>
          <p:nvPr/>
        </p:nvSpPr>
        <p:spPr bwMode="auto">
          <a:xfrm>
            <a:off x="6516688" y="1844675"/>
            <a:ext cx="2087562" cy="368300"/>
          </a:xfrm>
          <a:prstGeom prst="rect">
            <a:avLst/>
          </a:prstGeom>
          <a:noFill/>
          <a:ln w="9525">
            <a:noFill/>
            <a:miter lim="800000"/>
            <a:headEnd/>
            <a:tailEnd/>
          </a:ln>
        </p:spPr>
        <p:txBody>
          <a:bodyPr>
            <a:spAutoFit/>
          </a:bodyPr>
          <a:lstStyle/>
          <a:p>
            <a:r>
              <a:rPr lang="tr-TR"/>
              <a:t>Formül mamaya</a:t>
            </a:r>
          </a:p>
        </p:txBody>
      </p:sp>
      <p:sp>
        <p:nvSpPr>
          <p:cNvPr id="40969" name="13 Metin kutusu"/>
          <p:cNvSpPr txBox="1">
            <a:spLocks noChangeArrowheads="1"/>
          </p:cNvSpPr>
          <p:nvPr/>
        </p:nvSpPr>
        <p:spPr bwMode="auto">
          <a:xfrm>
            <a:off x="1979613" y="4005263"/>
            <a:ext cx="5184775" cy="1311275"/>
          </a:xfrm>
          <a:prstGeom prst="rect">
            <a:avLst/>
          </a:prstGeom>
          <a:noFill/>
          <a:ln w="9525">
            <a:noFill/>
            <a:miter lim="800000"/>
            <a:headEnd/>
            <a:tailEnd/>
          </a:ln>
        </p:spPr>
        <p:txBody>
          <a:bodyPr>
            <a:spAutoFit/>
          </a:bodyPr>
          <a:lstStyle/>
          <a:p>
            <a:r>
              <a:rPr lang="tr-TR" sz="2000" b="1">
                <a:solidFill>
                  <a:srgbClr val="FFFF99"/>
                </a:solidFill>
                <a:latin typeface="Times New Roman" pitchFamily="18" charset="0"/>
              </a:rPr>
              <a:t>Büyüme-Nörogelişim-görmeye etkisi ?</a:t>
            </a:r>
          </a:p>
          <a:p>
            <a:r>
              <a:rPr lang="tr-TR" sz="2000">
                <a:latin typeface="Times New Roman" pitchFamily="18" charset="0"/>
              </a:rPr>
              <a:t>Inflamasyon ?</a:t>
            </a:r>
          </a:p>
          <a:p>
            <a:r>
              <a:rPr lang="tr-TR" sz="2000">
                <a:latin typeface="Times New Roman" pitchFamily="18" charset="0"/>
              </a:rPr>
              <a:t>Kardiovaskuler hastalıklar?</a:t>
            </a:r>
          </a:p>
          <a:p>
            <a:r>
              <a:rPr lang="tr-TR" sz="2000">
                <a:latin typeface="Times New Roman" pitchFamily="18" charset="0"/>
              </a:rPr>
              <a:t>Atopi?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İçerik Yer Tutucusu"/>
          <p:cNvSpPr>
            <a:spLocks noGrp="1"/>
          </p:cNvSpPr>
          <p:nvPr>
            <p:ph idx="1"/>
          </p:nvPr>
        </p:nvSpPr>
        <p:spPr>
          <a:xfrm>
            <a:off x="457200" y="1557338"/>
            <a:ext cx="8686800" cy="4751387"/>
          </a:xfrm>
        </p:spPr>
        <p:txBody>
          <a:bodyPr/>
          <a:lstStyle/>
          <a:p>
            <a:pPr eaLnBrk="1" hangingPunct="1">
              <a:buFont typeface="Wingdings 2" pitchFamily="18" charset="2"/>
              <a:buNone/>
            </a:pPr>
            <a:r>
              <a:rPr lang="tr-TR" smtClean="0"/>
              <a:t>LCPUFA metabolizma ve fonksiyon</a:t>
            </a:r>
          </a:p>
          <a:p>
            <a:pPr eaLnBrk="1" hangingPunct="1">
              <a:buFont typeface="Wingdings 2" pitchFamily="18" charset="2"/>
              <a:buNone/>
            </a:pPr>
            <a:endParaRPr lang="tr-TR" smtClean="0"/>
          </a:p>
          <a:p>
            <a:pPr eaLnBrk="1" hangingPunct="1">
              <a:buFont typeface="Wingdings 2" pitchFamily="18" charset="2"/>
              <a:buNone/>
            </a:pPr>
            <a:r>
              <a:rPr lang="tr-TR" smtClean="0"/>
              <a:t>Anne sütü ve formül mamalarda LCPUFA suplementasyonu</a:t>
            </a:r>
          </a:p>
          <a:p>
            <a:pPr eaLnBrk="1" hangingPunct="1">
              <a:buFont typeface="Wingdings 2" pitchFamily="18" charset="2"/>
              <a:buNone/>
            </a:pPr>
            <a:endParaRPr lang="tr-TR" smtClean="0"/>
          </a:p>
          <a:p>
            <a:pPr eaLnBrk="1" hangingPunct="1">
              <a:buFont typeface="Wingdings 2" pitchFamily="18" charset="2"/>
              <a:buNone/>
            </a:pPr>
            <a:r>
              <a:rPr lang="tr-TR" smtClean="0"/>
              <a:t>Klinik Çalışmalar ve Sınırlılıkları</a:t>
            </a:r>
          </a:p>
          <a:p>
            <a:pPr eaLnBrk="1" hangingPunct="1">
              <a:buFont typeface="Wingdings 2" pitchFamily="18" charset="2"/>
              <a:buNone/>
            </a:pPr>
            <a:endParaRPr lang="tr-TR" smtClean="0"/>
          </a:p>
          <a:p>
            <a:pPr eaLnBrk="1" hangingPunct="1">
              <a:buFont typeface="Wingdings 2" pitchFamily="18" charset="2"/>
              <a:buNone/>
            </a:pPr>
            <a:r>
              <a:rPr lang="tr-TR" smtClean="0"/>
              <a:t>Güncel yaklaşım nasıl olabilir?</a:t>
            </a:r>
          </a:p>
          <a:p>
            <a:pPr eaLnBrk="1" hangingPunct="1"/>
            <a:endParaRPr lang="tr-TR" smtClean="0"/>
          </a:p>
        </p:txBody>
      </p:sp>
      <p:sp>
        <p:nvSpPr>
          <p:cNvPr id="15362" name="Text Box 4"/>
          <p:cNvSpPr txBox="1">
            <a:spLocks noChangeArrowheads="1"/>
          </p:cNvSpPr>
          <p:nvPr/>
        </p:nvSpPr>
        <p:spPr bwMode="auto">
          <a:xfrm>
            <a:off x="468313" y="620713"/>
            <a:ext cx="8135937" cy="457200"/>
          </a:xfrm>
          <a:prstGeom prst="rect">
            <a:avLst/>
          </a:prstGeom>
          <a:solidFill>
            <a:srgbClr val="FFFF00"/>
          </a:solidFill>
          <a:ln w="9525">
            <a:noFill/>
            <a:miter lim="800000"/>
            <a:headEnd/>
            <a:tailEnd/>
          </a:ln>
        </p:spPr>
        <p:txBody>
          <a:bodyPr>
            <a:spAutoFit/>
          </a:bodyPr>
          <a:lstStyle/>
          <a:p>
            <a:pPr>
              <a:spcBef>
                <a:spcPct val="50000"/>
              </a:spcBef>
            </a:pPr>
            <a:r>
              <a:rPr lang="tr-TR" sz="2400" b="1">
                <a:solidFill>
                  <a:schemeClr val="bg1"/>
                </a:solidFill>
                <a:latin typeface="Times New Roman" pitchFamily="18" charset="0"/>
              </a:rPr>
              <a:t>SUNUM PLANI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395288" y="620713"/>
            <a:ext cx="4608512" cy="1936750"/>
          </a:xfrm>
          <a:prstGeom prst="rect">
            <a:avLst/>
          </a:prstGeom>
          <a:noFill/>
          <a:ln w="57150">
            <a:solidFill>
              <a:schemeClr val="tx1"/>
            </a:solidFill>
            <a:miter lim="800000"/>
            <a:headEnd/>
            <a:tailEnd/>
          </a:ln>
        </p:spPr>
        <p:txBody>
          <a:bodyPr>
            <a:spAutoFit/>
          </a:bodyPr>
          <a:lstStyle/>
          <a:p>
            <a:pPr>
              <a:spcBef>
                <a:spcPct val="50000"/>
              </a:spcBef>
            </a:pPr>
            <a:r>
              <a:rPr lang="tr-TR">
                <a:latin typeface="Times New Roman" pitchFamily="18" charset="0"/>
              </a:rPr>
              <a:t>3RCT gelişmiş ülke</a:t>
            </a:r>
          </a:p>
          <a:p>
            <a:pPr>
              <a:spcBef>
                <a:spcPct val="50000"/>
              </a:spcBef>
            </a:pPr>
            <a:r>
              <a:rPr lang="tr-TR">
                <a:latin typeface="Times New Roman" pitchFamily="18" charset="0"/>
              </a:rPr>
              <a:t>Judge 2007-9ay-problem çözme +</a:t>
            </a:r>
          </a:p>
          <a:p>
            <a:pPr>
              <a:spcBef>
                <a:spcPct val="50000"/>
              </a:spcBef>
            </a:pPr>
            <a:r>
              <a:rPr lang="tr-TR">
                <a:latin typeface="Times New Roman" pitchFamily="18" charset="0"/>
              </a:rPr>
              <a:t>Dunsten 2008-el göz kordinasyonu-30 ay +</a:t>
            </a:r>
          </a:p>
          <a:p>
            <a:pPr>
              <a:spcBef>
                <a:spcPct val="50000"/>
              </a:spcBef>
            </a:pPr>
            <a:r>
              <a:rPr lang="tr-TR">
                <a:latin typeface="Times New Roman" pitchFamily="18" charset="0"/>
              </a:rPr>
              <a:t>Makrides 2010-biişsel ve dil gelişimine-18 ay etki yok</a:t>
            </a:r>
          </a:p>
        </p:txBody>
      </p:sp>
      <p:sp>
        <p:nvSpPr>
          <p:cNvPr id="41986" name="Text Box 5"/>
          <p:cNvSpPr txBox="1">
            <a:spLocks noChangeArrowheads="1"/>
          </p:cNvSpPr>
          <p:nvPr/>
        </p:nvSpPr>
        <p:spPr bwMode="auto">
          <a:xfrm>
            <a:off x="5508625" y="620713"/>
            <a:ext cx="3384550" cy="1936750"/>
          </a:xfrm>
          <a:prstGeom prst="rect">
            <a:avLst/>
          </a:prstGeom>
          <a:noFill/>
          <a:ln w="57150">
            <a:solidFill>
              <a:schemeClr val="tx1"/>
            </a:solidFill>
            <a:miter lim="800000"/>
            <a:headEnd/>
            <a:tailEnd/>
          </a:ln>
        </p:spPr>
        <p:txBody>
          <a:bodyPr>
            <a:spAutoFit/>
          </a:bodyPr>
          <a:lstStyle/>
          <a:p>
            <a:pPr>
              <a:spcBef>
                <a:spcPct val="50000"/>
              </a:spcBef>
            </a:pPr>
            <a:r>
              <a:rPr lang="tr-TR">
                <a:latin typeface="Times New Roman" pitchFamily="18" charset="0"/>
              </a:rPr>
              <a:t>2 intervansiyon çalışması </a:t>
            </a:r>
          </a:p>
          <a:p>
            <a:pPr>
              <a:spcBef>
                <a:spcPct val="50000"/>
              </a:spcBef>
            </a:pPr>
            <a:r>
              <a:rPr lang="tr-TR">
                <a:latin typeface="Times New Roman" pitchFamily="18" charset="0"/>
              </a:rPr>
              <a:t>Yoksul ülke-18 ay etki belirgin değil</a:t>
            </a:r>
          </a:p>
          <a:p>
            <a:pPr>
              <a:spcBef>
                <a:spcPct val="50000"/>
              </a:spcBef>
            </a:pPr>
            <a:r>
              <a:rPr lang="tr-TR">
                <a:latin typeface="Times New Roman" pitchFamily="18" charset="0"/>
              </a:rPr>
              <a:t>Ramakishan 2010-Bangladeş</a:t>
            </a:r>
          </a:p>
          <a:p>
            <a:pPr>
              <a:spcBef>
                <a:spcPct val="50000"/>
              </a:spcBef>
            </a:pPr>
            <a:r>
              <a:rPr lang="tr-TR">
                <a:latin typeface="Times New Roman" pitchFamily="18" charset="0"/>
              </a:rPr>
              <a:t>Tofail 2006-Meksika</a:t>
            </a:r>
          </a:p>
        </p:txBody>
      </p:sp>
      <p:sp>
        <p:nvSpPr>
          <p:cNvPr id="41987" name="Text Box 6"/>
          <p:cNvSpPr txBox="1">
            <a:spLocks noChangeArrowheads="1"/>
          </p:cNvSpPr>
          <p:nvPr/>
        </p:nvSpPr>
        <p:spPr bwMode="auto">
          <a:xfrm>
            <a:off x="1763713" y="2924175"/>
            <a:ext cx="6480175" cy="679450"/>
          </a:xfrm>
          <a:prstGeom prst="rect">
            <a:avLst/>
          </a:prstGeom>
          <a:noFill/>
          <a:ln w="38100">
            <a:solidFill>
              <a:schemeClr val="tx1"/>
            </a:solidFill>
            <a:miter lim="800000"/>
            <a:headEnd/>
            <a:tailEnd/>
          </a:ln>
        </p:spPr>
        <p:txBody>
          <a:bodyPr>
            <a:spAutoFit/>
          </a:bodyPr>
          <a:lstStyle/>
          <a:p>
            <a:pPr>
              <a:spcBef>
                <a:spcPct val="50000"/>
              </a:spcBef>
            </a:pPr>
            <a:r>
              <a:rPr lang="tr-TR">
                <a:latin typeface="Times New Roman" pitchFamily="18" charset="0"/>
              </a:rPr>
              <a:t>Heslandb-2003,2008 18 hafta-3 ay postpartum 803mg EPA/1183mg DHA:4 yaşta mewntal indeks de anlamlı iyileşme, 7 yaşta etki yok</a:t>
            </a:r>
          </a:p>
        </p:txBody>
      </p:sp>
      <p:sp>
        <p:nvSpPr>
          <p:cNvPr id="41988" name="AutoShape 7"/>
          <p:cNvSpPr>
            <a:spLocks noChangeArrowheads="1"/>
          </p:cNvSpPr>
          <p:nvPr/>
        </p:nvSpPr>
        <p:spPr bwMode="auto">
          <a:xfrm>
            <a:off x="3995738" y="4076700"/>
            <a:ext cx="1368425" cy="504825"/>
          </a:xfrm>
          <a:prstGeom prst="downArrow">
            <a:avLst>
              <a:gd name="adj1" fmla="val 50000"/>
              <a:gd name="adj2" fmla="val 25000"/>
            </a:avLst>
          </a:prstGeom>
          <a:solidFill>
            <a:srgbClr val="FFFF99"/>
          </a:solidFill>
          <a:ln w="9525">
            <a:solidFill>
              <a:schemeClr val="tx1"/>
            </a:solidFill>
            <a:miter lim="800000"/>
            <a:headEnd/>
            <a:tailEnd/>
          </a:ln>
        </p:spPr>
        <p:txBody>
          <a:bodyPr wrap="none" anchor="ctr"/>
          <a:lstStyle/>
          <a:p>
            <a:endParaRPr lang="tr-TR"/>
          </a:p>
        </p:txBody>
      </p:sp>
      <p:sp>
        <p:nvSpPr>
          <p:cNvPr id="41989" name="Text Box 8"/>
          <p:cNvSpPr txBox="1">
            <a:spLocks noChangeArrowheads="1"/>
          </p:cNvSpPr>
          <p:nvPr/>
        </p:nvSpPr>
        <p:spPr bwMode="auto">
          <a:xfrm>
            <a:off x="395288" y="4508500"/>
            <a:ext cx="8748712" cy="1328738"/>
          </a:xfrm>
          <a:prstGeom prst="rect">
            <a:avLst/>
          </a:prstGeom>
          <a:noFill/>
          <a:ln w="9525">
            <a:noFill/>
            <a:miter lim="800000"/>
            <a:headEnd/>
            <a:tailEnd/>
          </a:ln>
        </p:spPr>
        <p:txBody>
          <a:bodyPr>
            <a:spAutoFit/>
          </a:bodyPr>
          <a:lstStyle/>
          <a:p>
            <a:pPr algn="ctr"/>
            <a:r>
              <a:rPr lang="tr-TR">
                <a:latin typeface="Times New Roman" pitchFamily="18" charset="0"/>
              </a:rPr>
              <a:t>RCT lerin yarısı + etki ancak DHA dozu süresi ve nörogelişimin değerlendirildiği yaş ve değerlendirilen fonksiyonla ilgi kurulamamış</a:t>
            </a:r>
          </a:p>
          <a:p>
            <a:pPr algn="ctr"/>
            <a:r>
              <a:rPr lang="tr-TR">
                <a:latin typeface="Times New Roman" pitchFamily="18" charset="0"/>
              </a:rPr>
              <a:t>   </a:t>
            </a:r>
          </a:p>
          <a:p>
            <a:pPr algn="ctr">
              <a:spcBef>
                <a:spcPct val="50000"/>
              </a:spcBef>
            </a:pPr>
            <a:endParaRPr lang="tr-TR">
              <a:latin typeface="Times New Roman" pitchFamily="18" charset="0"/>
            </a:endParaRPr>
          </a:p>
        </p:txBody>
      </p:sp>
      <p:sp>
        <p:nvSpPr>
          <p:cNvPr id="41990" name="Text Box 9"/>
          <p:cNvSpPr txBox="1">
            <a:spLocks noChangeArrowheads="1"/>
          </p:cNvSpPr>
          <p:nvPr/>
        </p:nvSpPr>
        <p:spPr bwMode="auto">
          <a:xfrm>
            <a:off x="611188" y="5589588"/>
            <a:ext cx="8208962" cy="1054100"/>
          </a:xfrm>
          <a:prstGeom prst="rect">
            <a:avLst/>
          </a:prstGeom>
          <a:noFill/>
          <a:ln w="9525">
            <a:noFill/>
            <a:miter lim="800000"/>
            <a:headEnd/>
            <a:tailEnd/>
          </a:ln>
        </p:spPr>
        <p:txBody>
          <a:bodyPr>
            <a:spAutoFit/>
          </a:bodyPr>
          <a:lstStyle/>
          <a:p>
            <a:pPr algn="ctr">
              <a:spcBef>
                <a:spcPct val="20000"/>
              </a:spcBef>
              <a:buClr>
                <a:srgbClr val="F9F9F9"/>
              </a:buClr>
              <a:buSzPct val="65000"/>
              <a:buFont typeface="Wingdings 2" pitchFamily="18" charset="2"/>
              <a:buNone/>
            </a:pPr>
            <a:r>
              <a:rPr lang="tr-TR">
                <a:latin typeface="Times New Roman" pitchFamily="18" charset="0"/>
              </a:rPr>
              <a:t>Etkileyen faktörler gebelik öncesi FA durumu, gebelikte maternal diyet AA,DHA durumu, maternal sigara içimi, metabolizmadaki genetik varyasyonlar</a:t>
            </a:r>
          </a:p>
          <a:p>
            <a:pPr algn="ctr">
              <a:spcBef>
                <a:spcPct val="50000"/>
              </a:spcBef>
            </a:pPr>
            <a:endParaRPr lang="tr-TR">
              <a:latin typeface="Times New Roman" pitchFamily="18" charset="0"/>
            </a:endParaRPr>
          </a:p>
        </p:txBody>
      </p:sp>
      <p:sp>
        <p:nvSpPr>
          <p:cNvPr id="41991" name="Text Box 10"/>
          <p:cNvSpPr txBox="1">
            <a:spLocks noChangeArrowheads="1"/>
          </p:cNvSpPr>
          <p:nvPr/>
        </p:nvSpPr>
        <p:spPr bwMode="auto">
          <a:xfrm>
            <a:off x="1835150" y="0"/>
            <a:ext cx="5473700" cy="779463"/>
          </a:xfrm>
          <a:prstGeom prst="rect">
            <a:avLst/>
          </a:prstGeom>
          <a:noFill/>
          <a:ln w="9525">
            <a:noFill/>
            <a:miter lim="800000"/>
            <a:headEnd/>
            <a:tailEnd/>
          </a:ln>
        </p:spPr>
        <p:txBody>
          <a:bodyPr>
            <a:spAutoFit/>
          </a:bodyPr>
          <a:lstStyle/>
          <a:p>
            <a:r>
              <a:rPr lang="tr-TR" b="1">
                <a:solidFill>
                  <a:srgbClr val="FFFF99"/>
                </a:solidFill>
                <a:latin typeface="Times New Roman" pitchFamily="18" charset="0"/>
              </a:rPr>
              <a:t>GEBELİKTE LCPUFA SUPLEMENTASYONU</a:t>
            </a:r>
          </a:p>
          <a:p>
            <a:pPr>
              <a:spcBef>
                <a:spcPct val="50000"/>
              </a:spcBef>
            </a:pPr>
            <a:endParaRPr lang="tr-TR">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2339975" y="836613"/>
            <a:ext cx="4572000" cy="854075"/>
          </a:xfrm>
          <a:prstGeom prst="rect">
            <a:avLst/>
          </a:prstGeom>
          <a:noFill/>
          <a:ln w="9525">
            <a:noFill/>
            <a:miter lim="800000"/>
            <a:headEnd/>
            <a:tailEnd/>
          </a:ln>
        </p:spPr>
        <p:txBody>
          <a:bodyPr>
            <a:spAutoFit/>
          </a:bodyPr>
          <a:lstStyle/>
          <a:p>
            <a:pPr algn="ctr">
              <a:spcBef>
                <a:spcPct val="50000"/>
              </a:spcBef>
            </a:pPr>
            <a:r>
              <a:rPr lang="tr-TR" sz="2000" b="1">
                <a:solidFill>
                  <a:srgbClr val="FFFF99"/>
                </a:solidFill>
                <a:latin typeface="Times New Roman" pitchFamily="18" charset="0"/>
              </a:rPr>
              <a:t>GEBELİKTE BALIK TÜKETİMİ</a:t>
            </a:r>
          </a:p>
          <a:p>
            <a:pPr algn="ctr">
              <a:spcBef>
                <a:spcPct val="50000"/>
              </a:spcBef>
            </a:pPr>
            <a:endParaRPr lang="tr-TR" sz="2000">
              <a:latin typeface="Times New Roman" pitchFamily="18" charset="0"/>
            </a:endParaRPr>
          </a:p>
        </p:txBody>
      </p:sp>
      <p:sp>
        <p:nvSpPr>
          <p:cNvPr id="43010" name="Text Box 5"/>
          <p:cNvSpPr txBox="1">
            <a:spLocks noChangeArrowheads="1"/>
          </p:cNvSpPr>
          <p:nvPr/>
        </p:nvSpPr>
        <p:spPr bwMode="auto">
          <a:xfrm>
            <a:off x="1403350" y="1989138"/>
            <a:ext cx="2881313" cy="2430462"/>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6/7 gözlemsel çalışma</a:t>
            </a:r>
          </a:p>
          <a:p>
            <a:pPr>
              <a:spcBef>
                <a:spcPct val="50000"/>
              </a:spcBef>
            </a:pPr>
            <a:r>
              <a:rPr lang="tr-TR">
                <a:latin typeface="Times New Roman" pitchFamily="18" charset="0"/>
              </a:rPr>
              <a:t>Lederman 2008</a:t>
            </a:r>
          </a:p>
          <a:p>
            <a:pPr>
              <a:spcBef>
                <a:spcPct val="50000"/>
              </a:spcBef>
            </a:pPr>
            <a:r>
              <a:rPr lang="tr-TR">
                <a:latin typeface="Times New Roman" pitchFamily="18" charset="0"/>
              </a:rPr>
              <a:t>Oken 2008</a:t>
            </a:r>
          </a:p>
          <a:p>
            <a:pPr>
              <a:spcBef>
                <a:spcPct val="50000"/>
              </a:spcBef>
            </a:pPr>
            <a:r>
              <a:rPr lang="tr-TR">
                <a:latin typeface="Times New Roman" pitchFamily="18" charset="0"/>
              </a:rPr>
              <a:t>Mendez 2008</a:t>
            </a:r>
          </a:p>
          <a:p>
            <a:pPr>
              <a:spcBef>
                <a:spcPct val="50000"/>
              </a:spcBef>
            </a:pPr>
            <a:r>
              <a:rPr lang="tr-TR">
                <a:latin typeface="Times New Roman" pitchFamily="18" charset="0"/>
              </a:rPr>
              <a:t>Gale 2008</a:t>
            </a:r>
          </a:p>
          <a:p>
            <a:pPr>
              <a:spcBef>
                <a:spcPct val="50000"/>
              </a:spcBef>
            </a:pPr>
            <a:r>
              <a:rPr lang="tr-TR">
                <a:latin typeface="Times New Roman" pitchFamily="18" charset="0"/>
              </a:rPr>
              <a:t>Bud-Jagensen 2007</a:t>
            </a:r>
          </a:p>
        </p:txBody>
      </p:sp>
      <p:sp>
        <p:nvSpPr>
          <p:cNvPr id="43011" name="AutoShape 6"/>
          <p:cNvSpPr>
            <a:spLocks noChangeArrowheads="1"/>
          </p:cNvSpPr>
          <p:nvPr/>
        </p:nvSpPr>
        <p:spPr bwMode="auto">
          <a:xfrm>
            <a:off x="4067175" y="2852738"/>
            <a:ext cx="792163" cy="719137"/>
          </a:xfrm>
          <a:prstGeom prst="rightArrow">
            <a:avLst>
              <a:gd name="adj1" fmla="val 50000"/>
              <a:gd name="adj2" fmla="val 27539"/>
            </a:avLst>
          </a:prstGeom>
          <a:solidFill>
            <a:srgbClr val="FFFF99"/>
          </a:solidFill>
          <a:ln w="9525">
            <a:solidFill>
              <a:schemeClr val="tx1"/>
            </a:solidFill>
            <a:miter lim="800000"/>
            <a:headEnd/>
            <a:tailEnd/>
          </a:ln>
        </p:spPr>
        <p:txBody>
          <a:bodyPr wrap="none" anchor="ctr"/>
          <a:lstStyle/>
          <a:p>
            <a:endParaRPr lang="tr-TR"/>
          </a:p>
        </p:txBody>
      </p:sp>
      <p:sp>
        <p:nvSpPr>
          <p:cNvPr id="43012" name="Text Box 7"/>
          <p:cNvSpPr txBox="1">
            <a:spLocks noChangeArrowheads="1"/>
          </p:cNvSpPr>
          <p:nvPr/>
        </p:nvSpPr>
        <p:spPr bwMode="auto">
          <a:xfrm>
            <a:off x="5219700" y="2420938"/>
            <a:ext cx="3095625" cy="1917700"/>
          </a:xfrm>
          <a:prstGeom prst="rect">
            <a:avLst/>
          </a:prstGeom>
          <a:noFill/>
          <a:ln w="9525">
            <a:noFill/>
            <a:miter lim="800000"/>
            <a:headEnd/>
            <a:tailEnd/>
          </a:ln>
        </p:spPr>
        <p:txBody>
          <a:bodyPr>
            <a:spAutoFit/>
          </a:bodyPr>
          <a:lstStyle/>
          <a:p>
            <a:pPr>
              <a:spcBef>
                <a:spcPct val="50000"/>
              </a:spcBef>
            </a:pPr>
            <a:r>
              <a:rPr lang="tr-TR" sz="2400" b="1">
                <a:latin typeface="Times New Roman" pitchFamily="18" charset="0"/>
              </a:rPr>
              <a:t>Çocuk   gelişiminde   1 veya fazla alanda  14 yaşa kadar belirgin YARAR “gözlemsel çalışmalarda”</a:t>
            </a:r>
          </a:p>
        </p:txBody>
      </p:sp>
      <p:sp>
        <p:nvSpPr>
          <p:cNvPr id="43013" name="AutoShape 7"/>
          <p:cNvSpPr>
            <a:spLocks noChangeArrowheads="1"/>
          </p:cNvSpPr>
          <p:nvPr/>
        </p:nvSpPr>
        <p:spPr bwMode="auto">
          <a:xfrm>
            <a:off x="5003800" y="2060575"/>
            <a:ext cx="3744913" cy="2447925"/>
          </a:xfrm>
          <a:prstGeom prst="flowChartAlternateProcess">
            <a:avLst/>
          </a:prstGeom>
          <a:noFill/>
          <a:ln w="38100">
            <a:solidFill>
              <a:srgbClr val="FFFF99"/>
            </a:solidFill>
            <a:miter lim="800000"/>
            <a:headEnd/>
            <a:tailEnd/>
          </a:ln>
        </p:spPr>
        <p:txBody>
          <a:bodyPr wrap="none" anchor="ct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611188" y="0"/>
            <a:ext cx="8532812" cy="931863"/>
          </a:xfrm>
          <a:prstGeom prst="rect">
            <a:avLst/>
          </a:prstGeom>
          <a:noFill/>
          <a:ln w="9525">
            <a:noFill/>
            <a:miter lim="800000"/>
            <a:headEnd/>
            <a:tailEnd/>
          </a:ln>
        </p:spPr>
        <p:txBody>
          <a:bodyPr>
            <a:spAutoFit/>
          </a:bodyPr>
          <a:lstStyle/>
          <a:p>
            <a:r>
              <a:rPr lang="tr-TR" sz="2800" b="1">
                <a:solidFill>
                  <a:srgbClr val="FFFF99"/>
                </a:solidFill>
                <a:latin typeface="Times New Roman" pitchFamily="18" charset="0"/>
              </a:rPr>
              <a:t>LAKTASYONDA LCPUFA SUPLEMENTASYONU</a:t>
            </a:r>
          </a:p>
          <a:p>
            <a:pPr>
              <a:spcBef>
                <a:spcPct val="50000"/>
              </a:spcBef>
            </a:pPr>
            <a:endParaRPr lang="tr-TR">
              <a:latin typeface="Times New Roman" pitchFamily="18" charset="0"/>
            </a:endParaRPr>
          </a:p>
        </p:txBody>
      </p:sp>
      <p:pic>
        <p:nvPicPr>
          <p:cNvPr id="44034" name="Picture 4"/>
          <p:cNvPicPr>
            <a:picLocks noChangeAspect="1" noChangeArrowheads="1"/>
          </p:cNvPicPr>
          <p:nvPr/>
        </p:nvPicPr>
        <p:blipFill>
          <a:blip r:embed="rId2"/>
          <a:srcRect/>
          <a:stretch>
            <a:fillRect/>
          </a:stretch>
        </p:blipFill>
        <p:spPr bwMode="auto">
          <a:xfrm>
            <a:off x="3132138" y="836613"/>
            <a:ext cx="2673350" cy="2627312"/>
          </a:xfrm>
          <a:prstGeom prst="rect">
            <a:avLst/>
          </a:prstGeom>
          <a:noFill/>
          <a:ln w="9525">
            <a:noFill/>
            <a:miter lim="800000"/>
            <a:headEnd/>
            <a:tailEnd/>
          </a:ln>
        </p:spPr>
      </p:pic>
      <p:sp>
        <p:nvSpPr>
          <p:cNvPr id="44035" name="Text Box 6"/>
          <p:cNvSpPr txBox="1">
            <a:spLocks noChangeArrowheads="1"/>
          </p:cNvSpPr>
          <p:nvPr/>
        </p:nvSpPr>
        <p:spPr bwMode="auto">
          <a:xfrm>
            <a:off x="2987675" y="3716338"/>
            <a:ext cx="2808288" cy="366712"/>
          </a:xfrm>
          <a:prstGeom prst="rect">
            <a:avLst/>
          </a:prstGeom>
          <a:noFill/>
          <a:ln w="9525">
            <a:noFill/>
            <a:miter lim="800000"/>
            <a:headEnd/>
            <a:tailEnd/>
          </a:ln>
        </p:spPr>
        <p:txBody>
          <a:bodyPr>
            <a:spAutoFit/>
          </a:bodyPr>
          <a:lstStyle/>
          <a:p>
            <a:pPr>
              <a:spcBef>
                <a:spcPct val="50000"/>
              </a:spcBef>
            </a:pPr>
            <a:r>
              <a:rPr lang="tr-TR"/>
              <a:t>Delgada Noguero 2010</a:t>
            </a:r>
          </a:p>
        </p:txBody>
      </p:sp>
      <p:sp>
        <p:nvSpPr>
          <p:cNvPr id="44036" name="Text Box 7"/>
          <p:cNvSpPr txBox="1">
            <a:spLocks noChangeArrowheads="1"/>
          </p:cNvSpPr>
          <p:nvPr/>
        </p:nvSpPr>
        <p:spPr bwMode="auto">
          <a:xfrm>
            <a:off x="323850" y="4149725"/>
            <a:ext cx="3598863" cy="2487613"/>
          </a:xfrm>
          <a:prstGeom prst="rect">
            <a:avLst/>
          </a:prstGeom>
          <a:noFill/>
          <a:ln w="57150">
            <a:solidFill>
              <a:schemeClr val="tx1"/>
            </a:solidFill>
            <a:miter lim="800000"/>
            <a:headEnd/>
            <a:tailEnd/>
          </a:ln>
        </p:spPr>
        <p:txBody>
          <a:bodyPr>
            <a:spAutoFit/>
          </a:bodyPr>
          <a:lstStyle/>
          <a:p>
            <a:pPr>
              <a:spcBef>
                <a:spcPct val="50000"/>
              </a:spcBef>
            </a:pPr>
            <a:r>
              <a:rPr lang="tr-TR">
                <a:latin typeface="Times New Roman" pitchFamily="18" charset="0"/>
              </a:rPr>
              <a:t>5 nörogelişim alanına etki</a:t>
            </a:r>
          </a:p>
          <a:p>
            <a:pPr>
              <a:spcBef>
                <a:spcPct val="50000"/>
              </a:spcBef>
            </a:pPr>
            <a:r>
              <a:rPr lang="tr-TR">
                <a:latin typeface="Times New Roman" pitchFamily="18" charset="0"/>
              </a:rPr>
              <a:t>1.Dil</a:t>
            </a:r>
          </a:p>
          <a:p>
            <a:pPr>
              <a:spcBef>
                <a:spcPct val="50000"/>
              </a:spcBef>
            </a:pPr>
            <a:r>
              <a:rPr lang="tr-TR">
                <a:latin typeface="Times New Roman" pitchFamily="18" charset="0"/>
              </a:rPr>
              <a:t>2.Zeka/problem çözme</a:t>
            </a:r>
          </a:p>
          <a:p>
            <a:pPr>
              <a:spcBef>
                <a:spcPct val="50000"/>
              </a:spcBef>
            </a:pPr>
            <a:r>
              <a:rPr lang="tr-TR">
                <a:latin typeface="Times New Roman" pitchFamily="18" charset="0"/>
              </a:rPr>
              <a:t>3.Psikomotor gelişim</a:t>
            </a:r>
          </a:p>
          <a:p>
            <a:pPr>
              <a:spcBef>
                <a:spcPct val="50000"/>
              </a:spcBef>
            </a:pPr>
            <a:r>
              <a:rPr lang="tr-TR">
                <a:latin typeface="Times New Roman" pitchFamily="18" charset="0"/>
              </a:rPr>
              <a:t>4.Motor gelişim</a:t>
            </a:r>
          </a:p>
          <a:p>
            <a:pPr>
              <a:spcBef>
                <a:spcPct val="50000"/>
              </a:spcBef>
            </a:pPr>
            <a:r>
              <a:rPr lang="tr-TR">
                <a:latin typeface="Times New Roman" pitchFamily="18" charset="0"/>
              </a:rPr>
              <a:t>5.Dikkat</a:t>
            </a:r>
          </a:p>
        </p:txBody>
      </p:sp>
      <p:sp>
        <p:nvSpPr>
          <p:cNvPr id="44037" name="AutoShape 8"/>
          <p:cNvSpPr>
            <a:spLocks noChangeArrowheads="1"/>
          </p:cNvSpPr>
          <p:nvPr/>
        </p:nvSpPr>
        <p:spPr bwMode="auto">
          <a:xfrm>
            <a:off x="4140200" y="4941888"/>
            <a:ext cx="863600" cy="863600"/>
          </a:xfrm>
          <a:prstGeom prst="rightArrow">
            <a:avLst>
              <a:gd name="adj1" fmla="val 50000"/>
              <a:gd name="adj2" fmla="val 25000"/>
            </a:avLst>
          </a:prstGeom>
          <a:solidFill>
            <a:srgbClr val="FFFF99"/>
          </a:solidFill>
          <a:ln w="9525">
            <a:solidFill>
              <a:schemeClr val="tx1"/>
            </a:solidFill>
            <a:miter lim="800000"/>
            <a:headEnd/>
            <a:tailEnd/>
          </a:ln>
        </p:spPr>
        <p:txBody>
          <a:bodyPr wrap="none" anchor="ctr"/>
          <a:lstStyle/>
          <a:p>
            <a:endParaRPr lang="tr-TR"/>
          </a:p>
        </p:txBody>
      </p:sp>
      <p:sp>
        <p:nvSpPr>
          <p:cNvPr id="44038" name="Text Box 9"/>
          <p:cNvSpPr txBox="1">
            <a:spLocks noChangeArrowheads="1"/>
          </p:cNvSpPr>
          <p:nvPr/>
        </p:nvSpPr>
        <p:spPr bwMode="auto">
          <a:xfrm>
            <a:off x="5148263" y="4724400"/>
            <a:ext cx="3527425" cy="1349375"/>
          </a:xfrm>
          <a:prstGeom prst="rect">
            <a:avLst/>
          </a:prstGeom>
          <a:noFill/>
          <a:ln w="38100">
            <a:solidFill>
              <a:schemeClr val="tx1"/>
            </a:solidFill>
            <a:miter lim="800000"/>
            <a:headEnd/>
            <a:tailEnd/>
          </a:ln>
        </p:spPr>
        <p:txBody>
          <a:bodyPr>
            <a:spAutoFit/>
          </a:bodyPr>
          <a:lstStyle/>
          <a:p>
            <a:pPr>
              <a:spcBef>
                <a:spcPct val="50000"/>
              </a:spcBef>
            </a:pPr>
            <a:r>
              <a:rPr lang="tr-TR" sz="2000">
                <a:latin typeface="Times New Roman" pitchFamily="18" charset="0"/>
              </a:rPr>
              <a:t>Genel olarak belirgin etki yok </a:t>
            </a:r>
          </a:p>
          <a:p>
            <a:pPr>
              <a:spcBef>
                <a:spcPct val="50000"/>
              </a:spcBef>
            </a:pPr>
            <a:r>
              <a:rPr lang="tr-TR" sz="2000">
                <a:latin typeface="Times New Roman" pitchFamily="18" charset="0"/>
              </a:rPr>
              <a:t>1 çalışma Jensen 2010-5 yaşta </a:t>
            </a:r>
          </a:p>
          <a:p>
            <a:pPr>
              <a:spcBef>
                <a:spcPct val="50000"/>
              </a:spcBef>
            </a:pPr>
            <a:r>
              <a:rPr lang="tr-TR" sz="2000">
                <a:latin typeface="Times New Roman" pitchFamily="18" charset="0"/>
              </a:rPr>
              <a:t>dikkat olumlu etkilenmiş</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395288" y="1916113"/>
            <a:ext cx="8748712" cy="457200"/>
          </a:xfrm>
          <a:prstGeom prst="rect">
            <a:avLst/>
          </a:prstGeom>
          <a:noFill/>
          <a:ln w="9525">
            <a:noFill/>
            <a:miter lim="800000"/>
            <a:headEnd/>
            <a:tailEnd/>
          </a:ln>
        </p:spPr>
        <p:txBody>
          <a:bodyPr>
            <a:spAutoFit/>
          </a:bodyPr>
          <a:lstStyle/>
          <a:p>
            <a:pPr>
              <a:spcBef>
                <a:spcPct val="50000"/>
              </a:spcBef>
            </a:pPr>
            <a:r>
              <a:rPr lang="tr-TR" sz="2400" b="1">
                <a:latin typeface="Times New Roman" pitchFamily="18" charset="0"/>
              </a:rPr>
              <a:t>PREMATURE BEBEĞE  LCPUFA  SUPLEMANTASYONU</a:t>
            </a:r>
          </a:p>
        </p:txBody>
      </p:sp>
      <p:sp>
        <p:nvSpPr>
          <p:cNvPr id="45058" name="Text Box 5"/>
          <p:cNvSpPr txBox="1">
            <a:spLocks noChangeArrowheads="1"/>
          </p:cNvSpPr>
          <p:nvPr/>
        </p:nvSpPr>
        <p:spPr bwMode="auto">
          <a:xfrm>
            <a:off x="2051050" y="2852738"/>
            <a:ext cx="2952750" cy="457200"/>
          </a:xfrm>
          <a:prstGeom prst="rect">
            <a:avLst/>
          </a:prstGeom>
          <a:noFill/>
          <a:ln w="9525">
            <a:noFill/>
            <a:miter lim="800000"/>
            <a:headEnd/>
            <a:tailEnd/>
          </a:ln>
        </p:spPr>
        <p:txBody>
          <a:bodyPr>
            <a:spAutoFit/>
          </a:bodyPr>
          <a:lstStyle/>
          <a:p>
            <a:pPr>
              <a:spcBef>
                <a:spcPct val="50000"/>
              </a:spcBef>
            </a:pPr>
            <a:r>
              <a:rPr lang="tr-TR" sz="2400" b="1">
                <a:latin typeface="Times New Roman" pitchFamily="18" charset="0"/>
              </a:rPr>
              <a:t>FORMULA</a:t>
            </a:r>
          </a:p>
        </p:txBody>
      </p:sp>
      <p:sp>
        <p:nvSpPr>
          <p:cNvPr id="45059" name="Text Box 6"/>
          <p:cNvSpPr txBox="1">
            <a:spLocks noChangeArrowheads="1"/>
          </p:cNvSpPr>
          <p:nvPr/>
        </p:nvSpPr>
        <p:spPr bwMode="auto">
          <a:xfrm>
            <a:off x="5219700" y="2781300"/>
            <a:ext cx="2952750" cy="457200"/>
          </a:xfrm>
          <a:prstGeom prst="rect">
            <a:avLst/>
          </a:prstGeom>
          <a:noFill/>
          <a:ln w="9525">
            <a:noFill/>
            <a:miter lim="800000"/>
            <a:headEnd/>
            <a:tailEnd/>
          </a:ln>
        </p:spPr>
        <p:txBody>
          <a:bodyPr>
            <a:spAutoFit/>
          </a:bodyPr>
          <a:lstStyle/>
          <a:p>
            <a:pPr>
              <a:spcBef>
                <a:spcPct val="50000"/>
              </a:spcBef>
            </a:pPr>
            <a:r>
              <a:rPr lang="tr-TR" sz="2400" b="1">
                <a:latin typeface="Times New Roman" pitchFamily="18" charset="0"/>
              </a:rPr>
              <a:t>ANNE SÜTÜNE</a:t>
            </a:r>
          </a:p>
        </p:txBody>
      </p:sp>
      <p:sp>
        <p:nvSpPr>
          <p:cNvPr id="45060" name="AutoShape 5"/>
          <p:cNvSpPr>
            <a:spLocks noChangeArrowheads="1"/>
          </p:cNvSpPr>
          <p:nvPr/>
        </p:nvSpPr>
        <p:spPr bwMode="auto">
          <a:xfrm>
            <a:off x="250825" y="1412875"/>
            <a:ext cx="8569325" cy="2520950"/>
          </a:xfrm>
          <a:prstGeom prst="flowChartAlternateProcess">
            <a:avLst/>
          </a:prstGeom>
          <a:noFill/>
          <a:ln w="38100">
            <a:solidFill>
              <a:srgbClr val="FFFF99"/>
            </a:solidFill>
            <a:miter lim="800000"/>
            <a:headEnd/>
            <a:tailEnd/>
          </a:ln>
        </p:spPr>
        <p:txBody>
          <a:bodyPr wrap="none" anchor="ctr"/>
          <a:lstStyle/>
          <a:p>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0" y="333375"/>
            <a:ext cx="9144000" cy="822325"/>
          </a:xfrm>
          <a:prstGeom prst="rect">
            <a:avLst/>
          </a:prstGeom>
          <a:noFill/>
          <a:ln w="9525">
            <a:noFill/>
            <a:miter lim="800000"/>
            <a:headEnd/>
            <a:tailEnd/>
          </a:ln>
        </p:spPr>
        <p:txBody>
          <a:bodyPr>
            <a:spAutoFit/>
          </a:bodyPr>
          <a:lstStyle/>
          <a:p>
            <a:pPr algn="ctr">
              <a:spcBef>
                <a:spcPct val="50000"/>
              </a:spcBef>
            </a:pPr>
            <a:r>
              <a:rPr lang="tr-TR" sz="2400" b="1">
                <a:solidFill>
                  <a:srgbClr val="FFFF99"/>
                </a:solidFill>
                <a:latin typeface="Times New Roman" pitchFamily="18" charset="0"/>
              </a:rPr>
              <a:t>PREMATURE BEBEKTE LCPUFA ABSORPSİYON VE METABOLİZMASI</a:t>
            </a:r>
          </a:p>
        </p:txBody>
      </p:sp>
      <p:sp>
        <p:nvSpPr>
          <p:cNvPr id="46082" name="Text Box 5"/>
          <p:cNvSpPr txBox="1">
            <a:spLocks noChangeArrowheads="1"/>
          </p:cNvSpPr>
          <p:nvPr/>
        </p:nvSpPr>
        <p:spPr bwMode="auto">
          <a:xfrm>
            <a:off x="2555875" y="1412875"/>
            <a:ext cx="4679950" cy="1604963"/>
          </a:xfrm>
          <a:prstGeom prst="rect">
            <a:avLst/>
          </a:prstGeom>
          <a:noFill/>
          <a:ln w="9525">
            <a:noFill/>
            <a:miter lim="800000"/>
            <a:headEnd/>
            <a:tailEnd/>
          </a:ln>
        </p:spPr>
        <p:txBody>
          <a:bodyPr>
            <a:spAutoFit/>
          </a:bodyPr>
          <a:lstStyle/>
          <a:p>
            <a:pPr>
              <a:spcBef>
                <a:spcPct val="50000"/>
              </a:spcBef>
            </a:pPr>
            <a:r>
              <a:rPr lang="tr-TR"/>
              <a:t> </a:t>
            </a:r>
            <a:r>
              <a:rPr lang="tr-TR">
                <a:latin typeface="Times New Roman" pitchFamily="18" charset="0"/>
              </a:rPr>
              <a:t>LCPUFA DÜZEYLERİNİ</a:t>
            </a:r>
          </a:p>
          <a:p>
            <a:pPr>
              <a:spcBef>
                <a:spcPct val="50000"/>
              </a:spcBef>
            </a:pPr>
            <a:r>
              <a:rPr lang="tr-TR">
                <a:latin typeface="Times New Roman" pitchFamily="18" charset="0"/>
              </a:rPr>
              <a:t>1.eksojen LCPUFA alımı</a:t>
            </a:r>
          </a:p>
          <a:p>
            <a:pPr>
              <a:spcBef>
                <a:spcPct val="50000"/>
              </a:spcBef>
            </a:pPr>
            <a:r>
              <a:rPr lang="tr-TR">
                <a:latin typeface="Times New Roman" pitchFamily="18" charset="0"/>
              </a:rPr>
              <a:t>2.İntestinal absorpsiyon</a:t>
            </a:r>
          </a:p>
          <a:p>
            <a:pPr>
              <a:spcBef>
                <a:spcPct val="50000"/>
              </a:spcBef>
            </a:pPr>
            <a:r>
              <a:rPr lang="tr-TR">
                <a:latin typeface="Times New Roman" pitchFamily="18" charset="0"/>
              </a:rPr>
              <a:t>3.Bebeğin sentez ve oksidasyon kapasitesi </a:t>
            </a:r>
          </a:p>
        </p:txBody>
      </p:sp>
      <p:sp>
        <p:nvSpPr>
          <p:cNvPr id="46083" name="Text Box 6"/>
          <p:cNvSpPr txBox="1">
            <a:spLocks noChangeArrowheads="1"/>
          </p:cNvSpPr>
          <p:nvPr/>
        </p:nvSpPr>
        <p:spPr bwMode="auto">
          <a:xfrm>
            <a:off x="684213" y="4652963"/>
            <a:ext cx="7850187" cy="1879600"/>
          </a:xfrm>
          <a:prstGeom prst="rect">
            <a:avLst/>
          </a:prstGeom>
          <a:noFill/>
          <a:ln w="9525">
            <a:noFill/>
            <a:miter lim="800000"/>
            <a:headEnd/>
            <a:tailEnd/>
          </a:ln>
        </p:spPr>
        <p:txBody>
          <a:bodyPr>
            <a:spAutoFit/>
          </a:bodyPr>
          <a:lstStyle/>
          <a:p>
            <a:pPr algn="ctr">
              <a:spcBef>
                <a:spcPct val="50000"/>
              </a:spcBef>
            </a:pPr>
            <a:r>
              <a:rPr lang="tr-TR">
                <a:latin typeface="Times New Roman" pitchFamily="18" charset="0"/>
              </a:rPr>
              <a:t>Anne sütü   “ safra tuzları ile stimule edilen lipaz ve </a:t>
            </a:r>
            <a:r>
              <a:rPr lang="el-GR">
                <a:latin typeface="Times New Roman" pitchFamily="18" charset="0"/>
                <a:cs typeface="Arial" charset="0"/>
              </a:rPr>
              <a:t>β</a:t>
            </a:r>
            <a:r>
              <a:rPr lang="tr-TR">
                <a:latin typeface="Times New Roman" pitchFamily="18" charset="0"/>
                <a:cs typeface="Arial" charset="0"/>
              </a:rPr>
              <a:t>-palmitic asid “ içeriği. </a:t>
            </a:r>
          </a:p>
          <a:p>
            <a:pPr algn="ctr">
              <a:spcBef>
                <a:spcPct val="50000"/>
              </a:spcBef>
            </a:pPr>
            <a:r>
              <a:rPr lang="tr-TR">
                <a:latin typeface="Times New Roman" pitchFamily="18" charset="0"/>
              </a:rPr>
              <a:t>yağ absorpsiyon ve biyoyararlanımını artırır </a:t>
            </a:r>
          </a:p>
          <a:p>
            <a:pPr algn="ctr">
              <a:spcBef>
                <a:spcPct val="50000"/>
              </a:spcBef>
            </a:pPr>
            <a:r>
              <a:rPr lang="tr-TR">
                <a:latin typeface="Times New Roman" pitchFamily="18" charset="0"/>
              </a:rPr>
              <a:t> </a:t>
            </a:r>
            <a:r>
              <a:rPr lang="tr-TR">
                <a:latin typeface="Times New Roman" pitchFamily="18" charset="0"/>
                <a:cs typeface="Arial" charset="0"/>
              </a:rPr>
              <a:t>Pastörize banka AS de yok, %30 yağ absorpsiyonunuda KAYIP</a:t>
            </a:r>
          </a:p>
          <a:p>
            <a:pPr algn="ctr">
              <a:spcBef>
                <a:spcPct val="50000"/>
              </a:spcBef>
            </a:pPr>
            <a:r>
              <a:rPr lang="tr-TR">
                <a:latin typeface="Times New Roman" pitchFamily="18" charset="0"/>
                <a:cs typeface="Arial" charset="0"/>
              </a:rPr>
              <a:t>Formulaya (balık yağı veya algea’dan) LCPUFA eklense de AS’deki LCPUFA absorpsiyonu gibi değil !</a:t>
            </a:r>
            <a:endParaRPr lang="el-GR">
              <a:latin typeface="Times New Roman" pitchFamily="18" charset="0"/>
              <a:cs typeface="Arial" charset="0"/>
            </a:endParaRPr>
          </a:p>
        </p:txBody>
      </p:sp>
      <p:sp>
        <p:nvSpPr>
          <p:cNvPr id="46084" name="Text Box 6"/>
          <p:cNvSpPr txBox="1">
            <a:spLocks noChangeArrowheads="1"/>
          </p:cNvSpPr>
          <p:nvPr/>
        </p:nvSpPr>
        <p:spPr bwMode="auto">
          <a:xfrm>
            <a:off x="323850" y="3213100"/>
            <a:ext cx="8569325" cy="817563"/>
          </a:xfrm>
          <a:prstGeom prst="rect">
            <a:avLst/>
          </a:prstGeom>
          <a:noFill/>
          <a:ln w="38100">
            <a:solidFill>
              <a:srgbClr val="000000"/>
            </a:solidFill>
            <a:miter lim="800000"/>
            <a:headEnd/>
            <a:tailEnd/>
          </a:ln>
        </p:spPr>
        <p:txBody>
          <a:bodyPr>
            <a:spAutoFit/>
          </a:bodyPr>
          <a:lstStyle/>
          <a:p>
            <a:pPr algn="ctr">
              <a:spcBef>
                <a:spcPct val="50000"/>
              </a:spcBef>
            </a:pPr>
            <a:r>
              <a:rPr lang="tr-TR">
                <a:solidFill>
                  <a:srgbClr val="FFFF99"/>
                </a:solidFill>
                <a:latin typeface="Times New Roman" pitchFamily="18" charset="0"/>
              </a:rPr>
              <a:t>“Son trimesterda yağ depolayamaz postnatal beyin büyümesii için endojen kaynak yok”</a:t>
            </a:r>
          </a:p>
          <a:p>
            <a:pPr algn="ctr">
              <a:spcBef>
                <a:spcPct val="50000"/>
              </a:spcBef>
            </a:pPr>
            <a:endParaRPr lang="tr-TR">
              <a:solidFill>
                <a:srgbClr val="FFFF99"/>
              </a:solidFill>
              <a:latin typeface="Times New Roman" pitchFamily="18" charset="0"/>
            </a:endParaRPr>
          </a:p>
        </p:txBody>
      </p:sp>
      <p:sp>
        <p:nvSpPr>
          <p:cNvPr id="46085" name="Rectangle 6"/>
          <p:cNvSpPr>
            <a:spLocks noChangeArrowheads="1"/>
          </p:cNvSpPr>
          <p:nvPr/>
        </p:nvSpPr>
        <p:spPr bwMode="auto">
          <a:xfrm>
            <a:off x="468313" y="3141663"/>
            <a:ext cx="8351837" cy="719137"/>
          </a:xfrm>
          <a:prstGeom prst="rect">
            <a:avLst/>
          </a:prstGeom>
          <a:no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5"/>
          <p:cNvSpPr txBox="1">
            <a:spLocks noChangeArrowheads="1"/>
          </p:cNvSpPr>
          <p:nvPr/>
        </p:nvSpPr>
        <p:spPr bwMode="auto">
          <a:xfrm>
            <a:off x="468313" y="1052513"/>
            <a:ext cx="8999537" cy="4356100"/>
          </a:xfrm>
          <a:prstGeom prst="rect">
            <a:avLst/>
          </a:prstGeom>
          <a:noFill/>
          <a:ln w="9525">
            <a:noFill/>
            <a:miter lim="800000"/>
            <a:headEnd/>
            <a:tailEnd/>
          </a:ln>
        </p:spPr>
        <p:txBody>
          <a:bodyPr>
            <a:spAutoFit/>
          </a:bodyPr>
          <a:lstStyle/>
          <a:p>
            <a:pPr algn="ctr">
              <a:spcBef>
                <a:spcPct val="50000"/>
              </a:spcBef>
            </a:pPr>
            <a:r>
              <a:rPr lang="tr-TR">
                <a:latin typeface="Times New Roman" pitchFamily="18" charset="0"/>
              </a:rPr>
              <a:t>Preterm  endojen LCPUFA sentezi           Fetal akreasyon hızlarını karşılamaz</a:t>
            </a:r>
          </a:p>
          <a:p>
            <a:pPr algn="ctr">
              <a:spcBef>
                <a:spcPct val="50000"/>
              </a:spcBef>
            </a:pPr>
            <a:endParaRPr lang="tr-TR">
              <a:latin typeface="Times New Roman" pitchFamily="18" charset="0"/>
            </a:endParaRPr>
          </a:p>
          <a:p>
            <a:pPr algn="ctr">
              <a:spcBef>
                <a:spcPct val="50000"/>
              </a:spcBef>
            </a:pPr>
            <a:r>
              <a:rPr lang="tr-TR">
                <a:latin typeface="Times New Roman" pitchFamily="18" charset="0"/>
              </a:rPr>
              <a:t>“</a:t>
            </a:r>
            <a:r>
              <a:rPr lang="tr-TR">
                <a:solidFill>
                  <a:srgbClr val="FFFF99"/>
                </a:solidFill>
                <a:latin typeface="Times New Roman" pitchFamily="18" charset="0"/>
              </a:rPr>
              <a:t>Single nucleotide polymorphism genes</a:t>
            </a:r>
            <a:r>
              <a:rPr lang="tr-TR">
                <a:latin typeface="Times New Roman" pitchFamily="18" charset="0"/>
              </a:rPr>
              <a:t>”  EFA’dan DHA sentezi nde regulatör rol alır</a:t>
            </a:r>
          </a:p>
          <a:p>
            <a:pPr algn="ctr">
              <a:spcBef>
                <a:spcPct val="50000"/>
              </a:spcBef>
            </a:pPr>
            <a:r>
              <a:rPr lang="tr-TR">
                <a:latin typeface="Times New Roman" pitchFamily="18" charset="0"/>
              </a:rPr>
              <a:t>( bireyler arası variabilite)</a:t>
            </a:r>
          </a:p>
          <a:p>
            <a:pPr algn="ctr">
              <a:spcBef>
                <a:spcPct val="50000"/>
              </a:spcBef>
            </a:pPr>
            <a:endParaRPr lang="tr-TR">
              <a:latin typeface="Times New Roman" pitchFamily="18" charset="0"/>
            </a:endParaRPr>
          </a:p>
          <a:p>
            <a:pPr algn="ctr">
              <a:spcBef>
                <a:spcPct val="50000"/>
              </a:spcBef>
            </a:pPr>
            <a:r>
              <a:rPr lang="tr-TR">
                <a:latin typeface="Times New Roman" pitchFamily="18" charset="0"/>
              </a:rPr>
              <a:t>DHA sentezi için yağa asitlerinin kordineli olarak peroksisom ve endoplasmic retikulumda  hareketi gerekir AA dan farklı</a:t>
            </a:r>
          </a:p>
          <a:p>
            <a:pPr algn="ctr">
              <a:spcBef>
                <a:spcPct val="50000"/>
              </a:spcBef>
            </a:pPr>
            <a:endParaRPr lang="tr-TR">
              <a:latin typeface="Times New Roman" pitchFamily="18" charset="0"/>
            </a:endParaRPr>
          </a:p>
          <a:p>
            <a:pPr algn="ctr">
              <a:spcBef>
                <a:spcPct val="50000"/>
              </a:spcBef>
            </a:pPr>
            <a:r>
              <a:rPr lang="tr-TR">
                <a:latin typeface="Times New Roman" pitchFamily="18" charset="0"/>
              </a:rPr>
              <a:t>EFA sütte var ve DHA ya dönüşebilir</a:t>
            </a:r>
          </a:p>
          <a:p>
            <a:pPr algn="ctr">
              <a:spcBef>
                <a:spcPct val="50000"/>
              </a:spcBef>
            </a:pPr>
            <a:endParaRPr lang="tr-TR">
              <a:latin typeface="Times New Roman" pitchFamily="18" charset="0"/>
            </a:endParaRPr>
          </a:p>
          <a:p>
            <a:pPr algn="ctr">
              <a:spcBef>
                <a:spcPct val="50000"/>
              </a:spcBef>
            </a:pPr>
            <a:r>
              <a:rPr lang="tr-TR">
                <a:latin typeface="Times New Roman" pitchFamily="18" charset="0"/>
              </a:rPr>
              <a:t>Enerji yoksunluğunda pretermler DHA oksidasyonu  da yapabilir</a:t>
            </a:r>
          </a:p>
        </p:txBody>
      </p:sp>
      <p:sp>
        <p:nvSpPr>
          <p:cNvPr id="47106" name="AutoShape 3"/>
          <p:cNvSpPr>
            <a:spLocks noChangeArrowheads="1"/>
          </p:cNvSpPr>
          <p:nvPr/>
        </p:nvSpPr>
        <p:spPr bwMode="auto">
          <a:xfrm>
            <a:off x="4716463" y="1125538"/>
            <a:ext cx="288925" cy="288925"/>
          </a:xfrm>
          <a:prstGeom prst="rightArrow">
            <a:avLst>
              <a:gd name="adj1" fmla="val 50000"/>
              <a:gd name="adj2" fmla="val 25000"/>
            </a:avLst>
          </a:prstGeom>
          <a:solidFill>
            <a:srgbClr val="FFFF99"/>
          </a:solid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1619250" y="260350"/>
            <a:ext cx="6337300" cy="1311275"/>
          </a:xfrm>
          <a:prstGeom prst="rect">
            <a:avLst/>
          </a:prstGeom>
          <a:noFill/>
          <a:ln w="9525">
            <a:noFill/>
            <a:miter lim="800000"/>
            <a:headEnd/>
            <a:tailEnd/>
          </a:ln>
        </p:spPr>
        <p:txBody>
          <a:bodyPr>
            <a:spAutoFit/>
          </a:bodyPr>
          <a:lstStyle/>
          <a:p>
            <a:pPr>
              <a:spcBef>
                <a:spcPct val="50000"/>
              </a:spcBef>
            </a:pPr>
            <a:r>
              <a:rPr lang="tr-TR" sz="2000">
                <a:latin typeface="Times New Roman" pitchFamily="18" charset="0"/>
              </a:rPr>
              <a:t>Pretermde LCPUFA suplemantasyonu –eksikliğin  etkileri</a:t>
            </a:r>
          </a:p>
          <a:p>
            <a:pPr>
              <a:spcBef>
                <a:spcPct val="50000"/>
              </a:spcBef>
            </a:pPr>
            <a:endParaRPr lang="tr-TR" sz="2000">
              <a:latin typeface="Times New Roman" pitchFamily="18" charset="0"/>
            </a:endParaRPr>
          </a:p>
          <a:p>
            <a:pPr>
              <a:spcBef>
                <a:spcPct val="50000"/>
              </a:spcBef>
            </a:pPr>
            <a:r>
              <a:rPr lang="tr-TR" sz="2000">
                <a:latin typeface="Times New Roman" pitchFamily="18" charset="0"/>
              </a:rPr>
              <a:t>Suplemantasyonda “Süre/doz”  tanımlanmalı</a:t>
            </a:r>
          </a:p>
        </p:txBody>
      </p:sp>
      <p:sp>
        <p:nvSpPr>
          <p:cNvPr id="48130" name="Text Box 3"/>
          <p:cNvSpPr txBox="1">
            <a:spLocks noChangeArrowheads="1"/>
          </p:cNvSpPr>
          <p:nvPr/>
        </p:nvSpPr>
        <p:spPr bwMode="auto">
          <a:xfrm>
            <a:off x="250825" y="2060575"/>
            <a:ext cx="4824413" cy="4081463"/>
          </a:xfrm>
          <a:prstGeom prst="rect">
            <a:avLst/>
          </a:prstGeom>
          <a:noFill/>
          <a:ln w="9525">
            <a:noFill/>
            <a:miter lim="800000"/>
            <a:headEnd/>
            <a:tailEnd/>
          </a:ln>
        </p:spPr>
        <p:txBody>
          <a:bodyPr>
            <a:spAutoFit/>
          </a:bodyPr>
          <a:lstStyle/>
          <a:p>
            <a:pPr>
              <a:spcBef>
                <a:spcPct val="50000"/>
              </a:spcBef>
            </a:pPr>
            <a:r>
              <a:rPr lang="tr-TR">
                <a:solidFill>
                  <a:srgbClr val="FFFF99"/>
                </a:solidFill>
                <a:latin typeface="Times New Roman" pitchFamily="18" charset="0"/>
              </a:rPr>
              <a:t>Deneysel çalışmalar</a:t>
            </a:r>
          </a:p>
          <a:p>
            <a:pPr>
              <a:spcBef>
                <a:spcPct val="50000"/>
              </a:spcBef>
            </a:pPr>
            <a:r>
              <a:rPr lang="tr-TR">
                <a:latin typeface="Times New Roman" pitchFamily="18" charset="0"/>
              </a:rPr>
              <a:t>Nörogenez,</a:t>
            </a:r>
          </a:p>
          <a:p>
            <a:pPr>
              <a:spcBef>
                <a:spcPct val="50000"/>
              </a:spcBef>
            </a:pPr>
            <a:r>
              <a:rPr lang="tr-TR">
                <a:latin typeface="Times New Roman" pitchFamily="18" charset="0"/>
              </a:rPr>
              <a:t>otoreseptör diferensiyasyonu,</a:t>
            </a:r>
          </a:p>
          <a:p>
            <a:pPr>
              <a:spcBef>
                <a:spcPct val="50000"/>
              </a:spcBef>
            </a:pPr>
            <a:r>
              <a:rPr lang="tr-TR">
                <a:latin typeface="Times New Roman" pitchFamily="18" charset="0"/>
              </a:rPr>
              <a:t>görme pigmenti rodopsinin aktivasyonu, </a:t>
            </a:r>
          </a:p>
          <a:p>
            <a:pPr>
              <a:spcBef>
                <a:spcPct val="50000"/>
              </a:spcBef>
            </a:pPr>
            <a:r>
              <a:rPr lang="tr-TR">
                <a:latin typeface="Times New Roman" pitchFamily="18" charset="0"/>
              </a:rPr>
              <a:t>oksidatif stresten korunma ,</a:t>
            </a:r>
          </a:p>
          <a:p>
            <a:pPr>
              <a:spcBef>
                <a:spcPct val="50000"/>
              </a:spcBef>
            </a:pPr>
            <a:r>
              <a:rPr lang="tr-TR">
                <a:latin typeface="Times New Roman" pitchFamily="18" charset="0"/>
              </a:rPr>
              <a:t>sinaptogenez,</a:t>
            </a:r>
          </a:p>
          <a:p>
            <a:pPr>
              <a:spcBef>
                <a:spcPct val="50000"/>
              </a:spcBef>
            </a:pPr>
            <a:r>
              <a:rPr lang="tr-TR">
                <a:latin typeface="Times New Roman" pitchFamily="18" charset="0"/>
              </a:rPr>
              <a:t>multiple enzim aktivitesi</a:t>
            </a:r>
          </a:p>
          <a:p>
            <a:pPr>
              <a:spcBef>
                <a:spcPct val="50000"/>
              </a:spcBef>
            </a:pPr>
            <a:r>
              <a:rPr lang="tr-TR">
                <a:latin typeface="Times New Roman" pitchFamily="18" charset="0"/>
              </a:rPr>
              <a:t>iyon kanallarının fonksiyonu,</a:t>
            </a:r>
          </a:p>
          <a:p>
            <a:pPr>
              <a:spcBef>
                <a:spcPct val="50000"/>
              </a:spcBef>
            </a:pPr>
            <a:r>
              <a:rPr lang="tr-TR">
                <a:latin typeface="Times New Roman" pitchFamily="18" charset="0"/>
              </a:rPr>
              <a:t> nörotransmitter konsantrasyonu, </a:t>
            </a:r>
          </a:p>
          <a:p>
            <a:pPr>
              <a:spcBef>
                <a:spcPct val="50000"/>
              </a:spcBef>
            </a:pPr>
            <a:r>
              <a:rPr lang="tr-TR">
                <a:latin typeface="Times New Roman" pitchFamily="18" charset="0"/>
              </a:rPr>
              <a:t>eicasonoid metabolizması</a:t>
            </a:r>
          </a:p>
        </p:txBody>
      </p:sp>
      <p:sp>
        <p:nvSpPr>
          <p:cNvPr id="48131" name="Text Box 4"/>
          <p:cNvSpPr txBox="1">
            <a:spLocks noChangeArrowheads="1"/>
          </p:cNvSpPr>
          <p:nvPr/>
        </p:nvSpPr>
        <p:spPr bwMode="auto">
          <a:xfrm>
            <a:off x="4643438" y="2133600"/>
            <a:ext cx="4176712" cy="2074863"/>
          </a:xfrm>
          <a:prstGeom prst="rect">
            <a:avLst/>
          </a:prstGeom>
          <a:noFill/>
          <a:ln w="57150">
            <a:solidFill>
              <a:srgbClr val="000000"/>
            </a:solidFill>
            <a:miter lim="800000"/>
            <a:headEnd/>
            <a:tailEnd/>
          </a:ln>
        </p:spPr>
        <p:txBody>
          <a:bodyPr>
            <a:spAutoFit/>
          </a:bodyPr>
          <a:lstStyle/>
          <a:p>
            <a:pPr>
              <a:spcBef>
                <a:spcPct val="50000"/>
              </a:spcBef>
            </a:pPr>
            <a:r>
              <a:rPr lang="tr-TR">
                <a:latin typeface="Times New Roman" pitchFamily="18" charset="0"/>
              </a:rPr>
              <a:t>DHA nın yetersizliği ,</a:t>
            </a:r>
          </a:p>
          <a:p>
            <a:pPr>
              <a:spcBef>
                <a:spcPct val="50000"/>
              </a:spcBef>
            </a:pPr>
            <a:r>
              <a:rPr lang="tr-TR">
                <a:latin typeface="Times New Roman" pitchFamily="18" charset="0"/>
              </a:rPr>
              <a:t>Rodent ve insan dışı primatlarda</a:t>
            </a:r>
          </a:p>
          <a:p>
            <a:pPr>
              <a:spcBef>
                <a:spcPct val="50000"/>
              </a:spcBef>
            </a:pPr>
            <a:r>
              <a:rPr lang="tr-TR">
                <a:latin typeface="Times New Roman" pitchFamily="18" charset="0"/>
              </a:rPr>
              <a:t>anormal görme fonksiyonları </a:t>
            </a:r>
          </a:p>
          <a:p>
            <a:pPr>
              <a:spcBef>
                <a:spcPct val="50000"/>
              </a:spcBef>
            </a:pPr>
            <a:r>
              <a:rPr lang="tr-TR">
                <a:latin typeface="Times New Roman" pitchFamily="18" charset="0"/>
              </a:rPr>
              <a:t>artmış sterotipik davranış ve locomotor </a:t>
            </a:r>
          </a:p>
          <a:p>
            <a:pPr>
              <a:spcBef>
                <a:spcPct val="50000"/>
              </a:spcBef>
            </a:pPr>
            <a:r>
              <a:rPr lang="tr-TR">
                <a:latin typeface="Times New Roman" pitchFamily="18" charset="0"/>
              </a:rPr>
              <a:t>Aktivite tanımlanmış</a:t>
            </a:r>
          </a:p>
        </p:txBody>
      </p:sp>
      <p:sp>
        <p:nvSpPr>
          <p:cNvPr id="48132" name="Rectangle 5"/>
          <p:cNvSpPr>
            <a:spLocks noChangeArrowheads="1"/>
          </p:cNvSpPr>
          <p:nvPr/>
        </p:nvSpPr>
        <p:spPr bwMode="auto">
          <a:xfrm>
            <a:off x="4643438" y="1916113"/>
            <a:ext cx="4032250" cy="2735262"/>
          </a:xfrm>
          <a:prstGeom prst="rect">
            <a:avLst/>
          </a:prstGeom>
          <a:no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1"/>
          </p:nvPr>
        </p:nvSpPr>
        <p:spPr/>
        <p:txBody>
          <a:bodyPr/>
          <a:lstStyle/>
          <a:p>
            <a:pPr>
              <a:lnSpc>
                <a:spcPct val="80000"/>
              </a:lnSpc>
              <a:buFont typeface="Wingdings 2" pitchFamily="18" charset="2"/>
              <a:buNone/>
            </a:pPr>
            <a:r>
              <a:rPr lang="tr-TR" sz="2400" smtClean="0"/>
              <a:t>1.Erken nutrusyonun(LCPUFA sup veya eksiklik) etkisinde </a:t>
            </a:r>
            <a:r>
              <a:rPr lang="tr-TR" sz="2400" smtClean="0">
                <a:solidFill>
                  <a:srgbClr val="FFFF99"/>
                </a:solidFill>
              </a:rPr>
              <a:t>zamanlama</a:t>
            </a:r>
            <a:r>
              <a:rPr lang="tr-TR" sz="2400" smtClean="0"/>
              <a:t> önemli çünkü beyinin pretermde ve termde o andaki gelişim evresi değişken (HIE/term/preterm nöropatoloji yeri)</a:t>
            </a:r>
          </a:p>
          <a:p>
            <a:pPr>
              <a:lnSpc>
                <a:spcPct val="80000"/>
              </a:lnSpc>
              <a:buFont typeface="Wingdings 2" pitchFamily="18" charset="2"/>
              <a:buNone/>
            </a:pPr>
            <a:r>
              <a:rPr lang="tr-TR" sz="2400" smtClean="0"/>
              <a:t>2.Fetus ve yenidoğanın korteksinde daha büyük çocuk ve erişkinlerde olmayan bu sup veya eksikliklerden etkilenebilecek yapılar var “</a:t>
            </a:r>
            <a:r>
              <a:rPr lang="tr-TR" sz="2400" smtClean="0">
                <a:solidFill>
                  <a:srgbClr val="FFFF99"/>
                </a:solidFill>
              </a:rPr>
              <a:t>Subplate zon</a:t>
            </a:r>
            <a:r>
              <a:rPr lang="tr-TR" sz="2400" smtClean="0"/>
              <a:t>”</a:t>
            </a:r>
          </a:p>
          <a:p>
            <a:pPr>
              <a:lnSpc>
                <a:spcPct val="80000"/>
              </a:lnSpc>
              <a:buFont typeface="Wingdings 2" pitchFamily="18" charset="2"/>
              <a:buNone/>
            </a:pPr>
            <a:r>
              <a:rPr lang="tr-TR" sz="2400" smtClean="0"/>
              <a:t>3.Nörogelşimi değerlendirme metodu yaşa özgün fonksiyonları  ve </a:t>
            </a:r>
            <a:r>
              <a:rPr lang="tr-TR" sz="2400" smtClean="0">
                <a:solidFill>
                  <a:srgbClr val="FFFF99"/>
                </a:solidFill>
              </a:rPr>
              <a:t>LCPUFA suplementasyon veya eks özgün fonksiyonları</a:t>
            </a:r>
            <a:r>
              <a:rPr lang="tr-TR" sz="2400" smtClean="0"/>
              <a:t> (Dikkat agresyon duygu durum)değerlendirebilme özelliğine sahip olmalı (BSID/Hempel)</a:t>
            </a:r>
          </a:p>
          <a:p>
            <a:pPr>
              <a:lnSpc>
                <a:spcPct val="80000"/>
              </a:lnSpc>
              <a:buFont typeface="Wingdings 2" pitchFamily="18" charset="2"/>
              <a:buNone/>
            </a:pPr>
            <a:r>
              <a:rPr lang="tr-TR" sz="2400" smtClean="0"/>
              <a:t>4.Nörogelşim multifaktöryel, nutrusyon bir faktör, nutrusyon multifaktöryel, LCPUFA bir faktör “</a:t>
            </a:r>
            <a:r>
              <a:rPr lang="tr-TR" sz="2400" smtClean="0">
                <a:solidFill>
                  <a:srgbClr val="FFFF99"/>
                </a:solidFill>
              </a:rPr>
              <a:t>ideal metod RCT</a:t>
            </a:r>
            <a:r>
              <a:rPr lang="tr-TR" sz="2400" smtClean="0"/>
              <a:t> ama arka plan faktörlerin eşitlenmesi hem gözlemsel hem RCT ler için ön koşul”</a:t>
            </a:r>
          </a:p>
          <a:p>
            <a:pPr>
              <a:lnSpc>
                <a:spcPct val="80000"/>
              </a:lnSpc>
            </a:pPr>
            <a:endParaRPr lang="tr-TR" sz="2400" smtClean="0"/>
          </a:p>
        </p:txBody>
      </p:sp>
      <p:sp>
        <p:nvSpPr>
          <p:cNvPr id="49154" name="Text Box 4"/>
          <p:cNvSpPr txBox="1">
            <a:spLocks noChangeArrowheads="1"/>
          </p:cNvSpPr>
          <p:nvPr/>
        </p:nvSpPr>
        <p:spPr bwMode="auto">
          <a:xfrm>
            <a:off x="1619250" y="404813"/>
            <a:ext cx="6121400" cy="457200"/>
          </a:xfrm>
          <a:prstGeom prst="rect">
            <a:avLst/>
          </a:prstGeom>
          <a:noFill/>
          <a:ln w="9525">
            <a:noFill/>
            <a:miter lim="800000"/>
            <a:headEnd/>
            <a:tailEnd/>
          </a:ln>
        </p:spPr>
        <p:txBody>
          <a:bodyPr>
            <a:spAutoFit/>
          </a:bodyPr>
          <a:lstStyle/>
          <a:p>
            <a:pPr>
              <a:spcBef>
                <a:spcPct val="50000"/>
              </a:spcBef>
            </a:pPr>
            <a:r>
              <a:rPr lang="tr-TR" sz="2400" b="1">
                <a:solidFill>
                  <a:srgbClr val="FFFF99"/>
                </a:solidFill>
                <a:latin typeface="Times New Roman" pitchFamily="18" charset="0"/>
              </a:rPr>
              <a:t>LCPUFA- PRETERMDE NÖROGELİŞİM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251520" y="274638"/>
            <a:ext cx="8435280" cy="5530626"/>
          </a:xfrm>
        </p:spPr>
        <p:txBody>
          <a:bodyPr/>
          <a:lstStyle/>
          <a:p>
            <a:pPr eaLnBrk="1" hangingPunct="1">
              <a:defRPr/>
            </a:pPr>
            <a:r>
              <a:rPr lang="tr-TR" sz="3600" dirty="0" smtClean="0"/>
              <a:t>SORU 1</a:t>
            </a:r>
            <a:br>
              <a:rPr lang="tr-TR" sz="3600" dirty="0" smtClean="0"/>
            </a:br>
            <a:r>
              <a:rPr lang="tr-TR" sz="3600" dirty="0" smtClean="0"/>
              <a:t/>
            </a:r>
            <a:br>
              <a:rPr lang="tr-TR" sz="3600" dirty="0" smtClean="0"/>
            </a:br>
            <a:r>
              <a:rPr lang="tr-TR" sz="3600" dirty="0" smtClean="0"/>
              <a:t> </a:t>
            </a:r>
            <a:r>
              <a:rPr lang="tr-TR" sz="3600" dirty="0" err="1" smtClean="0"/>
              <a:t>Formul</a:t>
            </a:r>
            <a:r>
              <a:rPr lang="tr-TR" sz="3600" dirty="0" smtClean="0"/>
              <a:t> mamanın </a:t>
            </a:r>
            <a:r>
              <a:rPr lang="tr-TR" sz="3600" dirty="0" err="1" smtClean="0"/>
              <a:t>Lcpufa</a:t>
            </a:r>
            <a:r>
              <a:rPr lang="tr-TR" sz="3600" dirty="0" smtClean="0"/>
              <a:t> ile </a:t>
            </a:r>
            <a:r>
              <a:rPr lang="tr-TR" sz="3600" dirty="0" err="1" smtClean="0"/>
              <a:t>suplementasyonun</a:t>
            </a:r>
            <a:r>
              <a:rPr lang="tr-TR" sz="3600" dirty="0" smtClean="0"/>
              <a:t> PREMATURE bebeğin </a:t>
            </a:r>
            <a:br>
              <a:rPr lang="tr-TR" sz="3600" dirty="0" smtClean="0"/>
            </a:br>
            <a:r>
              <a:rPr lang="tr-TR" sz="3600" dirty="0" smtClean="0"/>
              <a:t> Büyüme, Gelişim ve Görme keskinliğine etkisi var mı?</a:t>
            </a:r>
            <a:endParaRPr lang="tr-TR" sz="3600" dirty="0"/>
          </a:p>
        </p:txBody>
      </p:sp>
      <p:sp>
        <p:nvSpPr>
          <p:cNvPr id="50178" name="AutoShape 3">
            <a:hlinkClick r:id="" action="ppaction://noaction" highlightClick="1"/>
          </p:cNvPr>
          <p:cNvSpPr>
            <a:spLocks noChangeArrowheads="1"/>
          </p:cNvSpPr>
          <p:nvPr/>
        </p:nvSpPr>
        <p:spPr bwMode="auto">
          <a:xfrm>
            <a:off x="7019925" y="476250"/>
            <a:ext cx="1728788" cy="1512888"/>
          </a:xfrm>
          <a:prstGeom prst="actionButtonHelp">
            <a:avLst/>
          </a:prstGeom>
          <a:solidFill>
            <a:srgbClr val="FFFF99"/>
          </a:solidFill>
          <a:ln w="9525">
            <a:noFill/>
            <a:miter lim="800000"/>
            <a:headEnd/>
            <a:tailEnd/>
          </a:ln>
        </p:spPr>
        <p:txBody>
          <a:bodyPr wrap="none" anchor="ctr"/>
          <a:lstStyle/>
          <a:p>
            <a:pPr algn="ctr"/>
            <a:endParaRPr lang="tr-TR">
              <a:solidFill>
                <a:srgbClr val="FFFF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a:srcRect/>
          <a:stretch>
            <a:fillRect/>
          </a:stretch>
        </p:blipFill>
        <p:spPr bwMode="auto">
          <a:xfrm>
            <a:off x="539750" y="1557338"/>
            <a:ext cx="2673350" cy="2627312"/>
          </a:xfrm>
          <a:prstGeom prst="rect">
            <a:avLst/>
          </a:prstGeom>
          <a:noFill/>
          <a:ln w="9525">
            <a:noFill/>
            <a:miter lim="800000"/>
            <a:headEnd/>
            <a:tailEnd/>
          </a:ln>
        </p:spPr>
      </p:pic>
      <p:sp>
        <p:nvSpPr>
          <p:cNvPr id="51202" name="Rectangle 5"/>
          <p:cNvSpPr>
            <a:spLocks noChangeArrowheads="1"/>
          </p:cNvSpPr>
          <p:nvPr/>
        </p:nvSpPr>
        <p:spPr bwMode="auto">
          <a:xfrm>
            <a:off x="0" y="4724400"/>
            <a:ext cx="4176713" cy="1739900"/>
          </a:xfrm>
          <a:prstGeom prst="rect">
            <a:avLst/>
          </a:prstGeom>
          <a:noFill/>
          <a:ln w="9525">
            <a:noFill/>
            <a:miter lim="800000"/>
            <a:headEnd/>
            <a:tailEnd/>
          </a:ln>
        </p:spPr>
        <p:txBody>
          <a:bodyPr>
            <a:spAutoFit/>
          </a:bodyPr>
          <a:lstStyle/>
          <a:p>
            <a:r>
              <a:rPr lang="tr-TR">
                <a:latin typeface="Times New Roman" pitchFamily="18" charset="0"/>
              </a:rPr>
              <a:t>Davranışsal (Teller ve Lea acuity card)</a:t>
            </a:r>
          </a:p>
          <a:p>
            <a:r>
              <a:rPr lang="tr-TR">
                <a:latin typeface="Times New Roman" pitchFamily="18" charset="0"/>
              </a:rPr>
              <a:t>8 çalışma</a:t>
            </a:r>
          </a:p>
          <a:p>
            <a:r>
              <a:rPr lang="tr-TR">
                <a:latin typeface="Times New Roman" pitchFamily="18" charset="0"/>
              </a:rPr>
              <a:t>Görsel uyarılmış potansiyel (VEP) </a:t>
            </a:r>
          </a:p>
          <a:p>
            <a:r>
              <a:rPr lang="tr-TR">
                <a:latin typeface="Times New Roman" pitchFamily="18" charset="0"/>
              </a:rPr>
              <a:t>6 çalışma</a:t>
            </a:r>
          </a:p>
          <a:p>
            <a:r>
              <a:rPr lang="tr-TR">
                <a:latin typeface="Times New Roman" pitchFamily="18" charset="0"/>
              </a:rPr>
              <a:t>Electroretinogram </a:t>
            </a:r>
          </a:p>
          <a:p>
            <a:r>
              <a:rPr lang="tr-TR">
                <a:latin typeface="Times New Roman" pitchFamily="18" charset="0"/>
              </a:rPr>
              <a:t>2 çalışma</a:t>
            </a:r>
          </a:p>
        </p:txBody>
      </p:sp>
      <p:sp>
        <p:nvSpPr>
          <p:cNvPr id="51203" name="Rectangle 6"/>
          <p:cNvSpPr>
            <a:spLocks noChangeArrowheads="1"/>
          </p:cNvSpPr>
          <p:nvPr/>
        </p:nvSpPr>
        <p:spPr bwMode="auto">
          <a:xfrm>
            <a:off x="323850" y="260350"/>
            <a:ext cx="8820150" cy="1739900"/>
          </a:xfrm>
          <a:prstGeom prst="rect">
            <a:avLst/>
          </a:prstGeom>
          <a:noFill/>
          <a:ln w="9525">
            <a:noFill/>
            <a:miter lim="800000"/>
            <a:headEnd/>
            <a:tailEnd/>
          </a:ln>
        </p:spPr>
        <p:txBody>
          <a:bodyPr>
            <a:spAutoFit/>
          </a:bodyPr>
          <a:lstStyle/>
          <a:p>
            <a:pPr algn="ctr"/>
            <a:r>
              <a:rPr lang="tr-TR">
                <a:latin typeface="Times New Roman" pitchFamily="18" charset="0"/>
              </a:rPr>
              <a:t>13/17 yüksek kalitede randomize çalışma</a:t>
            </a:r>
          </a:p>
          <a:p>
            <a:pPr algn="ctr"/>
            <a:endParaRPr lang="tr-TR">
              <a:latin typeface="Times New Roman" pitchFamily="18" charset="0"/>
            </a:endParaRPr>
          </a:p>
          <a:p>
            <a:pPr algn="ctr"/>
            <a:r>
              <a:rPr lang="tr-TR" b="1">
                <a:solidFill>
                  <a:srgbClr val="FFFF99"/>
                </a:solidFill>
                <a:latin typeface="Times New Roman" pitchFamily="18" charset="0"/>
              </a:rPr>
              <a:t>GÖRME KESKİNLİĞİ</a:t>
            </a:r>
            <a:r>
              <a:rPr lang="tr-TR">
                <a:latin typeface="Times New Roman" pitchFamily="18" charset="0"/>
              </a:rPr>
              <a:t>  </a:t>
            </a:r>
          </a:p>
          <a:p>
            <a:pPr algn="ctr"/>
            <a:r>
              <a:rPr lang="tr-TR">
                <a:solidFill>
                  <a:srgbClr val="FFFF99"/>
                </a:solidFill>
                <a:latin typeface="Times New Roman" pitchFamily="18" charset="0"/>
              </a:rPr>
              <a:t>“bir çok çalışmada anlamlı etki yok”</a:t>
            </a:r>
          </a:p>
          <a:p>
            <a:pPr algn="ctr"/>
            <a:endParaRPr lang="tr-TR">
              <a:solidFill>
                <a:srgbClr val="FFFF99"/>
              </a:solidFill>
              <a:latin typeface="Times New Roman" pitchFamily="18" charset="0"/>
            </a:endParaRPr>
          </a:p>
          <a:p>
            <a:pPr algn="ctr"/>
            <a:r>
              <a:rPr lang="tr-TR">
                <a:latin typeface="Times New Roman" pitchFamily="18" charset="0"/>
              </a:rPr>
              <a:t> </a:t>
            </a:r>
          </a:p>
        </p:txBody>
      </p:sp>
      <p:sp>
        <p:nvSpPr>
          <p:cNvPr id="51204" name="Rectangle 6"/>
          <p:cNvSpPr>
            <a:spLocks noChangeArrowheads="1"/>
          </p:cNvSpPr>
          <p:nvPr/>
        </p:nvSpPr>
        <p:spPr bwMode="auto">
          <a:xfrm>
            <a:off x="4211638" y="1557338"/>
            <a:ext cx="4572000" cy="4624387"/>
          </a:xfrm>
          <a:prstGeom prst="rect">
            <a:avLst/>
          </a:prstGeom>
          <a:noFill/>
          <a:ln w="9525">
            <a:noFill/>
            <a:miter lim="800000"/>
            <a:headEnd/>
            <a:tailEnd/>
          </a:ln>
        </p:spPr>
        <p:txBody>
          <a:bodyPr>
            <a:spAutoFit/>
          </a:bodyPr>
          <a:lstStyle/>
          <a:p>
            <a:r>
              <a:rPr lang="tr-TR">
                <a:latin typeface="Times New Roman" pitchFamily="18" charset="0"/>
              </a:rPr>
              <a:t>Suplementasyon verilen grupta VEP ile görme keskinliği </a:t>
            </a:r>
          </a:p>
          <a:p>
            <a:r>
              <a:rPr lang="tr-TR">
                <a:latin typeface="Times New Roman" pitchFamily="18" charset="0"/>
              </a:rPr>
              <a:t>düzeltilmiş 2.ay da daha iyi olduğu gösteren 1 çalışma</a:t>
            </a:r>
          </a:p>
          <a:p>
            <a:r>
              <a:rPr lang="tr-TR">
                <a:latin typeface="Times New Roman" pitchFamily="18" charset="0"/>
              </a:rPr>
              <a:t>Uauy RD Pediatr Res 1990 </a:t>
            </a:r>
          </a:p>
          <a:p>
            <a:endParaRPr lang="tr-TR">
              <a:latin typeface="Times New Roman" pitchFamily="18" charset="0"/>
            </a:endParaRPr>
          </a:p>
          <a:p>
            <a:endParaRPr lang="tr-TR">
              <a:latin typeface="Times New Roman" pitchFamily="18" charset="0"/>
            </a:endParaRPr>
          </a:p>
          <a:p>
            <a:r>
              <a:rPr lang="tr-TR">
                <a:latin typeface="Times New Roman" pitchFamily="18" charset="0"/>
              </a:rPr>
              <a:t>İkinci bir çalışmada ise bir grup hastada VEP ile görme keskinliği düzeltilmiş 6.ay da daha iyi düzeltilmiş 3  ve 12.ayda fark olmadığı gösterilmiştir]. </a:t>
            </a:r>
          </a:p>
          <a:p>
            <a:endParaRPr lang="tr-TR">
              <a:solidFill>
                <a:srgbClr val="FFFF99"/>
              </a:solidFill>
            </a:endParaRPr>
          </a:p>
          <a:p>
            <a:r>
              <a:rPr lang="tr-TR">
                <a:solidFill>
                  <a:srgbClr val="FFFF99"/>
                </a:solidFill>
                <a:latin typeface="Times New Roman" pitchFamily="18" charset="0"/>
              </a:rPr>
              <a:t>Schulzke SM, Cochrane Database Syst Rev 2011</a:t>
            </a:r>
          </a:p>
          <a:p>
            <a:endParaRPr lang="tr-TR">
              <a:solidFill>
                <a:srgbClr val="FFFF99"/>
              </a:solidFill>
              <a:latin typeface="Times New Roman" pitchFamily="18" charset="0"/>
            </a:endParaRPr>
          </a:p>
          <a:p>
            <a:pPr>
              <a:spcBef>
                <a:spcPct val="50000"/>
              </a:spcBef>
            </a:pPr>
            <a:endParaRPr lang="tr-TR">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3 İçerik Yer Tutucusu" descr="omega-3-basics-230.jpg"/>
          <p:cNvPicPr>
            <a:picLocks noGrp="1" noChangeAspect="1"/>
          </p:cNvPicPr>
          <p:nvPr>
            <p:ph idx="1"/>
          </p:nvPr>
        </p:nvPicPr>
        <p:blipFill>
          <a:blip r:embed="rId3"/>
          <a:srcRect/>
          <a:stretch>
            <a:fillRect/>
          </a:stretch>
        </p:blipFill>
        <p:spPr>
          <a:xfrm>
            <a:off x="2916238" y="476250"/>
            <a:ext cx="3471862" cy="2339975"/>
          </a:xfrm>
        </p:spPr>
      </p:pic>
      <p:pic>
        <p:nvPicPr>
          <p:cNvPr id="16386" name="Picture 2" descr="http://ars.els-cdn.com/content/image/1-s2.0-S0300908410001823-gr1.jpg"/>
          <p:cNvPicPr>
            <a:picLocks noChangeAspect="1" noChangeArrowheads="1"/>
          </p:cNvPicPr>
          <p:nvPr/>
        </p:nvPicPr>
        <p:blipFill>
          <a:blip r:embed="rId4"/>
          <a:srcRect/>
          <a:stretch>
            <a:fillRect/>
          </a:stretch>
        </p:blipFill>
        <p:spPr bwMode="auto">
          <a:xfrm>
            <a:off x="4716463" y="3109913"/>
            <a:ext cx="4032250" cy="2435225"/>
          </a:xfrm>
          <a:prstGeom prst="rect">
            <a:avLst/>
          </a:prstGeom>
          <a:noFill/>
          <a:ln w="9525">
            <a:noFill/>
            <a:miter lim="800000"/>
            <a:headEnd/>
            <a:tailEnd/>
          </a:ln>
        </p:spPr>
      </p:pic>
      <p:pic>
        <p:nvPicPr>
          <p:cNvPr id="16387" name="6 Resim" descr="1-s2_0-S1350946204000527-gr1.jpg"/>
          <p:cNvPicPr>
            <a:picLocks noChangeAspect="1"/>
          </p:cNvPicPr>
          <p:nvPr/>
        </p:nvPicPr>
        <p:blipFill>
          <a:blip r:embed="rId5"/>
          <a:srcRect/>
          <a:stretch>
            <a:fillRect/>
          </a:stretch>
        </p:blipFill>
        <p:spPr bwMode="auto">
          <a:xfrm>
            <a:off x="250825" y="3068638"/>
            <a:ext cx="4211638" cy="256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a:srcRect/>
          <a:stretch>
            <a:fillRect/>
          </a:stretch>
        </p:blipFill>
        <p:spPr bwMode="auto">
          <a:xfrm>
            <a:off x="395288" y="333375"/>
            <a:ext cx="4032250" cy="3097213"/>
          </a:xfrm>
          <a:prstGeom prst="rect">
            <a:avLst/>
          </a:prstGeom>
          <a:noFill/>
          <a:ln w="9525">
            <a:noFill/>
            <a:miter lim="800000"/>
            <a:headEnd/>
            <a:tailEnd/>
          </a:ln>
        </p:spPr>
      </p:pic>
      <p:pic>
        <p:nvPicPr>
          <p:cNvPr id="52226" name="Picture 3"/>
          <p:cNvPicPr>
            <a:picLocks noChangeAspect="1" noChangeArrowheads="1"/>
          </p:cNvPicPr>
          <p:nvPr/>
        </p:nvPicPr>
        <p:blipFill>
          <a:blip r:embed="rId4"/>
          <a:srcRect/>
          <a:stretch>
            <a:fillRect/>
          </a:stretch>
        </p:blipFill>
        <p:spPr bwMode="auto">
          <a:xfrm>
            <a:off x="4924425" y="404813"/>
            <a:ext cx="4219575" cy="2973387"/>
          </a:xfrm>
          <a:prstGeom prst="rect">
            <a:avLst/>
          </a:prstGeom>
          <a:noFill/>
          <a:ln w="9525">
            <a:noFill/>
            <a:miter lim="800000"/>
            <a:headEnd/>
            <a:tailEnd/>
          </a:ln>
        </p:spPr>
      </p:pic>
      <p:sp>
        <p:nvSpPr>
          <p:cNvPr id="52227" name="Oval 4"/>
          <p:cNvSpPr>
            <a:spLocks noChangeArrowheads="1"/>
          </p:cNvSpPr>
          <p:nvPr/>
        </p:nvSpPr>
        <p:spPr bwMode="auto">
          <a:xfrm>
            <a:off x="5219700" y="2997200"/>
            <a:ext cx="2016125" cy="431800"/>
          </a:xfrm>
          <a:prstGeom prst="ellipse">
            <a:avLst/>
          </a:prstGeom>
          <a:noFill/>
          <a:ln w="9525">
            <a:solidFill>
              <a:srgbClr val="FF3300"/>
            </a:solidFill>
            <a:round/>
            <a:headEnd/>
            <a:tailEnd/>
          </a:ln>
        </p:spPr>
        <p:txBody>
          <a:bodyPr wrap="none" anchor="ctr"/>
          <a:lstStyle/>
          <a:p>
            <a:endParaRPr lang="tr-TR"/>
          </a:p>
        </p:txBody>
      </p:sp>
      <p:pic>
        <p:nvPicPr>
          <p:cNvPr id="52228" name="Picture 5"/>
          <p:cNvPicPr>
            <a:picLocks noChangeAspect="1" noChangeArrowheads="1"/>
          </p:cNvPicPr>
          <p:nvPr/>
        </p:nvPicPr>
        <p:blipFill>
          <a:blip r:embed="rId5"/>
          <a:srcRect/>
          <a:stretch>
            <a:fillRect/>
          </a:stretch>
        </p:blipFill>
        <p:spPr bwMode="auto">
          <a:xfrm>
            <a:off x="1476375" y="4292600"/>
            <a:ext cx="6264275" cy="1108075"/>
          </a:xfrm>
          <a:prstGeom prst="rect">
            <a:avLst/>
          </a:prstGeom>
          <a:noFill/>
          <a:ln w="9525">
            <a:solidFill>
              <a:srgbClr val="FF3300"/>
            </a:solidFill>
            <a:miter lim="800000"/>
            <a:headEnd/>
            <a:tailEnd/>
          </a:ln>
        </p:spPr>
      </p:pic>
      <p:sp>
        <p:nvSpPr>
          <p:cNvPr id="52229" name="Line 6"/>
          <p:cNvSpPr>
            <a:spLocks noChangeShapeType="1"/>
          </p:cNvSpPr>
          <p:nvPr/>
        </p:nvSpPr>
        <p:spPr bwMode="auto">
          <a:xfrm>
            <a:off x="2339975" y="4797425"/>
            <a:ext cx="5256213" cy="0"/>
          </a:xfrm>
          <a:prstGeom prst="line">
            <a:avLst/>
          </a:prstGeom>
          <a:noFill/>
          <a:ln w="9525">
            <a:solidFill>
              <a:schemeClr val="tx1"/>
            </a:solidFill>
            <a:round/>
            <a:headEnd/>
            <a:tailEnd/>
          </a:ln>
        </p:spPr>
        <p:txBody>
          <a:bodyPr/>
          <a:lstStyle/>
          <a:p>
            <a:endParaRPr lang="tr-TR"/>
          </a:p>
        </p:txBody>
      </p:sp>
      <p:sp>
        <p:nvSpPr>
          <p:cNvPr id="52230" name="Oval 7"/>
          <p:cNvSpPr>
            <a:spLocks noChangeArrowheads="1"/>
          </p:cNvSpPr>
          <p:nvPr/>
        </p:nvSpPr>
        <p:spPr bwMode="auto">
          <a:xfrm>
            <a:off x="2627313" y="4149725"/>
            <a:ext cx="2159000" cy="576263"/>
          </a:xfrm>
          <a:prstGeom prst="ellipse">
            <a:avLst/>
          </a:prstGeom>
          <a:noFill/>
          <a:ln w="9525">
            <a:solidFill>
              <a:srgbClr val="FF3300"/>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srcRect/>
          <a:stretch>
            <a:fillRect/>
          </a:stretch>
        </p:blipFill>
        <p:spPr bwMode="auto">
          <a:xfrm>
            <a:off x="1547813" y="2749550"/>
            <a:ext cx="6481762" cy="1398588"/>
          </a:xfrm>
          <a:prstGeom prst="rect">
            <a:avLst/>
          </a:prstGeom>
          <a:noFill/>
          <a:ln w="9525">
            <a:noFill/>
            <a:miter lim="800000"/>
            <a:headEnd/>
            <a:tailEnd/>
          </a:ln>
        </p:spPr>
      </p:pic>
      <p:pic>
        <p:nvPicPr>
          <p:cNvPr id="54274" name="Picture 5"/>
          <p:cNvPicPr>
            <a:picLocks noChangeAspect="1" noChangeArrowheads="1"/>
          </p:cNvPicPr>
          <p:nvPr/>
        </p:nvPicPr>
        <p:blipFill>
          <a:blip r:embed="rId3"/>
          <a:srcRect/>
          <a:stretch>
            <a:fillRect/>
          </a:stretch>
        </p:blipFill>
        <p:spPr bwMode="auto">
          <a:xfrm>
            <a:off x="1547813" y="4365625"/>
            <a:ext cx="6553200" cy="1398588"/>
          </a:xfrm>
          <a:prstGeom prst="rect">
            <a:avLst/>
          </a:prstGeom>
          <a:noFill/>
          <a:ln w="9525">
            <a:noFill/>
            <a:miter lim="800000"/>
            <a:headEnd/>
            <a:tailEnd/>
          </a:ln>
        </p:spPr>
      </p:pic>
      <p:sp>
        <p:nvSpPr>
          <p:cNvPr id="54275" name="Rectangle 6"/>
          <p:cNvSpPr>
            <a:spLocks noChangeArrowheads="1"/>
          </p:cNvSpPr>
          <p:nvPr/>
        </p:nvSpPr>
        <p:spPr bwMode="auto">
          <a:xfrm>
            <a:off x="88900" y="6165850"/>
            <a:ext cx="9055100" cy="304800"/>
          </a:xfrm>
          <a:prstGeom prst="rect">
            <a:avLst/>
          </a:prstGeom>
          <a:noFill/>
          <a:ln w="9525">
            <a:noFill/>
            <a:miter lim="800000"/>
            <a:headEnd/>
            <a:tailEnd/>
          </a:ln>
        </p:spPr>
        <p:txBody>
          <a:bodyPr wrap="none">
            <a:spAutoFit/>
          </a:bodyPr>
          <a:lstStyle/>
          <a:p>
            <a:r>
              <a:rPr lang="tr-TR" sz="1400" b="1"/>
              <a:t>Forest plot of comparison: 1Supplement vs control, outcome: 1.37 Bayley MDI  and PDI at 18m post-term.</a:t>
            </a:r>
          </a:p>
        </p:txBody>
      </p:sp>
      <p:sp>
        <p:nvSpPr>
          <p:cNvPr id="54276" name="Rectangle 7"/>
          <p:cNvSpPr>
            <a:spLocks noChangeArrowheads="1"/>
          </p:cNvSpPr>
          <p:nvPr/>
        </p:nvSpPr>
        <p:spPr bwMode="auto">
          <a:xfrm>
            <a:off x="1765300" y="260350"/>
            <a:ext cx="5800725" cy="2835275"/>
          </a:xfrm>
          <a:prstGeom prst="rect">
            <a:avLst/>
          </a:prstGeom>
          <a:noFill/>
          <a:ln w="9525">
            <a:noFill/>
            <a:miter lim="800000"/>
            <a:headEnd/>
            <a:tailEnd/>
          </a:ln>
        </p:spPr>
        <p:txBody>
          <a:bodyPr wrap="none">
            <a:spAutoFit/>
          </a:bodyPr>
          <a:lstStyle/>
          <a:p>
            <a:pPr algn="ctr"/>
            <a:r>
              <a:rPr lang="tr-TR" sz="2000" b="1">
                <a:latin typeface="Times New Roman" pitchFamily="18" charset="0"/>
              </a:rPr>
              <a:t>3/7çalışmada </a:t>
            </a:r>
          </a:p>
          <a:p>
            <a:pPr algn="ctr"/>
            <a:r>
              <a:rPr lang="tr-TR" sz="2000" b="1">
                <a:solidFill>
                  <a:srgbClr val="FFFF99"/>
                </a:solidFill>
                <a:latin typeface="Times New Roman" pitchFamily="18" charset="0"/>
              </a:rPr>
              <a:t>NÖROGELİŞİMSEL SONUÇLARDA İYİLEŞME </a:t>
            </a:r>
          </a:p>
          <a:p>
            <a:pPr algn="ctr"/>
            <a:endParaRPr lang="tr-TR" sz="2000" b="1">
              <a:solidFill>
                <a:srgbClr val="FFFF99"/>
              </a:solidFill>
              <a:latin typeface="Times New Roman" pitchFamily="18" charset="0"/>
            </a:endParaRPr>
          </a:p>
          <a:p>
            <a:pPr algn="ctr"/>
            <a:r>
              <a:rPr lang="tr-TR" sz="2000" b="1">
                <a:latin typeface="Times New Roman" pitchFamily="18" charset="0"/>
              </a:rPr>
              <a:t>Meta analizde   gruplar arasında fark yok</a:t>
            </a:r>
          </a:p>
          <a:p>
            <a:pPr algn="ctr"/>
            <a:r>
              <a:rPr lang="tr-TR" sz="2000" b="1">
                <a:latin typeface="Times New Roman" pitchFamily="18" charset="0"/>
              </a:rPr>
              <a:t>(</a:t>
            </a:r>
            <a:r>
              <a:rPr lang="tr-TR" b="1">
                <a:latin typeface="Times New Roman" pitchFamily="18" charset="0"/>
              </a:rPr>
              <a:t>12 ve 18 ayda  Bayley MDI, PDI)</a:t>
            </a:r>
            <a:endParaRPr lang="tr-TR" sz="2000" b="1">
              <a:latin typeface="Times New Roman" pitchFamily="18" charset="0"/>
            </a:endParaRPr>
          </a:p>
          <a:p>
            <a:pPr algn="ctr"/>
            <a:endParaRPr lang="tr-TR" sz="2000" b="1">
              <a:latin typeface="Times New Roman" pitchFamily="18" charset="0"/>
            </a:endParaRPr>
          </a:p>
          <a:p>
            <a:pPr algn="ctr"/>
            <a:r>
              <a:rPr lang="tr-TR" sz="2000" b="1">
                <a:latin typeface="Times New Roman" pitchFamily="18" charset="0"/>
              </a:rPr>
              <a:t>10 yaşta etkisi yok </a:t>
            </a:r>
          </a:p>
          <a:p>
            <a:pPr algn="ctr"/>
            <a:endParaRPr lang="tr-TR" sz="2000" b="1">
              <a:latin typeface="Times New Roman" pitchFamily="18" charset="0"/>
            </a:endParaRPr>
          </a:p>
          <a:p>
            <a:pPr algn="ctr"/>
            <a:endParaRPr lang="tr-TR" sz="2000" b="1">
              <a:latin typeface="Times New Roman" pitchFamily="18" charset="0"/>
            </a:endParaRPr>
          </a:p>
        </p:txBody>
      </p:sp>
      <p:sp>
        <p:nvSpPr>
          <p:cNvPr id="54277" name="Rectangle 10"/>
          <p:cNvSpPr>
            <a:spLocks noChangeArrowheads="1"/>
          </p:cNvSpPr>
          <p:nvPr/>
        </p:nvSpPr>
        <p:spPr bwMode="auto">
          <a:xfrm>
            <a:off x="5003800" y="6384925"/>
            <a:ext cx="7019925" cy="473075"/>
          </a:xfrm>
          <a:prstGeom prst="rect">
            <a:avLst/>
          </a:prstGeom>
          <a:noFill/>
          <a:ln w="9525">
            <a:noFill/>
            <a:miter lim="800000"/>
            <a:headEnd/>
            <a:tailEnd/>
          </a:ln>
        </p:spPr>
        <p:txBody>
          <a:bodyPr>
            <a:spAutoFit/>
          </a:bodyPr>
          <a:lstStyle/>
          <a:p>
            <a:pPr>
              <a:spcBef>
                <a:spcPct val="50000"/>
              </a:spcBef>
            </a:pPr>
            <a:r>
              <a:rPr lang="tr-TR" sz="1000">
                <a:hlinkClick r:id="rId4"/>
              </a:rPr>
              <a:t>Schulzke SM, Cochrane Database Syst Rev 2011; :CD000375.</a:t>
            </a:r>
            <a:endParaRPr lang="tr-TR" sz="1000"/>
          </a:p>
          <a:p>
            <a:pPr>
              <a:spcBef>
                <a:spcPct val="50000"/>
              </a:spcBef>
            </a:pPr>
            <a:endParaRPr lang="tr-TR" sz="1000">
              <a:latin typeface="Times New Roman" pitchFamily="18" charset="0"/>
            </a:endParaRPr>
          </a:p>
        </p:txBody>
      </p:sp>
      <p:pic>
        <p:nvPicPr>
          <p:cNvPr id="54278" name="Picture 4"/>
          <p:cNvPicPr>
            <a:picLocks noChangeAspect="1" noChangeArrowheads="1"/>
          </p:cNvPicPr>
          <p:nvPr/>
        </p:nvPicPr>
        <p:blipFill>
          <a:blip r:embed="rId5"/>
          <a:srcRect/>
          <a:stretch>
            <a:fillRect/>
          </a:stretch>
        </p:blipFill>
        <p:spPr bwMode="auto">
          <a:xfrm>
            <a:off x="0" y="176213"/>
            <a:ext cx="1692275"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0" y="333375"/>
            <a:ext cx="4284663" cy="4487863"/>
          </a:xfrm>
          <a:prstGeom prst="rect">
            <a:avLst/>
          </a:prstGeom>
          <a:noFill/>
          <a:ln w="9525">
            <a:noFill/>
            <a:miter lim="800000"/>
            <a:headEnd/>
            <a:tailEnd/>
          </a:ln>
        </p:spPr>
        <p:txBody>
          <a:bodyPr>
            <a:spAutoFit/>
          </a:bodyPr>
          <a:lstStyle/>
          <a:p>
            <a:r>
              <a:rPr lang="tr-TR" b="1">
                <a:latin typeface="Times New Roman" pitchFamily="18" charset="0"/>
              </a:rPr>
              <a:t>4/15çalışmada</a:t>
            </a:r>
          </a:p>
          <a:p>
            <a:r>
              <a:rPr lang="tr-TR" b="1">
                <a:solidFill>
                  <a:srgbClr val="FFFF99"/>
                </a:solidFill>
                <a:latin typeface="Times New Roman" pitchFamily="18" charset="0"/>
              </a:rPr>
              <a:t>BÜYÜMEYE</a:t>
            </a:r>
            <a:r>
              <a:rPr lang="tr-TR">
                <a:latin typeface="Times New Roman" pitchFamily="18" charset="0"/>
              </a:rPr>
              <a:t> </a:t>
            </a:r>
            <a:r>
              <a:rPr lang="tr-TR" b="1">
                <a:solidFill>
                  <a:srgbClr val="FFFF99"/>
                </a:solidFill>
                <a:latin typeface="Times New Roman" pitchFamily="18" charset="0"/>
              </a:rPr>
              <a:t>OLUMLU ETKİ</a:t>
            </a:r>
          </a:p>
          <a:p>
            <a:r>
              <a:rPr lang="tr-TR">
                <a:latin typeface="Times New Roman" pitchFamily="18" charset="0"/>
              </a:rPr>
              <a:t>(değişik postnatal yaşlarda  ) </a:t>
            </a:r>
          </a:p>
          <a:p>
            <a:endParaRPr lang="tr-TR">
              <a:latin typeface="Times New Roman" pitchFamily="18" charset="0"/>
            </a:endParaRPr>
          </a:p>
          <a:p>
            <a:r>
              <a:rPr lang="tr-TR" b="1">
                <a:latin typeface="Times New Roman" pitchFamily="18" charset="0"/>
              </a:rPr>
              <a:t>2/15çalışmada</a:t>
            </a:r>
          </a:p>
          <a:p>
            <a:r>
              <a:rPr lang="tr-TR" b="1">
                <a:solidFill>
                  <a:srgbClr val="FFFF99"/>
                </a:solidFill>
                <a:latin typeface="Times New Roman" pitchFamily="18" charset="0"/>
              </a:rPr>
              <a:t>BÜYÜMEYE</a:t>
            </a:r>
            <a:r>
              <a:rPr lang="tr-TR">
                <a:latin typeface="Times New Roman" pitchFamily="18" charset="0"/>
              </a:rPr>
              <a:t> </a:t>
            </a:r>
            <a:r>
              <a:rPr lang="tr-TR" b="1">
                <a:solidFill>
                  <a:srgbClr val="FFFF99"/>
                </a:solidFill>
                <a:latin typeface="Times New Roman" pitchFamily="18" charset="0"/>
              </a:rPr>
              <a:t>OLUMSUZ ETKİ,</a:t>
            </a:r>
          </a:p>
          <a:p>
            <a:endParaRPr lang="tr-TR" b="1">
              <a:solidFill>
                <a:srgbClr val="FFFF99"/>
              </a:solidFill>
              <a:latin typeface="Times New Roman" pitchFamily="18" charset="0"/>
            </a:endParaRPr>
          </a:p>
          <a:p>
            <a:r>
              <a:rPr lang="tr-TR">
                <a:latin typeface="Times New Roman" pitchFamily="18" charset="0"/>
              </a:rPr>
              <a:t>Diğer çalışmalarda </a:t>
            </a:r>
          </a:p>
          <a:p>
            <a:r>
              <a:rPr lang="tr-TR" b="1">
                <a:solidFill>
                  <a:srgbClr val="FFFF99"/>
                </a:solidFill>
                <a:latin typeface="Times New Roman" pitchFamily="18" charset="0"/>
              </a:rPr>
              <a:t>BÜYÜMEYE ETKİ YOK</a:t>
            </a:r>
          </a:p>
          <a:p>
            <a:pPr>
              <a:spcBef>
                <a:spcPct val="50000"/>
              </a:spcBef>
            </a:pPr>
            <a:endParaRPr lang="tr-TR" b="1">
              <a:solidFill>
                <a:srgbClr val="FFFF99"/>
              </a:solidFill>
              <a:latin typeface="Times New Roman" pitchFamily="18" charset="0"/>
            </a:endParaRPr>
          </a:p>
          <a:p>
            <a:endParaRPr lang="tr-TR" b="1">
              <a:solidFill>
                <a:srgbClr val="FFFF99"/>
              </a:solidFill>
              <a:latin typeface="Times New Roman" pitchFamily="18" charset="0"/>
            </a:endParaRPr>
          </a:p>
          <a:p>
            <a:endParaRPr lang="tr-TR" b="1">
              <a:solidFill>
                <a:srgbClr val="FFFF99"/>
              </a:solidFill>
              <a:latin typeface="Times New Roman" pitchFamily="18" charset="0"/>
            </a:endParaRPr>
          </a:p>
          <a:p>
            <a:endParaRPr lang="tr-TR" b="1">
              <a:solidFill>
                <a:srgbClr val="FFFF99"/>
              </a:solidFill>
              <a:latin typeface="Times New Roman" pitchFamily="18" charset="0"/>
            </a:endParaRPr>
          </a:p>
          <a:p>
            <a:pPr>
              <a:spcBef>
                <a:spcPct val="50000"/>
              </a:spcBef>
            </a:pPr>
            <a:endParaRPr lang="tr-TR">
              <a:latin typeface="Times New Roman" pitchFamily="18" charset="0"/>
            </a:endParaRPr>
          </a:p>
          <a:p>
            <a:pPr algn="ctr"/>
            <a:endParaRPr lang="tr-TR" b="1">
              <a:latin typeface="Times New Roman" pitchFamily="18" charset="0"/>
            </a:endParaRPr>
          </a:p>
        </p:txBody>
      </p:sp>
      <p:sp>
        <p:nvSpPr>
          <p:cNvPr id="55298" name="AutoShape 9"/>
          <p:cNvSpPr>
            <a:spLocks noChangeArrowheads="1"/>
          </p:cNvSpPr>
          <p:nvPr/>
        </p:nvSpPr>
        <p:spPr bwMode="auto">
          <a:xfrm>
            <a:off x="3779838" y="1125538"/>
            <a:ext cx="1223962" cy="360362"/>
          </a:xfrm>
          <a:prstGeom prst="rightArrow">
            <a:avLst>
              <a:gd name="adj1" fmla="val 50000"/>
              <a:gd name="adj2" fmla="val 84912"/>
            </a:avLst>
          </a:prstGeom>
          <a:solidFill>
            <a:srgbClr val="FFFF99"/>
          </a:solidFill>
          <a:ln w="9525">
            <a:solidFill>
              <a:schemeClr val="tx1"/>
            </a:solidFill>
            <a:miter lim="800000"/>
            <a:headEnd/>
            <a:tailEnd/>
          </a:ln>
        </p:spPr>
        <p:txBody>
          <a:bodyPr wrap="none" anchor="ctr"/>
          <a:lstStyle/>
          <a:p>
            <a:endParaRPr lang="tr-TR"/>
          </a:p>
        </p:txBody>
      </p:sp>
      <p:sp>
        <p:nvSpPr>
          <p:cNvPr id="55299" name="Text Box 10"/>
          <p:cNvSpPr txBox="1">
            <a:spLocks noChangeArrowheads="1"/>
          </p:cNvSpPr>
          <p:nvPr/>
        </p:nvSpPr>
        <p:spPr bwMode="auto">
          <a:xfrm>
            <a:off x="4859338" y="908050"/>
            <a:ext cx="2519362" cy="1370013"/>
          </a:xfrm>
          <a:prstGeom prst="rect">
            <a:avLst/>
          </a:prstGeom>
          <a:noFill/>
          <a:ln w="9525">
            <a:noFill/>
            <a:miter lim="800000"/>
            <a:headEnd/>
            <a:tailEnd/>
          </a:ln>
        </p:spPr>
        <p:txBody>
          <a:bodyPr>
            <a:spAutoFit/>
          </a:bodyPr>
          <a:lstStyle/>
          <a:p>
            <a:pPr algn="ctr">
              <a:spcBef>
                <a:spcPct val="50000"/>
              </a:spcBef>
            </a:pPr>
            <a:r>
              <a:rPr lang="tr-TR" sz="2400" b="1">
                <a:latin typeface="Times New Roman" pitchFamily="18" charset="0"/>
              </a:rPr>
              <a:t>SONUÇLAR UYUMSUZ</a:t>
            </a:r>
          </a:p>
          <a:p>
            <a:pPr algn="ctr">
              <a:spcBef>
                <a:spcPct val="50000"/>
              </a:spcBef>
            </a:pPr>
            <a:endParaRPr lang="tr-TR" sz="2400" b="1">
              <a:latin typeface="Times New Roman" pitchFamily="18" charset="0"/>
            </a:endParaRPr>
          </a:p>
        </p:txBody>
      </p:sp>
      <p:pic>
        <p:nvPicPr>
          <p:cNvPr id="55300" name="Picture 5"/>
          <p:cNvPicPr>
            <a:picLocks noChangeAspect="1" noChangeArrowheads="1"/>
          </p:cNvPicPr>
          <p:nvPr/>
        </p:nvPicPr>
        <p:blipFill>
          <a:blip r:embed="rId3"/>
          <a:srcRect/>
          <a:stretch>
            <a:fillRect/>
          </a:stretch>
        </p:blipFill>
        <p:spPr bwMode="auto">
          <a:xfrm>
            <a:off x="0" y="2997200"/>
            <a:ext cx="4392613" cy="1060450"/>
          </a:xfrm>
          <a:prstGeom prst="rect">
            <a:avLst/>
          </a:prstGeom>
          <a:noFill/>
          <a:ln w="9525">
            <a:noFill/>
            <a:miter lim="800000"/>
            <a:headEnd/>
            <a:tailEnd/>
          </a:ln>
        </p:spPr>
      </p:pic>
      <p:pic>
        <p:nvPicPr>
          <p:cNvPr id="55301" name="Picture 6"/>
          <p:cNvPicPr>
            <a:picLocks noChangeAspect="1" noChangeArrowheads="1"/>
          </p:cNvPicPr>
          <p:nvPr/>
        </p:nvPicPr>
        <p:blipFill>
          <a:blip r:embed="rId4"/>
          <a:srcRect/>
          <a:stretch>
            <a:fillRect/>
          </a:stretch>
        </p:blipFill>
        <p:spPr bwMode="auto">
          <a:xfrm>
            <a:off x="0" y="4156075"/>
            <a:ext cx="4427538" cy="1158875"/>
          </a:xfrm>
          <a:prstGeom prst="rect">
            <a:avLst/>
          </a:prstGeom>
          <a:noFill/>
          <a:ln w="9525">
            <a:noFill/>
            <a:miter lim="800000"/>
            <a:headEnd/>
            <a:tailEnd/>
          </a:ln>
        </p:spPr>
      </p:pic>
      <p:sp>
        <p:nvSpPr>
          <p:cNvPr id="55302" name="Text Box 8"/>
          <p:cNvSpPr txBox="1">
            <a:spLocks noChangeArrowheads="1"/>
          </p:cNvSpPr>
          <p:nvPr/>
        </p:nvSpPr>
        <p:spPr bwMode="auto">
          <a:xfrm>
            <a:off x="4211638" y="3068638"/>
            <a:ext cx="5257800" cy="2830512"/>
          </a:xfrm>
          <a:prstGeom prst="rect">
            <a:avLst/>
          </a:prstGeom>
          <a:noFill/>
          <a:ln w="9525">
            <a:noFill/>
            <a:miter lim="800000"/>
            <a:headEnd/>
            <a:tailEnd/>
          </a:ln>
        </p:spPr>
        <p:txBody>
          <a:bodyPr>
            <a:spAutoFit/>
          </a:bodyPr>
          <a:lstStyle/>
          <a:p>
            <a:pPr algn="ctr"/>
            <a:r>
              <a:rPr lang="tr-TR" sz="2400" b="1">
                <a:latin typeface="Times New Roman" pitchFamily="18" charset="0"/>
              </a:rPr>
              <a:t>Meta-analiz </a:t>
            </a:r>
          </a:p>
          <a:p>
            <a:pPr algn="ctr"/>
            <a:r>
              <a:rPr lang="tr-TR" sz="2400" b="1">
                <a:latin typeface="Times New Roman" pitchFamily="18" charset="0"/>
              </a:rPr>
              <a:t>Düzeltilmiş 2 ayda büyüme daha iyi </a:t>
            </a:r>
          </a:p>
          <a:p>
            <a:pPr algn="ctr"/>
            <a:r>
              <a:rPr lang="tr-TR" sz="2400" b="1">
                <a:latin typeface="Times New Roman" pitchFamily="18" charset="0"/>
              </a:rPr>
              <a:t>Bu etkinin 12 ve 18 ayda yok.</a:t>
            </a:r>
          </a:p>
          <a:p>
            <a:pPr algn="ctr"/>
            <a:endParaRPr lang="tr-TR" sz="2400" b="1">
              <a:latin typeface="Times New Roman" pitchFamily="18" charset="0"/>
            </a:endParaRPr>
          </a:p>
          <a:p>
            <a:pPr algn="ctr"/>
            <a:endParaRPr lang="tr-TR" sz="2400" b="1">
              <a:latin typeface="Times New Roman" pitchFamily="18" charset="0"/>
            </a:endParaRPr>
          </a:p>
          <a:p>
            <a:pPr algn="ctr"/>
            <a:endParaRPr lang="tr-TR" sz="2400" b="1">
              <a:latin typeface="Times New Roman" pitchFamily="18" charset="0"/>
            </a:endParaRPr>
          </a:p>
          <a:p>
            <a:pPr algn="ctr">
              <a:spcBef>
                <a:spcPct val="50000"/>
              </a:spcBef>
            </a:pPr>
            <a:endParaRPr lang="tr-TR" sz="2400">
              <a:latin typeface="Times New Roman" pitchFamily="18" charset="0"/>
            </a:endParaRPr>
          </a:p>
        </p:txBody>
      </p:sp>
      <p:sp>
        <p:nvSpPr>
          <p:cNvPr id="55303" name="Rectangle 9"/>
          <p:cNvSpPr>
            <a:spLocks noChangeArrowheads="1"/>
          </p:cNvSpPr>
          <p:nvPr/>
        </p:nvSpPr>
        <p:spPr bwMode="auto">
          <a:xfrm>
            <a:off x="539750" y="5734050"/>
            <a:ext cx="8604250" cy="304800"/>
          </a:xfrm>
          <a:prstGeom prst="rect">
            <a:avLst/>
          </a:prstGeom>
          <a:noFill/>
          <a:ln w="9525">
            <a:noFill/>
            <a:miter lim="800000"/>
            <a:headEnd/>
            <a:tailEnd/>
          </a:ln>
        </p:spPr>
        <p:txBody>
          <a:bodyPr>
            <a:spAutoFit/>
          </a:bodyPr>
          <a:lstStyle/>
          <a:p>
            <a:r>
              <a:rPr lang="tr-TR" sz="1400" b="1"/>
              <a:t>Forest plot of comparison: 1 Supplement vs control, outcome: Length  and weightat 2m post-term</a:t>
            </a:r>
          </a:p>
        </p:txBody>
      </p:sp>
      <p:pic>
        <p:nvPicPr>
          <p:cNvPr id="55304" name="Picture 4"/>
          <p:cNvPicPr>
            <a:picLocks noChangeAspect="1" noChangeArrowheads="1"/>
          </p:cNvPicPr>
          <p:nvPr/>
        </p:nvPicPr>
        <p:blipFill>
          <a:blip r:embed="rId5"/>
          <a:srcRect/>
          <a:stretch>
            <a:fillRect/>
          </a:stretch>
        </p:blipFill>
        <p:spPr bwMode="auto">
          <a:xfrm>
            <a:off x="7199313" y="0"/>
            <a:ext cx="1944687" cy="191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4"/>
          <p:cNvSpPr txBox="1">
            <a:spLocks noChangeArrowheads="1"/>
          </p:cNvSpPr>
          <p:nvPr/>
        </p:nvSpPr>
        <p:spPr bwMode="auto">
          <a:xfrm>
            <a:off x="611188" y="981075"/>
            <a:ext cx="7991475" cy="854075"/>
          </a:xfrm>
          <a:prstGeom prst="rect">
            <a:avLst/>
          </a:prstGeom>
          <a:noFill/>
          <a:ln w="9525">
            <a:noFill/>
            <a:miter lim="800000"/>
            <a:headEnd/>
            <a:tailEnd/>
          </a:ln>
        </p:spPr>
        <p:txBody>
          <a:bodyPr>
            <a:spAutoFit/>
          </a:bodyPr>
          <a:lstStyle/>
          <a:p>
            <a:pPr>
              <a:spcBef>
                <a:spcPct val="50000"/>
              </a:spcBef>
            </a:pPr>
            <a:r>
              <a:rPr lang="tr-TR" sz="2000">
                <a:latin typeface="Times New Roman" pitchFamily="18" charset="0"/>
              </a:rPr>
              <a:t>Preterm formulmamaların   </a:t>
            </a:r>
            <a:r>
              <a:rPr lang="tr-TR" sz="2000">
                <a:solidFill>
                  <a:srgbClr val="FFFF99"/>
                </a:solidFill>
                <a:latin typeface="Times New Roman" pitchFamily="18" charset="0"/>
              </a:rPr>
              <a:t>“Standart Doz”</a:t>
            </a:r>
            <a:r>
              <a:rPr lang="tr-TR" sz="2000">
                <a:latin typeface="Times New Roman" pitchFamily="18" charset="0"/>
              </a:rPr>
              <a:t>  DHA ile suplemantasyonu</a:t>
            </a:r>
          </a:p>
          <a:p>
            <a:pPr>
              <a:spcBef>
                <a:spcPct val="50000"/>
              </a:spcBef>
            </a:pPr>
            <a:endParaRPr lang="tr-TR" sz="2000">
              <a:latin typeface="Times New Roman" pitchFamily="18" charset="0"/>
            </a:endParaRPr>
          </a:p>
        </p:txBody>
      </p:sp>
      <p:sp>
        <p:nvSpPr>
          <p:cNvPr id="57346" name="Text Box 3"/>
          <p:cNvSpPr txBox="1">
            <a:spLocks noChangeArrowheads="1"/>
          </p:cNvSpPr>
          <p:nvPr/>
        </p:nvSpPr>
        <p:spPr bwMode="auto">
          <a:xfrm>
            <a:off x="323850" y="1916113"/>
            <a:ext cx="3816350" cy="3444875"/>
          </a:xfrm>
          <a:prstGeom prst="rect">
            <a:avLst/>
          </a:prstGeom>
          <a:noFill/>
          <a:ln w="9525">
            <a:noFill/>
            <a:miter lim="800000"/>
            <a:headEnd/>
            <a:tailEnd/>
          </a:ln>
        </p:spPr>
        <p:txBody>
          <a:bodyPr>
            <a:spAutoFit/>
          </a:bodyPr>
          <a:lstStyle/>
          <a:p>
            <a:r>
              <a:rPr lang="tr-TR" sz="2000">
                <a:solidFill>
                  <a:srgbClr val="FFFF99"/>
                </a:solidFill>
                <a:latin typeface="Times New Roman" pitchFamily="18" charset="0"/>
              </a:rPr>
              <a:t>Yararlı mı?</a:t>
            </a:r>
          </a:p>
          <a:p>
            <a:endParaRPr lang="tr-TR" sz="2000">
              <a:latin typeface="Times New Roman" pitchFamily="18" charset="0"/>
            </a:endParaRPr>
          </a:p>
          <a:p>
            <a:r>
              <a:rPr lang="tr-TR" sz="2000">
                <a:latin typeface="Times New Roman" pitchFamily="18" charset="0"/>
              </a:rPr>
              <a:t>Retinal ve bilişsel gelişimde potansiyel yarar sağlayacağı yönünde işaretler içeriyor</a:t>
            </a:r>
          </a:p>
          <a:p>
            <a:endParaRPr lang="tr-TR" sz="2000">
              <a:latin typeface="Times New Roman" pitchFamily="18" charset="0"/>
            </a:endParaRPr>
          </a:p>
          <a:p>
            <a:r>
              <a:rPr lang="tr-TR" sz="2000">
                <a:latin typeface="Times New Roman" pitchFamily="18" charset="0"/>
              </a:rPr>
              <a:t>2 meta analiz (Schulzke SM, 2011/ Smither LG, 2008)  RCT lerin suplemantasyonla nörogelişimde belirgin yarar yok</a:t>
            </a:r>
          </a:p>
          <a:p>
            <a:endParaRPr lang="tr-TR" sz="2000">
              <a:latin typeface="Times New Roman" pitchFamily="18" charset="0"/>
            </a:endParaRPr>
          </a:p>
        </p:txBody>
      </p:sp>
      <p:sp>
        <p:nvSpPr>
          <p:cNvPr id="57347" name="Text Box 4"/>
          <p:cNvSpPr txBox="1">
            <a:spLocks noChangeArrowheads="1"/>
          </p:cNvSpPr>
          <p:nvPr/>
        </p:nvSpPr>
        <p:spPr bwMode="auto">
          <a:xfrm>
            <a:off x="4824413" y="1916113"/>
            <a:ext cx="4319587" cy="3902075"/>
          </a:xfrm>
          <a:prstGeom prst="rect">
            <a:avLst/>
          </a:prstGeom>
          <a:noFill/>
          <a:ln w="9525">
            <a:noFill/>
            <a:miter lim="800000"/>
            <a:headEnd/>
            <a:tailEnd/>
          </a:ln>
        </p:spPr>
        <p:txBody>
          <a:bodyPr>
            <a:spAutoFit/>
          </a:bodyPr>
          <a:lstStyle/>
          <a:p>
            <a:r>
              <a:rPr lang="tr-TR" sz="2000">
                <a:solidFill>
                  <a:srgbClr val="FFFF99"/>
                </a:solidFill>
                <a:latin typeface="Times New Roman" pitchFamily="18" charset="0"/>
              </a:rPr>
              <a:t>Güvenilir mi?</a:t>
            </a:r>
          </a:p>
          <a:p>
            <a:endParaRPr lang="tr-TR" sz="2000">
              <a:latin typeface="Times New Roman" pitchFamily="18" charset="0"/>
            </a:endParaRPr>
          </a:p>
          <a:p>
            <a:r>
              <a:rPr lang="tr-TR" sz="2000">
                <a:latin typeface="Times New Roman" pitchFamily="18" charset="0"/>
              </a:rPr>
              <a:t>Preterm morbiditelerini  artırmıyor</a:t>
            </a:r>
          </a:p>
          <a:p>
            <a:endParaRPr lang="tr-TR" sz="2000">
              <a:latin typeface="Times New Roman" pitchFamily="18" charset="0"/>
            </a:endParaRPr>
          </a:p>
          <a:p>
            <a:r>
              <a:rPr lang="tr-TR" sz="2000">
                <a:latin typeface="Times New Roman" pitchFamily="18" charset="0"/>
              </a:rPr>
              <a:t>Yüksek n3 düşük n6 LCPUFA alımı büyemenin az olmasına neden oluyor </a:t>
            </a:r>
          </a:p>
          <a:p>
            <a:endParaRPr lang="tr-TR" sz="2000">
              <a:latin typeface="Times New Roman" pitchFamily="18" charset="0"/>
            </a:endParaRPr>
          </a:p>
          <a:p>
            <a:r>
              <a:rPr lang="tr-TR" sz="2000">
                <a:latin typeface="Times New Roman" pitchFamily="18" charset="0"/>
              </a:rPr>
              <a:t>Oranı korunarak ARA düşüşü minimize edilmeli</a:t>
            </a:r>
          </a:p>
          <a:p>
            <a:endParaRPr lang="tr-TR" sz="2000">
              <a:latin typeface="Times New Roman" pitchFamily="18" charset="0"/>
            </a:endParaRPr>
          </a:p>
          <a:p>
            <a:endParaRPr lang="tr-TR" sz="2000">
              <a:latin typeface="Times New Roman" pitchFamily="18" charset="0"/>
            </a:endParaRPr>
          </a:p>
          <a:p>
            <a:pPr>
              <a:spcBef>
                <a:spcPct val="50000"/>
              </a:spcBef>
            </a:pPr>
            <a:endParaRPr lang="tr-TR" sz="2000">
              <a:latin typeface="Times New Roman" pitchFamily="18" charset="0"/>
            </a:endParaRPr>
          </a:p>
        </p:txBody>
      </p:sp>
      <p:sp>
        <p:nvSpPr>
          <p:cNvPr id="57348" name="Rectangle 5"/>
          <p:cNvSpPr>
            <a:spLocks noChangeArrowheads="1"/>
          </p:cNvSpPr>
          <p:nvPr/>
        </p:nvSpPr>
        <p:spPr bwMode="auto">
          <a:xfrm>
            <a:off x="2700338" y="5445125"/>
            <a:ext cx="5446712" cy="457200"/>
          </a:xfrm>
          <a:prstGeom prst="rect">
            <a:avLst/>
          </a:prstGeom>
          <a:noFill/>
          <a:ln w="9525">
            <a:noFill/>
            <a:miter lim="800000"/>
            <a:headEnd/>
            <a:tailEnd/>
          </a:ln>
        </p:spPr>
        <p:txBody>
          <a:bodyPr wrap="none">
            <a:spAutoFit/>
          </a:bodyPr>
          <a:lstStyle/>
          <a:p>
            <a:r>
              <a:rPr lang="tr-TR" sz="2400" b="1">
                <a:solidFill>
                  <a:srgbClr val="FFFF99"/>
                </a:solidFill>
                <a:latin typeface="Times New Roman" pitchFamily="18" charset="0"/>
              </a:rPr>
              <a:t>Bunun sebepleri çalışma metodolojileri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4"/>
          <p:cNvSpPr txBox="1">
            <a:spLocks noChangeArrowheads="1"/>
          </p:cNvSpPr>
          <p:nvPr/>
        </p:nvSpPr>
        <p:spPr bwMode="auto">
          <a:xfrm>
            <a:off x="611188" y="1268413"/>
            <a:ext cx="8137525" cy="5578475"/>
          </a:xfrm>
          <a:prstGeom prst="rect">
            <a:avLst/>
          </a:prstGeom>
          <a:noFill/>
          <a:ln w="9525">
            <a:noFill/>
            <a:miter lim="800000"/>
            <a:headEnd/>
            <a:tailEnd/>
          </a:ln>
        </p:spPr>
        <p:txBody>
          <a:bodyPr>
            <a:spAutoFit/>
          </a:bodyPr>
          <a:lstStyle/>
          <a:p>
            <a:pPr marL="342900" indent="-342900">
              <a:spcBef>
                <a:spcPct val="50000"/>
              </a:spcBef>
            </a:pPr>
            <a:endParaRPr lang="tr-TR" sz="2000">
              <a:latin typeface="Times New Roman" pitchFamily="18" charset="0"/>
            </a:endParaRPr>
          </a:p>
          <a:p>
            <a:pPr marL="342900" indent="-342900">
              <a:spcBef>
                <a:spcPct val="50000"/>
              </a:spcBef>
            </a:pPr>
            <a:endParaRPr lang="tr-TR" sz="2000">
              <a:latin typeface="Times New Roman" pitchFamily="18" charset="0"/>
            </a:endParaRPr>
          </a:p>
          <a:p>
            <a:pPr marL="342900" indent="-342900">
              <a:spcBef>
                <a:spcPct val="50000"/>
              </a:spcBef>
              <a:buFontTx/>
              <a:buAutoNum type="arabicPeriod"/>
            </a:pPr>
            <a:r>
              <a:rPr lang="tr-TR" sz="2000">
                <a:latin typeface="Times New Roman" pitchFamily="18" charset="0"/>
              </a:rPr>
              <a:t>%0.5 LCPUFA DGH 9.aya kadar supp, Daha iyi büyüme / erkeklerde MDI daha iyi Few trell MS J Pediatr 2004 </a:t>
            </a:r>
          </a:p>
          <a:p>
            <a:pPr marL="342900" indent="-342900">
              <a:spcBef>
                <a:spcPct val="50000"/>
              </a:spcBef>
              <a:buFontTx/>
              <a:buAutoNum type="arabicPeriod"/>
            </a:pPr>
            <a:r>
              <a:rPr lang="tr-TR" sz="2000">
                <a:latin typeface="Times New Roman" pitchFamily="18" charset="0"/>
              </a:rPr>
              <a:t>32 mg ekt DHA ve AA 1 .hft –taburculuk,  6.ayda daha iyi problem çözme, hafıza,20 ayda fark yok,ancak taburculuktaki DHA kons ile    </a:t>
            </a:r>
          </a:p>
          <a:p>
            <a:pPr marL="342900" indent="-342900">
              <a:spcBef>
                <a:spcPct val="50000"/>
              </a:spcBef>
            </a:pPr>
            <a:r>
              <a:rPr lang="tr-TR" sz="2000">
                <a:latin typeface="Times New Roman" pitchFamily="18" charset="0"/>
              </a:rPr>
              <a:t>     BMDI skoru  ve dikkat süresi  korele Westberg AC,Acta Pediatr 2011 </a:t>
            </a:r>
          </a:p>
          <a:p>
            <a:pPr marL="342900" indent="-342900">
              <a:spcBef>
                <a:spcPct val="50000"/>
              </a:spcBef>
            </a:pPr>
            <a:r>
              <a:rPr lang="tr-TR" sz="2000">
                <a:latin typeface="Times New Roman" pitchFamily="18" charset="0"/>
              </a:rPr>
              <a:t>3. Yüksek ve standart DHA+ sabit AA supp çalışması: görme 4 ayda daha iyi, MDI PDI fark yok, kızlarda daha yüksek MDI erken görme ve bilişsel avantaj ileri yaşa taşınmıyor</a:t>
            </a:r>
          </a:p>
          <a:p>
            <a:pPr marL="342900" indent="-342900">
              <a:spcBef>
                <a:spcPct val="50000"/>
              </a:spcBef>
            </a:pPr>
            <a:endParaRPr lang="tr-TR" sz="2000">
              <a:latin typeface="Times New Roman" pitchFamily="18" charset="0"/>
            </a:endParaRPr>
          </a:p>
          <a:p>
            <a:pPr marL="342900" indent="-342900">
              <a:spcBef>
                <a:spcPct val="50000"/>
              </a:spcBef>
            </a:pPr>
            <a:r>
              <a:rPr lang="tr-TR" sz="2000">
                <a:latin typeface="Times New Roman" pitchFamily="18" charset="0"/>
              </a:rPr>
              <a:t>   </a:t>
            </a:r>
            <a:r>
              <a:rPr lang="tr-TR" sz="2000">
                <a:solidFill>
                  <a:srgbClr val="FFFF99"/>
                </a:solidFill>
                <a:latin typeface="Times New Roman" pitchFamily="18" charset="0"/>
              </a:rPr>
              <a:t>Yüksek doz güvenli 1 çalışmada 36 ay oksijen gereksinimi azalmış </a:t>
            </a:r>
          </a:p>
          <a:p>
            <a:pPr marL="342900" indent="-342900"/>
            <a:r>
              <a:rPr lang="tr-TR" sz="2000">
                <a:solidFill>
                  <a:srgbClr val="FFFF99"/>
                </a:solidFill>
                <a:latin typeface="Times New Roman" pitchFamily="18" charset="0"/>
              </a:rPr>
              <a:t>    Makrides M, Jama 2009 , &lt;1250 g yüksek doz DHA daha etkili</a:t>
            </a:r>
          </a:p>
          <a:p>
            <a:pPr marL="342900" indent="-342900">
              <a:spcBef>
                <a:spcPct val="50000"/>
              </a:spcBef>
              <a:buFontTx/>
              <a:buAutoNum type="arabicPeriod"/>
            </a:pPr>
            <a:endParaRPr lang="tr-TR" sz="2000">
              <a:solidFill>
                <a:srgbClr val="FFFF99"/>
              </a:solidFill>
              <a:latin typeface="Times New Roman" pitchFamily="18" charset="0"/>
            </a:endParaRPr>
          </a:p>
        </p:txBody>
      </p:sp>
      <p:sp>
        <p:nvSpPr>
          <p:cNvPr id="58370" name="Rectangle 3"/>
          <p:cNvSpPr>
            <a:spLocks noChangeArrowheads="1"/>
          </p:cNvSpPr>
          <p:nvPr/>
        </p:nvSpPr>
        <p:spPr bwMode="auto">
          <a:xfrm>
            <a:off x="539750" y="333375"/>
            <a:ext cx="8604250" cy="1266825"/>
          </a:xfrm>
          <a:prstGeom prst="rect">
            <a:avLst/>
          </a:prstGeom>
          <a:noFill/>
          <a:ln w="9525">
            <a:noFill/>
            <a:miter lim="800000"/>
            <a:headEnd/>
            <a:tailEnd/>
          </a:ln>
        </p:spPr>
        <p:txBody>
          <a:bodyPr>
            <a:spAutoFit/>
          </a:bodyPr>
          <a:lstStyle/>
          <a:p>
            <a:pPr algn="ctr">
              <a:spcBef>
                <a:spcPct val="50000"/>
              </a:spcBef>
            </a:pPr>
            <a:r>
              <a:rPr lang="tr-TR" sz="2000">
                <a:latin typeface="Times New Roman" pitchFamily="18" charset="0"/>
              </a:rPr>
              <a:t>Preterm formulmamaların   “</a:t>
            </a:r>
            <a:r>
              <a:rPr lang="tr-TR" sz="2000">
                <a:solidFill>
                  <a:srgbClr val="FFFF99"/>
                </a:solidFill>
                <a:latin typeface="Times New Roman" pitchFamily="18" charset="0"/>
              </a:rPr>
              <a:t>Yüksek  Doz”</a:t>
            </a:r>
            <a:r>
              <a:rPr lang="tr-TR" sz="2000">
                <a:latin typeface="Times New Roman" pitchFamily="18" charset="0"/>
              </a:rPr>
              <a:t>  DHA ile suplemantasyonu </a:t>
            </a:r>
          </a:p>
          <a:p>
            <a:pPr algn="ctr">
              <a:spcBef>
                <a:spcPct val="50000"/>
              </a:spcBef>
            </a:pPr>
            <a:r>
              <a:rPr lang="tr-TR">
                <a:latin typeface="Times New Roman" pitchFamily="18" charset="0"/>
              </a:rPr>
              <a:t>Term AS düzeylerine göre belirlenen DOZ, preterm için düşük (%0.2-0.4) </a:t>
            </a:r>
            <a:endParaRPr lang="tr-TR" sz="2000">
              <a:latin typeface="Times New Roman" pitchFamily="18" charset="0"/>
            </a:endParaRPr>
          </a:p>
          <a:p>
            <a:pPr algn="ctr">
              <a:spcBef>
                <a:spcPct val="50000"/>
              </a:spcBef>
            </a:pPr>
            <a:endParaRPr lang="tr-TR" sz="200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a:t>Klinik Araştırmalar-Sonuçların yorumlanması güç çünkü</a:t>
            </a:r>
          </a:p>
        </p:txBody>
      </p:sp>
      <p:sp>
        <p:nvSpPr>
          <p:cNvPr id="59394" name="Rectangle 3"/>
          <p:cNvSpPr>
            <a:spLocks noGrp="1" noChangeArrowheads="1"/>
          </p:cNvSpPr>
          <p:nvPr>
            <p:ph type="body" idx="1"/>
          </p:nvPr>
        </p:nvSpPr>
        <p:spPr>
          <a:xfrm>
            <a:off x="457200" y="1557338"/>
            <a:ext cx="8686800" cy="4751387"/>
          </a:xfrm>
        </p:spPr>
        <p:txBody>
          <a:bodyPr/>
          <a:lstStyle/>
          <a:p>
            <a:pPr eaLnBrk="1" hangingPunct="1">
              <a:buFont typeface="Wingdings 2" pitchFamily="18" charset="2"/>
              <a:buNone/>
            </a:pPr>
            <a:r>
              <a:rPr lang="tr-TR" sz="2400" smtClean="0"/>
              <a:t>Kullanılan LCPUFA ürünleri, </a:t>
            </a:r>
          </a:p>
          <a:p>
            <a:pPr eaLnBrk="1" hangingPunct="1">
              <a:buFont typeface="Wingdings 2" pitchFamily="18" charset="2"/>
              <a:buNone/>
            </a:pPr>
            <a:endParaRPr lang="tr-TR" sz="2400" smtClean="0"/>
          </a:p>
          <a:p>
            <a:pPr eaLnBrk="1" hangingPunct="1">
              <a:buFont typeface="Wingdings 2" pitchFamily="18" charset="2"/>
              <a:buNone/>
            </a:pPr>
            <a:r>
              <a:rPr lang="tr-TR" sz="2400" smtClean="0"/>
              <a:t>Suplementasyonun konsantrasyonu, süresi, zamanlaması</a:t>
            </a:r>
          </a:p>
          <a:p>
            <a:pPr eaLnBrk="1" hangingPunct="1">
              <a:buFont typeface="Wingdings 2" pitchFamily="18" charset="2"/>
              <a:buNone/>
            </a:pPr>
            <a:endParaRPr lang="tr-TR" sz="2400" smtClean="0"/>
          </a:p>
          <a:p>
            <a:pPr eaLnBrk="1" hangingPunct="1">
              <a:buFont typeface="Wingdings 2" pitchFamily="18" charset="2"/>
              <a:buNone/>
            </a:pPr>
            <a:r>
              <a:rPr lang="tr-TR" sz="2400" smtClean="0"/>
              <a:t>Değerlendirilen “fonksiyonel domain” sonuç parametreleri </a:t>
            </a:r>
          </a:p>
          <a:p>
            <a:pPr eaLnBrk="1" hangingPunct="1">
              <a:buFont typeface="Wingdings 2" pitchFamily="18" charset="2"/>
              <a:buNone/>
            </a:pPr>
            <a:endParaRPr lang="tr-TR" sz="2400" smtClean="0"/>
          </a:p>
          <a:p>
            <a:pPr eaLnBrk="1" hangingPunct="1">
              <a:buFont typeface="Wingdings 2" pitchFamily="18" charset="2"/>
              <a:buNone/>
            </a:pPr>
            <a:r>
              <a:rPr lang="tr-TR" sz="2400" smtClean="0"/>
              <a:t>Değerlendirme yönteminin uygulama tekniği, zamanlaması ve testi.</a:t>
            </a:r>
          </a:p>
        </p:txBody>
      </p:sp>
      <p:sp>
        <p:nvSpPr>
          <p:cNvPr id="59395" name="AutoShape 5"/>
          <p:cNvSpPr>
            <a:spLocks noChangeArrowheads="1"/>
          </p:cNvSpPr>
          <p:nvPr/>
        </p:nvSpPr>
        <p:spPr bwMode="auto">
          <a:xfrm>
            <a:off x="3348038" y="4797425"/>
            <a:ext cx="1800225" cy="503238"/>
          </a:xfrm>
          <a:prstGeom prst="downArrow">
            <a:avLst>
              <a:gd name="adj1" fmla="val 50000"/>
              <a:gd name="adj2" fmla="val 25000"/>
            </a:avLst>
          </a:prstGeom>
          <a:solidFill>
            <a:srgbClr val="FFFF99"/>
          </a:solidFill>
          <a:ln w="9525">
            <a:solidFill>
              <a:schemeClr val="tx1"/>
            </a:solidFill>
            <a:miter lim="800000"/>
            <a:headEnd/>
            <a:tailEnd/>
          </a:ln>
        </p:spPr>
        <p:txBody>
          <a:bodyPr wrap="none" anchor="ctr"/>
          <a:lstStyle/>
          <a:p>
            <a:endParaRPr lang="tr-TR"/>
          </a:p>
        </p:txBody>
      </p:sp>
      <p:sp>
        <p:nvSpPr>
          <p:cNvPr id="59396" name="Text Box 6"/>
          <p:cNvSpPr txBox="1">
            <a:spLocks noChangeArrowheads="1"/>
          </p:cNvSpPr>
          <p:nvPr/>
        </p:nvSpPr>
        <p:spPr bwMode="auto">
          <a:xfrm>
            <a:off x="1908175" y="5949950"/>
            <a:ext cx="4895850" cy="1160463"/>
          </a:xfrm>
          <a:prstGeom prst="rect">
            <a:avLst/>
          </a:prstGeom>
          <a:noFill/>
          <a:ln w="9525">
            <a:noFill/>
            <a:miter lim="800000"/>
            <a:headEnd/>
            <a:tailEnd/>
          </a:ln>
        </p:spPr>
        <p:txBody>
          <a:bodyPr>
            <a:spAutoFit/>
          </a:bodyPr>
          <a:lstStyle/>
          <a:p>
            <a:pPr algn="ctr">
              <a:spcBef>
                <a:spcPct val="50000"/>
              </a:spcBef>
            </a:pPr>
            <a:r>
              <a:rPr lang="tr-TR" sz="2800" b="1">
                <a:latin typeface="Times New Roman" pitchFamily="18" charset="0"/>
              </a:rPr>
              <a:t>Değişken ve belirleyici</a:t>
            </a:r>
          </a:p>
          <a:p>
            <a:pPr algn="ctr">
              <a:spcBef>
                <a:spcPct val="50000"/>
              </a:spcBef>
            </a:pPr>
            <a:endParaRPr lang="tr-TR" sz="2800" b="1">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1484784"/>
            <a:ext cx="7427168" cy="3456384"/>
          </a:xfrm>
        </p:spPr>
        <p:txBody>
          <a:bodyPr>
            <a:noAutofit/>
          </a:bodyPr>
          <a:lstStyle/>
          <a:p>
            <a:pPr eaLnBrk="1" hangingPunct="1">
              <a:defRPr/>
            </a:pPr>
            <a:r>
              <a:rPr lang="tr-TR" sz="3600" dirty="0" smtClean="0"/>
              <a:t>SORU 2</a:t>
            </a:r>
            <a:br>
              <a:rPr lang="tr-TR" sz="3600" dirty="0" smtClean="0"/>
            </a:br>
            <a:r>
              <a:rPr lang="tr-TR" sz="3600" dirty="0" smtClean="0"/>
              <a:t/>
            </a:r>
            <a:br>
              <a:rPr lang="tr-TR" sz="3600" dirty="0" smtClean="0"/>
            </a:br>
            <a:r>
              <a:rPr lang="tr-TR" sz="3600" dirty="0" smtClean="0"/>
              <a:t> Anne sütünün </a:t>
            </a:r>
            <a:r>
              <a:rPr lang="tr-TR" sz="3600" dirty="0" err="1" smtClean="0"/>
              <a:t>Lcpufa</a:t>
            </a:r>
            <a:r>
              <a:rPr lang="tr-TR" sz="3600" dirty="0" smtClean="0"/>
              <a:t> ile </a:t>
            </a:r>
            <a:r>
              <a:rPr lang="tr-TR" sz="3600" dirty="0" err="1" smtClean="0"/>
              <a:t>suplementasyonun</a:t>
            </a:r>
            <a:r>
              <a:rPr lang="tr-TR" sz="3600" dirty="0" smtClean="0"/>
              <a:t/>
            </a:r>
            <a:br>
              <a:rPr lang="tr-TR" sz="3600" dirty="0" smtClean="0"/>
            </a:br>
            <a:r>
              <a:rPr lang="tr-TR" sz="3600" dirty="0" err="1" smtClean="0"/>
              <a:t>Premature</a:t>
            </a:r>
            <a:r>
              <a:rPr lang="tr-TR" sz="3600" dirty="0" smtClean="0"/>
              <a:t> bebekte</a:t>
            </a:r>
            <a:br>
              <a:rPr lang="tr-TR" sz="3600" dirty="0" smtClean="0"/>
            </a:br>
            <a:r>
              <a:rPr lang="tr-TR" sz="3600" dirty="0" smtClean="0"/>
              <a:t> Büyüme, Gelişim ve Görme keskinliğine etkisi var mı?</a:t>
            </a:r>
            <a:endParaRPr lang="tr-TR" sz="3600" dirty="0"/>
          </a:p>
        </p:txBody>
      </p:sp>
      <p:sp>
        <p:nvSpPr>
          <p:cNvPr id="61442" name="AutoShape 3">
            <a:hlinkClick r:id="" action="ppaction://noaction" highlightClick="1"/>
          </p:cNvPr>
          <p:cNvSpPr>
            <a:spLocks noChangeArrowheads="1"/>
          </p:cNvSpPr>
          <p:nvPr/>
        </p:nvSpPr>
        <p:spPr bwMode="auto">
          <a:xfrm>
            <a:off x="7019925" y="476250"/>
            <a:ext cx="1728788" cy="1512888"/>
          </a:xfrm>
          <a:prstGeom prst="actionButtonHelp">
            <a:avLst/>
          </a:prstGeom>
          <a:solidFill>
            <a:srgbClr val="FFFF99"/>
          </a:solidFill>
          <a:ln w="9525">
            <a:noFill/>
            <a:miter lim="800000"/>
            <a:headEnd/>
            <a:tailEnd/>
          </a:ln>
        </p:spPr>
        <p:txBody>
          <a:bodyPr wrap="none" anchor="ctr"/>
          <a:lstStyle/>
          <a:p>
            <a:pPr algn="ctr"/>
            <a:endParaRPr lang="tr-TR">
              <a:solidFill>
                <a:srgbClr val="FFFF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p:cNvSpPr>
          <p:nvPr>
            <p:ph type="body" idx="1"/>
          </p:nvPr>
        </p:nvSpPr>
        <p:spPr>
          <a:xfrm>
            <a:off x="0" y="1557338"/>
            <a:ext cx="9144000" cy="1366837"/>
          </a:xfrm>
        </p:spPr>
        <p:txBody>
          <a:bodyPr/>
          <a:lstStyle/>
          <a:p>
            <a:pPr algn="ctr">
              <a:buFont typeface="Wingdings 2" pitchFamily="18" charset="2"/>
              <a:buNone/>
            </a:pPr>
            <a:r>
              <a:rPr lang="tr-TR" sz="3200" b="1" smtClean="0"/>
              <a:t>        </a:t>
            </a:r>
            <a:r>
              <a:rPr lang="tr-TR" b="1" smtClean="0"/>
              <a:t>Anne sütü ile beslenen preterm bebeklerde  </a:t>
            </a:r>
            <a:r>
              <a:rPr lang="tr-TR" smtClean="0"/>
              <a:t> n-3 LCPUFA suplementasyonu ile ilgili bulunan sınırlı veri suplementasyon etkisini değerlendirmek için karar verdirici değildir</a:t>
            </a:r>
            <a:br>
              <a:rPr lang="tr-TR" smtClean="0"/>
            </a:br>
            <a:endParaRPr lang="tr-TR"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body" idx="4294967295"/>
          </p:nvPr>
        </p:nvSpPr>
        <p:spPr>
          <a:xfrm>
            <a:off x="1403350" y="692150"/>
            <a:ext cx="6227763" cy="2232025"/>
          </a:xfrm>
        </p:spPr>
        <p:txBody>
          <a:bodyPr/>
          <a:lstStyle/>
          <a:p>
            <a:pPr marL="609600" indent="-609600" algn="ctr" eaLnBrk="1" hangingPunct="1">
              <a:lnSpc>
                <a:spcPct val="90000"/>
              </a:lnSpc>
              <a:buFont typeface="Wingdings 2" pitchFamily="18" charset="2"/>
              <a:buNone/>
            </a:pPr>
            <a:r>
              <a:rPr lang="tr-TR" sz="2400" smtClean="0"/>
              <a:t>Tek merkez</a:t>
            </a:r>
          </a:p>
          <a:p>
            <a:pPr marL="609600" indent="-609600" algn="ctr" eaLnBrk="1" hangingPunct="1">
              <a:lnSpc>
                <a:spcPct val="90000"/>
              </a:lnSpc>
              <a:buFont typeface="Wingdings 2" pitchFamily="18" charset="2"/>
              <a:buNone/>
            </a:pPr>
            <a:r>
              <a:rPr lang="tr-TR" sz="2400" smtClean="0"/>
              <a:t>141 ÇDDA preterm </a:t>
            </a:r>
          </a:p>
          <a:p>
            <a:pPr marL="609600" indent="-609600" algn="ctr" eaLnBrk="1" hangingPunct="1">
              <a:lnSpc>
                <a:spcPct val="90000"/>
              </a:lnSpc>
              <a:buFont typeface="Wingdings 2" pitchFamily="18" charset="2"/>
              <a:buNone/>
            </a:pPr>
            <a:r>
              <a:rPr lang="tr-TR" sz="2400" smtClean="0"/>
              <a:t> Randomize kontrollü</a:t>
            </a:r>
          </a:p>
          <a:p>
            <a:pPr marL="609600" indent="-609600" algn="ctr" eaLnBrk="1" hangingPunct="1">
              <a:lnSpc>
                <a:spcPct val="90000"/>
              </a:lnSpc>
              <a:buFont typeface="Wingdings 2" pitchFamily="18" charset="2"/>
              <a:buNone/>
            </a:pPr>
            <a:r>
              <a:rPr lang="tr-TR" sz="2400" smtClean="0"/>
              <a:t> Taburcu olana dek Anne sütü suplemantasyonu </a:t>
            </a:r>
          </a:p>
          <a:p>
            <a:pPr marL="609600" indent="-609600" algn="ctr" eaLnBrk="1" hangingPunct="1">
              <a:lnSpc>
                <a:spcPct val="90000"/>
              </a:lnSpc>
              <a:buFont typeface="Wingdings 2" pitchFamily="18" charset="2"/>
              <a:buNone/>
            </a:pPr>
            <a:r>
              <a:rPr lang="tr-TR" sz="2400" smtClean="0"/>
              <a:t>(100ml si 32mg DHA ve 31 mg AA) </a:t>
            </a:r>
          </a:p>
          <a:p>
            <a:pPr marL="609600" indent="-609600" algn="ctr" eaLnBrk="1" hangingPunct="1">
              <a:lnSpc>
                <a:spcPct val="90000"/>
              </a:lnSpc>
              <a:buFont typeface="Wingdings 2" pitchFamily="18" charset="2"/>
              <a:buNone/>
            </a:pPr>
            <a:r>
              <a:rPr lang="tr-TR" sz="2400" smtClean="0"/>
              <a:t>         </a:t>
            </a:r>
            <a:endParaRPr lang="tr-TR" sz="1400" smtClean="0"/>
          </a:p>
        </p:txBody>
      </p:sp>
      <p:sp>
        <p:nvSpPr>
          <p:cNvPr id="63490" name="Text Box 5"/>
          <p:cNvSpPr txBox="1">
            <a:spLocks noChangeArrowheads="1"/>
          </p:cNvSpPr>
          <p:nvPr/>
        </p:nvSpPr>
        <p:spPr bwMode="auto">
          <a:xfrm>
            <a:off x="1331913" y="5876925"/>
            <a:ext cx="7343775" cy="987425"/>
          </a:xfrm>
          <a:prstGeom prst="rect">
            <a:avLst/>
          </a:prstGeom>
          <a:noFill/>
          <a:ln w="9525">
            <a:noFill/>
            <a:miter lim="800000"/>
            <a:headEnd/>
            <a:tailEnd/>
          </a:ln>
        </p:spPr>
        <p:txBody>
          <a:bodyPr>
            <a:spAutoFit/>
          </a:bodyPr>
          <a:lstStyle/>
          <a:p>
            <a:pPr>
              <a:lnSpc>
                <a:spcPct val="90000"/>
              </a:lnSpc>
              <a:spcBef>
                <a:spcPct val="20000"/>
              </a:spcBef>
              <a:buClr>
                <a:srgbClr val="F9F9F9"/>
              </a:buClr>
              <a:buSzPct val="65000"/>
              <a:buFont typeface="Wingdings 2" pitchFamily="18" charset="2"/>
              <a:buNone/>
            </a:pPr>
            <a:r>
              <a:rPr lang="tr-TR" sz="1400">
                <a:hlinkClick r:id="rId2"/>
              </a:rPr>
              <a:t>Henriksen C, Haugholt K, Lindgren M, et al. Improved cognitive development among preterm infants attributable to early supplementation of human milk with docosahexaenoic acid and arachidonic acid. Pediatrics 2008; 121:1137.</a:t>
            </a:r>
            <a:endParaRPr lang="tr-TR" sz="1400"/>
          </a:p>
          <a:p>
            <a:pPr>
              <a:spcBef>
                <a:spcPct val="50000"/>
              </a:spcBef>
            </a:pPr>
            <a:endParaRPr lang="tr-TR" sz="1400"/>
          </a:p>
        </p:txBody>
      </p:sp>
      <p:sp>
        <p:nvSpPr>
          <p:cNvPr id="63491" name="Text Box 7"/>
          <p:cNvSpPr txBox="1">
            <a:spLocks noChangeArrowheads="1"/>
          </p:cNvSpPr>
          <p:nvPr/>
        </p:nvSpPr>
        <p:spPr bwMode="auto">
          <a:xfrm>
            <a:off x="250825" y="3357563"/>
            <a:ext cx="7812088" cy="457200"/>
          </a:xfrm>
          <a:prstGeom prst="rect">
            <a:avLst/>
          </a:prstGeom>
          <a:noFill/>
          <a:ln w="9525">
            <a:noFill/>
            <a:miter lim="800000"/>
            <a:headEnd/>
            <a:tailEnd/>
          </a:ln>
        </p:spPr>
        <p:txBody>
          <a:bodyPr>
            <a:spAutoFit/>
          </a:bodyPr>
          <a:lstStyle/>
          <a:p>
            <a:pPr algn="ctr"/>
            <a:r>
              <a:rPr lang="tr-TR" sz="2400" b="1">
                <a:latin typeface="Times New Roman" pitchFamily="18" charset="0"/>
              </a:rPr>
              <a:t>6.ayda daha iyi hafıza ve problem çözme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body" idx="4294967295"/>
          </p:nvPr>
        </p:nvSpPr>
        <p:spPr>
          <a:xfrm>
            <a:off x="0" y="260350"/>
            <a:ext cx="8686800" cy="6048375"/>
          </a:xfrm>
        </p:spPr>
        <p:txBody>
          <a:bodyPr/>
          <a:lstStyle/>
          <a:p>
            <a:pPr marL="669925" indent="-533400" eaLnBrk="1" hangingPunct="1">
              <a:lnSpc>
                <a:spcPct val="90000"/>
              </a:lnSpc>
              <a:buFont typeface="Wingdings 2" pitchFamily="18" charset="2"/>
              <a:buNone/>
            </a:pPr>
            <a:r>
              <a:rPr lang="tr-TR" smtClean="0"/>
              <a:t>      </a:t>
            </a:r>
            <a:r>
              <a:rPr lang="tr-TR" sz="2400" b="1" smtClean="0"/>
              <a:t>Term bebekte 18. ay nörogelişimin olumlu etkilendiğini gösteren çalışma:</a:t>
            </a:r>
            <a:r>
              <a:rPr lang="tr-TR" sz="2400" smtClean="0"/>
              <a:t> Yüksek doz (0.32 %)  n-3 LCPUFA (AA % 0.31)Tek bir kaynaktan (tek hücreli mikroalgi-Crypthecodinium cohnii,DHA / mantar, Morticierella alpine- AA )</a:t>
            </a:r>
          </a:p>
          <a:p>
            <a:pPr marL="669925" indent="-533400" eaLnBrk="1" hangingPunct="1">
              <a:lnSpc>
                <a:spcPct val="90000"/>
              </a:lnSpc>
              <a:buFont typeface="Wingdings 2" pitchFamily="18" charset="2"/>
              <a:buNone/>
            </a:pPr>
            <a:r>
              <a:rPr lang="tr-TR" sz="2400" smtClean="0"/>
              <a:t>      En az 1 yıl süre</a:t>
            </a:r>
          </a:p>
          <a:p>
            <a:pPr marL="669925" indent="-533400" eaLnBrk="1" hangingPunct="1">
              <a:lnSpc>
                <a:spcPct val="90000"/>
              </a:lnSpc>
              <a:buFont typeface="Wingdings 2" pitchFamily="18" charset="2"/>
              <a:buNone/>
            </a:pPr>
            <a:r>
              <a:rPr lang="tr-TR" sz="2400" smtClean="0"/>
              <a:t>      </a:t>
            </a:r>
            <a:r>
              <a:rPr lang="tr-TR" sz="2400" smtClean="0">
                <a:hlinkClick r:id="rId2"/>
              </a:rPr>
              <a:t>Birch EE, DIAMOND (DHA Intake And Measurement Of Neural Development). Am J Clin Nutr 2010; 91:848.</a:t>
            </a:r>
            <a:endParaRPr lang="tr-TR" sz="2400" smtClean="0"/>
          </a:p>
          <a:p>
            <a:pPr marL="669925" indent="-533400" eaLnBrk="1" hangingPunct="1">
              <a:lnSpc>
                <a:spcPct val="90000"/>
              </a:lnSpc>
              <a:buFont typeface="Wingdings 2" pitchFamily="18" charset="2"/>
              <a:buNone/>
            </a:pPr>
            <a:endParaRPr lang="tr-TR" smtClean="0"/>
          </a:p>
          <a:p>
            <a:pPr marL="669925" indent="-533400" eaLnBrk="1" hangingPunct="1">
              <a:lnSpc>
                <a:spcPct val="90000"/>
              </a:lnSpc>
              <a:buFont typeface="Wingdings 2" pitchFamily="18" charset="2"/>
              <a:buNone/>
            </a:pPr>
            <a:r>
              <a:rPr lang="tr-TR" smtClean="0"/>
              <a:t>     Anne sütü ile beslenen grupta da bu konsantrasyonda DHA suplementasyonu ile  6 ayda bilişsel gelişime olumlu etki gösterilmiştir </a:t>
            </a:r>
          </a:p>
          <a:p>
            <a:pPr marL="669925" indent="-533400" eaLnBrk="1" hangingPunct="1">
              <a:lnSpc>
                <a:spcPct val="90000"/>
              </a:lnSpc>
              <a:buFont typeface="Wingdings 2" pitchFamily="18" charset="2"/>
              <a:buNone/>
            </a:pPr>
            <a:r>
              <a:rPr lang="tr-TR" smtClean="0"/>
              <a:t>     </a:t>
            </a:r>
            <a:r>
              <a:rPr lang="tr-TR" u="sng" smtClean="0">
                <a:hlinkClick r:id="rId3"/>
              </a:rPr>
              <a:t>Henriksen C,. Pediatrics 2008; 121:1137.</a:t>
            </a:r>
            <a:endParaRPr lang="tr-TR" u="sng" smtClean="0"/>
          </a:p>
          <a:p>
            <a:pPr marL="669925" indent="-533400" eaLnBrk="1" hangingPunct="1">
              <a:lnSpc>
                <a:spcPct val="90000"/>
              </a:lnSpc>
              <a:buFont typeface="Wingdings 2" pitchFamily="18" charset="2"/>
              <a:buNone/>
            </a:pPr>
            <a:endParaRPr lang="tr-TR" u="sng" smtClean="0"/>
          </a:p>
          <a:p>
            <a:pPr marL="669925" indent="-533400" eaLnBrk="1" hangingPunct="1">
              <a:lnSpc>
                <a:spcPct val="90000"/>
              </a:lnSpc>
              <a:buFont typeface="Wingdings 2" pitchFamily="18" charset="2"/>
              <a:buNone/>
            </a:pPr>
            <a:r>
              <a:rPr lang="tr-TR"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4716463" y="188913"/>
            <a:ext cx="3959225" cy="1685925"/>
          </a:xfrm>
          <a:prstGeom prst="rect">
            <a:avLst/>
          </a:prstGeom>
          <a:noFill/>
          <a:ln w="9525">
            <a:noFill/>
            <a:miter lim="800000"/>
            <a:headEnd/>
            <a:tailEnd/>
          </a:ln>
        </p:spPr>
      </p:pic>
      <p:pic>
        <p:nvPicPr>
          <p:cNvPr id="18434" name="7 Resim" descr="1-s2_0-S1043661812002393-gr1.jpg"/>
          <p:cNvPicPr>
            <a:picLocks noChangeAspect="1"/>
          </p:cNvPicPr>
          <p:nvPr/>
        </p:nvPicPr>
        <p:blipFill>
          <a:blip r:embed="rId4"/>
          <a:srcRect/>
          <a:stretch>
            <a:fillRect/>
          </a:stretch>
        </p:blipFill>
        <p:spPr bwMode="auto">
          <a:xfrm>
            <a:off x="4787900" y="4246563"/>
            <a:ext cx="3024188" cy="2492375"/>
          </a:xfrm>
          <a:prstGeom prst="rect">
            <a:avLst/>
          </a:prstGeom>
          <a:noFill/>
          <a:ln w="9525">
            <a:noFill/>
            <a:miter lim="800000"/>
            <a:headEnd/>
            <a:tailEnd/>
          </a:ln>
        </p:spPr>
      </p:pic>
      <p:sp>
        <p:nvSpPr>
          <p:cNvPr id="18435" name="Text Box 6"/>
          <p:cNvSpPr txBox="1">
            <a:spLocks noChangeArrowheads="1"/>
          </p:cNvSpPr>
          <p:nvPr/>
        </p:nvSpPr>
        <p:spPr bwMode="auto">
          <a:xfrm>
            <a:off x="539750" y="549275"/>
            <a:ext cx="4176713" cy="5262563"/>
          </a:xfrm>
          <a:prstGeom prst="rect">
            <a:avLst/>
          </a:prstGeom>
          <a:noFill/>
          <a:ln w="9525">
            <a:noFill/>
            <a:miter lim="800000"/>
            <a:headEnd/>
            <a:tailEnd/>
          </a:ln>
        </p:spPr>
        <p:txBody>
          <a:bodyPr>
            <a:spAutoFit/>
          </a:bodyPr>
          <a:lstStyle/>
          <a:p>
            <a:r>
              <a:rPr lang="tr-TR" sz="2400" b="1">
                <a:latin typeface="Times New Roman" pitchFamily="18" charset="0"/>
              </a:rPr>
              <a:t>Erişkin beyninin %50 kuru ağırlığı lipidler</a:t>
            </a:r>
          </a:p>
          <a:p>
            <a:r>
              <a:rPr lang="tr-TR" sz="2400" b="1">
                <a:latin typeface="Times New Roman" pitchFamily="18" charset="0"/>
              </a:rPr>
              <a:t>bunun %25 i  LC-PUFA </a:t>
            </a:r>
          </a:p>
          <a:p>
            <a:endParaRPr lang="tr-TR" sz="2400" b="1">
              <a:latin typeface="Times New Roman" pitchFamily="18" charset="0"/>
            </a:endParaRPr>
          </a:p>
          <a:p>
            <a:r>
              <a:rPr lang="tr-TR" sz="2400" b="1">
                <a:latin typeface="Times New Roman" pitchFamily="18" charset="0"/>
              </a:rPr>
              <a:t>     </a:t>
            </a:r>
          </a:p>
          <a:p>
            <a:r>
              <a:rPr lang="tr-TR" sz="2400" b="1">
                <a:latin typeface="Times New Roman" pitchFamily="18" charset="0"/>
              </a:rPr>
              <a:t>Beyin, retina hücrelerinin membran fosfolipidlerinin integral komponenti</a:t>
            </a:r>
          </a:p>
          <a:p>
            <a:endParaRPr lang="tr-TR" sz="2400" b="1">
              <a:latin typeface="Times New Roman" pitchFamily="18" charset="0"/>
            </a:endParaRPr>
          </a:p>
          <a:p>
            <a:endParaRPr lang="tr-TR" sz="2400" b="1">
              <a:latin typeface="Times New Roman" pitchFamily="18" charset="0"/>
            </a:endParaRPr>
          </a:p>
          <a:p>
            <a:r>
              <a:rPr lang="tr-TR" sz="2400" b="1">
                <a:solidFill>
                  <a:srgbClr val="FFFFFF"/>
                </a:solidFill>
                <a:latin typeface="Times New Roman" pitchFamily="18" charset="0"/>
              </a:rPr>
              <a:t>Anti inflamatuar prostaglandin sentezi, sinyal oluşumu, gen ekspresyonu ve sitokin ekspresyonunu</a:t>
            </a:r>
          </a:p>
        </p:txBody>
      </p:sp>
      <p:pic>
        <p:nvPicPr>
          <p:cNvPr id="18436" name="4 Resim" descr="imagesCAJ6R5J7.jpg"/>
          <p:cNvPicPr>
            <a:picLocks noChangeAspect="1"/>
          </p:cNvPicPr>
          <p:nvPr/>
        </p:nvPicPr>
        <p:blipFill>
          <a:blip r:embed="rId5"/>
          <a:srcRect/>
          <a:stretch>
            <a:fillRect/>
          </a:stretch>
        </p:blipFill>
        <p:spPr bwMode="auto">
          <a:xfrm>
            <a:off x="4716463" y="2060575"/>
            <a:ext cx="23907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p:cNvPicPr>
            <a:picLocks noChangeAspect="1" noChangeArrowheads="1"/>
          </p:cNvPicPr>
          <p:nvPr/>
        </p:nvPicPr>
        <p:blipFill>
          <a:blip r:embed="rId3"/>
          <a:srcRect/>
          <a:stretch>
            <a:fillRect/>
          </a:stretch>
        </p:blipFill>
        <p:spPr bwMode="auto">
          <a:xfrm>
            <a:off x="900113" y="260350"/>
            <a:ext cx="6783387" cy="4465638"/>
          </a:xfrm>
          <a:prstGeom prst="rect">
            <a:avLst/>
          </a:prstGeom>
          <a:noFill/>
          <a:ln w="9525">
            <a:noFill/>
            <a:miter lim="800000"/>
            <a:headEnd/>
            <a:tailEnd/>
          </a:ln>
        </p:spPr>
      </p:pic>
      <p:sp>
        <p:nvSpPr>
          <p:cNvPr id="65538" name="Text Box 5"/>
          <p:cNvSpPr txBox="1">
            <a:spLocks noChangeArrowheads="1"/>
          </p:cNvSpPr>
          <p:nvPr/>
        </p:nvSpPr>
        <p:spPr bwMode="auto">
          <a:xfrm>
            <a:off x="4140200" y="1700213"/>
            <a:ext cx="5003800" cy="4914900"/>
          </a:xfrm>
          <a:prstGeom prst="rect">
            <a:avLst/>
          </a:prstGeom>
          <a:solidFill>
            <a:schemeClr val="tx1"/>
          </a:solidFill>
          <a:ln w="76200">
            <a:solidFill>
              <a:srgbClr val="FF3300"/>
            </a:solidFill>
            <a:miter lim="800000"/>
            <a:headEnd/>
            <a:tailEnd/>
          </a:ln>
        </p:spPr>
        <p:txBody>
          <a:bodyPr>
            <a:spAutoFit/>
          </a:bodyPr>
          <a:lstStyle/>
          <a:p>
            <a:pPr marL="342900" indent="-342900">
              <a:spcBef>
                <a:spcPct val="50000"/>
              </a:spcBef>
              <a:buFontTx/>
              <a:buAutoNum type="arabicPeriod"/>
            </a:pPr>
            <a:r>
              <a:rPr lang="tr-TR" sz="2400" b="1">
                <a:solidFill>
                  <a:schemeClr val="bg1"/>
                </a:solidFill>
                <a:latin typeface="Times New Roman" pitchFamily="18" charset="0"/>
              </a:rPr>
              <a:t>Anne sütü (fortifiers/supplements)</a:t>
            </a:r>
          </a:p>
          <a:p>
            <a:pPr marL="342900" indent="-342900">
              <a:spcBef>
                <a:spcPct val="50000"/>
              </a:spcBef>
              <a:buFontTx/>
              <a:buAutoNum type="arabicPeriod"/>
            </a:pPr>
            <a:r>
              <a:rPr lang="tr-TR" sz="2400" b="1">
                <a:solidFill>
                  <a:schemeClr val="bg1"/>
                </a:solidFill>
                <a:latin typeface="Times New Roman" pitchFamily="18" charset="0"/>
              </a:rPr>
              <a:t>Annede alım optimalize edilmeli</a:t>
            </a:r>
          </a:p>
          <a:p>
            <a:pPr marL="342900" indent="-342900">
              <a:spcBef>
                <a:spcPct val="50000"/>
              </a:spcBef>
              <a:buFontTx/>
              <a:buAutoNum type="arabicPeriod"/>
            </a:pPr>
            <a:r>
              <a:rPr lang="tr-TR" sz="2400" b="1">
                <a:solidFill>
                  <a:schemeClr val="bg1"/>
                </a:solidFill>
                <a:latin typeface="Times New Roman" pitchFamily="18" charset="0"/>
              </a:rPr>
              <a:t>DHA” duruma göre esansiyal”</a:t>
            </a:r>
          </a:p>
          <a:p>
            <a:pPr marL="342900" indent="-342900">
              <a:spcBef>
                <a:spcPct val="50000"/>
              </a:spcBef>
            </a:pPr>
            <a:r>
              <a:rPr lang="tr-TR" sz="2400" b="1">
                <a:solidFill>
                  <a:schemeClr val="bg1"/>
                </a:solidFill>
                <a:latin typeface="Times New Roman" pitchFamily="18" charset="0"/>
              </a:rPr>
              <a:t>   DHA 55-60 mg/kg/gün güvenli ve normal düzeyi sağlıyor</a:t>
            </a:r>
          </a:p>
          <a:p>
            <a:pPr marL="342900" indent="-342900">
              <a:spcBef>
                <a:spcPct val="50000"/>
              </a:spcBef>
            </a:pPr>
            <a:r>
              <a:rPr lang="tr-TR" sz="2400" b="1">
                <a:solidFill>
                  <a:schemeClr val="bg1"/>
                </a:solidFill>
                <a:latin typeface="Times New Roman" pitchFamily="18" charset="0"/>
              </a:rPr>
              <a:t>    ARA 45 mg/kg/gün</a:t>
            </a:r>
          </a:p>
          <a:p>
            <a:pPr marL="342900" indent="-342900">
              <a:spcBef>
                <a:spcPct val="50000"/>
              </a:spcBef>
            </a:pPr>
            <a:r>
              <a:rPr lang="tr-TR" sz="2400" b="1">
                <a:solidFill>
                  <a:schemeClr val="bg1"/>
                </a:solidFill>
                <a:latin typeface="Times New Roman" pitchFamily="18" charset="0"/>
              </a:rPr>
              <a:t>    EPA&lt; 20mg/kg/gün</a:t>
            </a:r>
          </a:p>
          <a:p>
            <a:pPr marL="342900" indent="-342900">
              <a:spcBef>
                <a:spcPct val="50000"/>
              </a:spcBef>
            </a:pPr>
            <a:r>
              <a:rPr lang="tr-TR" sz="2400" b="1">
                <a:solidFill>
                  <a:schemeClr val="bg1"/>
                </a:solidFill>
                <a:latin typeface="Times New Roman" pitchFamily="18" charset="0"/>
              </a:rPr>
              <a:t>4.Suplementasyon süresi “terme kadar” + sonra?</a:t>
            </a:r>
          </a:p>
        </p:txBody>
      </p:sp>
      <p:sp>
        <p:nvSpPr>
          <p:cNvPr id="65539" name="AutoShape 8"/>
          <p:cNvSpPr>
            <a:spLocks noChangeArrowheads="1"/>
          </p:cNvSpPr>
          <p:nvPr/>
        </p:nvSpPr>
        <p:spPr bwMode="auto">
          <a:xfrm>
            <a:off x="0" y="4941888"/>
            <a:ext cx="4643438" cy="1916112"/>
          </a:xfrm>
          <a:prstGeom prst="homePlate">
            <a:avLst>
              <a:gd name="adj" fmla="val 60584"/>
            </a:avLst>
          </a:prstGeom>
          <a:solidFill>
            <a:srgbClr val="FFFF99"/>
          </a:solidFill>
          <a:ln w="9525">
            <a:solidFill>
              <a:schemeClr val="tx1"/>
            </a:solidFill>
            <a:miter lim="800000"/>
            <a:headEnd/>
            <a:tailEnd/>
          </a:ln>
        </p:spPr>
        <p:txBody>
          <a:bodyPr wrap="none" anchor="ctr"/>
          <a:lstStyle/>
          <a:p>
            <a:pPr algn="ctr"/>
            <a:r>
              <a:rPr lang="tr-TR" b="1">
                <a:solidFill>
                  <a:schemeClr val="bg1"/>
                </a:solidFill>
                <a:latin typeface="Times New Roman" pitchFamily="18" charset="0"/>
              </a:rPr>
              <a:t>Pretemde parenteral ve enteral</a:t>
            </a:r>
          </a:p>
          <a:p>
            <a:pPr algn="ctr"/>
            <a:r>
              <a:rPr lang="tr-TR" b="1">
                <a:solidFill>
                  <a:schemeClr val="bg1"/>
                </a:solidFill>
                <a:latin typeface="Times New Roman" pitchFamily="18" charset="0"/>
              </a:rPr>
              <a:t> nutrusyonla DHA gereksinimleri</a:t>
            </a:r>
          </a:p>
          <a:p>
            <a:pPr algn="ctr"/>
            <a:r>
              <a:rPr lang="tr-TR" b="1">
                <a:solidFill>
                  <a:schemeClr val="bg1"/>
                </a:solidFill>
                <a:latin typeface="Times New Roman" pitchFamily="18" charset="0"/>
              </a:rPr>
              <a:t>karşılanamıyor</a:t>
            </a:r>
          </a:p>
          <a:p>
            <a:pPr algn="ctr"/>
            <a:r>
              <a:rPr lang="tr-TR" sz="2400" b="1">
                <a:solidFill>
                  <a:schemeClr val="bg1"/>
                </a:solidFill>
                <a:latin typeface="Times New Roman" pitchFamily="18" charset="0"/>
              </a:rPr>
              <a:t>“%50 biriken eksiklik”</a:t>
            </a:r>
          </a:p>
          <a:p>
            <a:pPr algn="ctr"/>
            <a:r>
              <a:rPr lang="tr-TR" sz="2400" b="1">
                <a:solidFill>
                  <a:schemeClr val="bg1"/>
                </a:solidFill>
                <a:latin typeface="Times New Roman" pitchFamily="18" charset="0"/>
              </a:rPr>
              <a:t>“DHA AÇIĞI”</a:t>
            </a:r>
          </a:p>
          <a:p>
            <a:pPr algn="ctr"/>
            <a:endParaRPr lang="tr-TR" sz="2400" b="1">
              <a:solidFill>
                <a:schemeClr val="bg1"/>
              </a:solidFill>
              <a:latin typeface="Times New Roman" pitchFamily="18" charset="0"/>
            </a:endParaRPr>
          </a:p>
        </p:txBody>
      </p:sp>
      <p:sp>
        <p:nvSpPr>
          <p:cNvPr id="65540" name="Oval 5"/>
          <p:cNvSpPr>
            <a:spLocks noChangeArrowheads="1"/>
          </p:cNvSpPr>
          <p:nvPr/>
        </p:nvSpPr>
        <p:spPr bwMode="auto">
          <a:xfrm>
            <a:off x="2339975" y="4437063"/>
            <a:ext cx="1944688" cy="360362"/>
          </a:xfrm>
          <a:prstGeom prst="ellipse">
            <a:avLst/>
          </a:prstGeom>
          <a:noFill/>
          <a:ln w="9525">
            <a:solidFill>
              <a:srgbClr val="FF3300"/>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p:cNvPicPr>
            <a:picLocks noChangeAspect="1" noChangeArrowheads="1"/>
          </p:cNvPicPr>
          <p:nvPr/>
        </p:nvPicPr>
        <p:blipFill>
          <a:blip r:embed="rId2"/>
          <a:srcRect/>
          <a:stretch>
            <a:fillRect/>
          </a:stretch>
        </p:blipFill>
        <p:spPr bwMode="auto">
          <a:xfrm>
            <a:off x="1403350" y="1341438"/>
            <a:ext cx="5929313" cy="1851025"/>
          </a:xfrm>
          <a:prstGeom prst="rect">
            <a:avLst/>
          </a:prstGeom>
          <a:noFill/>
          <a:ln w="9525">
            <a:noFill/>
            <a:miter lim="800000"/>
            <a:headEnd/>
            <a:tailEnd/>
          </a:ln>
        </p:spPr>
      </p:pic>
      <p:pic>
        <p:nvPicPr>
          <p:cNvPr id="67586" name="Picture 5"/>
          <p:cNvPicPr>
            <a:picLocks noChangeAspect="1" noChangeArrowheads="1"/>
          </p:cNvPicPr>
          <p:nvPr/>
        </p:nvPicPr>
        <p:blipFill>
          <a:blip r:embed="rId3"/>
          <a:srcRect/>
          <a:stretch>
            <a:fillRect/>
          </a:stretch>
        </p:blipFill>
        <p:spPr bwMode="auto">
          <a:xfrm>
            <a:off x="2411413" y="2420938"/>
            <a:ext cx="4129087" cy="3960812"/>
          </a:xfrm>
          <a:prstGeom prst="rect">
            <a:avLst/>
          </a:prstGeom>
          <a:noFill/>
          <a:ln w="9525">
            <a:noFill/>
            <a:miter lim="800000"/>
            <a:headEnd/>
            <a:tailEnd/>
          </a:ln>
        </p:spPr>
      </p:pic>
      <p:sp>
        <p:nvSpPr>
          <p:cNvPr id="67587" name="Oval 6"/>
          <p:cNvSpPr>
            <a:spLocks noChangeArrowheads="1"/>
          </p:cNvSpPr>
          <p:nvPr/>
        </p:nvSpPr>
        <p:spPr bwMode="auto">
          <a:xfrm>
            <a:off x="2627313" y="4076700"/>
            <a:ext cx="2303462" cy="863600"/>
          </a:xfrm>
          <a:prstGeom prst="ellipse">
            <a:avLst/>
          </a:prstGeom>
          <a:noFill/>
          <a:ln w="9525">
            <a:solidFill>
              <a:srgbClr val="FF3300"/>
            </a:solidFill>
            <a:round/>
            <a:headEnd/>
            <a:tailEnd/>
          </a:ln>
        </p:spPr>
        <p:txBody>
          <a:bodyPr wrap="none" anchor="ctr"/>
          <a:lstStyle/>
          <a:p>
            <a:endParaRPr lang="tr-TR"/>
          </a:p>
        </p:txBody>
      </p:sp>
      <p:sp>
        <p:nvSpPr>
          <p:cNvPr id="67588" name="Oval 7"/>
          <p:cNvSpPr>
            <a:spLocks noChangeArrowheads="1"/>
          </p:cNvSpPr>
          <p:nvPr/>
        </p:nvSpPr>
        <p:spPr bwMode="auto">
          <a:xfrm>
            <a:off x="2411413" y="5876925"/>
            <a:ext cx="2520950" cy="503238"/>
          </a:xfrm>
          <a:prstGeom prst="ellipse">
            <a:avLst/>
          </a:prstGeom>
          <a:noFill/>
          <a:ln w="9525">
            <a:solidFill>
              <a:srgbClr val="FF3300"/>
            </a:solidFill>
            <a:round/>
            <a:headEnd/>
            <a:tailEnd/>
          </a:ln>
        </p:spPr>
        <p:txBody>
          <a:bodyPr wrap="none" anchor="ctr"/>
          <a:lstStyle/>
          <a:p>
            <a:endParaRPr lang="tr-TR"/>
          </a:p>
        </p:txBody>
      </p:sp>
      <p:sp>
        <p:nvSpPr>
          <p:cNvPr id="67589" name="Rectangle 8"/>
          <p:cNvSpPr>
            <a:spLocks noChangeArrowheads="1"/>
          </p:cNvSpPr>
          <p:nvPr/>
        </p:nvSpPr>
        <p:spPr bwMode="auto">
          <a:xfrm>
            <a:off x="5708650" y="6491288"/>
            <a:ext cx="3194050" cy="366712"/>
          </a:xfrm>
          <a:prstGeom prst="rect">
            <a:avLst/>
          </a:prstGeom>
          <a:noFill/>
          <a:ln w="9525">
            <a:noFill/>
            <a:miter lim="800000"/>
            <a:headEnd/>
            <a:tailEnd/>
          </a:ln>
        </p:spPr>
        <p:txBody>
          <a:bodyPr wrap="none">
            <a:spAutoFit/>
          </a:bodyPr>
          <a:lstStyle/>
          <a:p>
            <a:r>
              <a:rPr lang="tr-TR" i="1">
                <a:latin typeface="Times New Roman" pitchFamily="18" charset="0"/>
              </a:rPr>
              <a:t>Am J Clin Nutr </a:t>
            </a:r>
            <a:r>
              <a:rPr lang="tr-TR">
                <a:latin typeface="Times New Roman" pitchFamily="18" charset="0"/>
              </a:rPr>
              <a:t>2008;87:912–20</a:t>
            </a:r>
            <a:r>
              <a:rPr lang="tr-TR"/>
              <a:t>.</a:t>
            </a:r>
          </a:p>
        </p:txBody>
      </p:sp>
      <p:sp>
        <p:nvSpPr>
          <p:cNvPr id="67590" name="Text Box 9"/>
          <p:cNvSpPr txBox="1">
            <a:spLocks noChangeArrowheads="1"/>
          </p:cNvSpPr>
          <p:nvPr/>
        </p:nvSpPr>
        <p:spPr bwMode="auto">
          <a:xfrm>
            <a:off x="0" y="260350"/>
            <a:ext cx="9144000" cy="854075"/>
          </a:xfrm>
          <a:prstGeom prst="rect">
            <a:avLst/>
          </a:prstGeom>
          <a:noFill/>
          <a:ln w="9525">
            <a:noFill/>
            <a:miter lim="800000"/>
            <a:headEnd/>
            <a:tailEnd/>
          </a:ln>
        </p:spPr>
        <p:txBody>
          <a:bodyPr>
            <a:spAutoFit/>
          </a:bodyPr>
          <a:lstStyle/>
          <a:p>
            <a:pPr algn="ctr">
              <a:spcBef>
                <a:spcPct val="50000"/>
              </a:spcBef>
            </a:pPr>
            <a:r>
              <a:rPr lang="tr-TR" sz="2000" b="1">
                <a:solidFill>
                  <a:srgbClr val="FFFF99"/>
                </a:solidFill>
                <a:latin typeface="Times New Roman" pitchFamily="18" charset="0"/>
              </a:rPr>
              <a:t>LCPUFA içeren formul ile beslenen pretermlerde</a:t>
            </a:r>
          </a:p>
          <a:p>
            <a:pPr algn="ctr">
              <a:spcBef>
                <a:spcPct val="50000"/>
              </a:spcBef>
            </a:pPr>
            <a:r>
              <a:rPr lang="tr-TR" sz="2000" b="1">
                <a:solidFill>
                  <a:srgbClr val="FFFF99"/>
                </a:solidFill>
                <a:latin typeface="Times New Roman" pitchFamily="18" charset="0"/>
              </a:rPr>
              <a:t> diğer morbiditeler etkileniyor mu?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p:cNvPicPr>
            <a:picLocks noChangeAspect="1" noChangeArrowheads="1"/>
          </p:cNvPicPr>
          <p:nvPr/>
        </p:nvPicPr>
        <p:blipFill>
          <a:blip r:embed="rId2"/>
          <a:srcRect/>
          <a:stretch>
            <a:fillRect/>
          </a:stretch>
        </p:blipFill>
        <p:spPr bwMode="auto">
          <a:xfrm>
            <a:off x="4787900" y="260350"/>
            <a:ext cx="2951163" cy="2058988"/>
          </a:xfrm>
          <a:prstGeom prst="rect">
            <a:avLst/>
          </a:prstGeom>
          <a:noFill/>
          <a:ln w="9525">
            <a:noFill/>
            <a:miter lim="800000"/>
            <a:headEnd/>
            <a:tailEnd/>
          </a:ln>
        </p:spPr>
      </p:pic>
      <p:sp>
        <p:nvSpPr>
          <p:cNvPr id="68610" name="Text Box 5"/>
          <p:cNvSpPr txBox="1">
            <a:spLocks noChangeArrowheads="1"/>
          </p:cNvSpPr>
          <p:nvPr/>
        </p:nvSpPr>
        <p:spPr bwMode="auto">
          <a:xfrm>
            <a:off x="971550" y="908050"/>
            <a:ext cx="3382963" cy="457200"/>
          </a:xfrm>
          <a:prstGeom prst="rect">
            <a:avLst/>
          </a:prstGeom>
          <a:noFill/>
          <a:ln w="9525">
            <a:noFill/>
            <a:miter lim="800000"/>
            <a:headEnd/>
            <a:tailEnd/>
          </a:ln>
        </p:spPr>
        <p:txBody>
          <a:bodyPr>
            <a:spAutoFit/>
          </a:bodyPr>
          <a:lstStyle/>
          <a:p>
            <a:pPr>
              <a:spcBef>
                <a:spcPct val="50000"/>
              </a:spcBef>
            </a:pPr>
            <a:r>
              <a:rPr lang="tr-TR" sz="2400" b="1">
                <a:latin typeface="Times New Roman" pitchFamily="18" charset="0"/>
              </a:rPr>
              <a:t>Sepsis riski değişmiyor</a:t>
            </a:r>
          </a:p>
        </p:txBody>
      </p:sp>
      <p:pic>
        <p:nvPicPr>
          <p:cNvPr id="68611" name="Picture 6"/>
          <p:cNvPicPr>
            <a:picLocks noChangeAspect="1" noChangeArrowheads="1"/>
          </p:cNvPicPr>
          <p:nvPr/>
        </p:nvPicPr>
        <p:blipFill>
          <a:blip r:embed="rId3"/>
          <a:srcRect/>
          <a:stretch>
            <a:fillRect/>
          </a:stretch>
        </p:blipFill>
        <p:spPr bwMode="auto">
          <a:xfrm>
            <a:off x="4787900" y="2565400"/>
            <a:ext cx="3086100" cy="1930400"/>
          </a:xfrm>
          <a:prstGeom prst="rect">
            <a:avLst/>
          </a:prstGeom>
          <a:noFill/>
          <a:ln w="9525">
            <a:noFill/>
            <a:miter lim="800000"/>
            <a:headEnd/>
            <a:tailEnd/>
          </a:ln>
        </p:spPr>
      </p:pic>
      <p:sp>
        <p:nvSpPr>
          <p:cNvPr id="68612" name="Text Box 7"/>
          <p:cNvSpPr txBox="1">
            <a:spLocks noChangeArrowheads="1"/>
          </p:cNvSpPr>
          <p:nvPr/>
        </p:nvSpPr>
        <p:spPr bwMode="auto">
          <a:xfrm>
            <a:off x="1187450" y="3068638"/>
            <a:ext cx="3529013" cy="457200"/>
          </a:xfrm>
          <a:prstGeom prst="rect">
            <a:avLst/>
          </a:prstGeom>
          <a:noFill/>
          <a:ln w="9525">
            <a:noFill/>
            <a:miter lim="800000"/>
            <a:headEnd/>
            <a:tailEnd/>
          </a:ln>
        </p:spPr>
        <p:txBody>
          <a:bodyPr>
            <a:spAutoFit/>
          </a:bodyPr>
          <a:lstStyle/>
          <a:p>
            <a:pPr>
              <a:spcBef>
                <a:spcPct val="50000"/>
              </a:spcBef>
            </a:pPr>
            <a:r>
              <a:rPr lang="tr-TR" sz="2400" b="1">
                <a:latin typeface="Times New Roman" pitchFamily="18" charset="0"/>
              </a:rPr>
              <a:t>NEC riski değişmiyor</a:t>
            </a:r>
          </a:p>
        </p:txBody>
      </p:sp>
      <p:pic>
        <p:nvPicPr>
          <p:cNvPr id="68613" name="Picture 8"/>
          <p:cNvPicPr>
            <a:picLocks noChangeAspect="1" noChangeArrowheads="1"/>
          </p:cNvPicPr>
          <p:nvPr/>
        </p:nvPicPr>
        <p:blipFill>
          <a:blip r:embed="rId4"/>
          <a:srcRect/>
          <a:stretch>
            <a:fillRect/>
          </a:stretch>
        </p:blipFill>
        <p:spPr bwMode="auto">
          <a:xfrm>
            <a:off x="4787900" y="4797425"/>
            <a:ext cx="3662363" cy="1779588"/>
          </a:xfrm>
          <a:prstGeom prst="rect">
            <a:avLst/>
          </a:prstGeom>
          <a:noFill/>
          <a:ln w="9525">
            <a:noFill/>
            <a:miter lim="800000"/>
            <a:headEnd/>
            <a:tailEnd/>
          </a:ln>
        </p:spPr>
      </p:pic>
      <p:sp>
        <p:nvSpPr>
          <p:cNvPr id="68614" name="Text Box 9"/>
          <p:cNvSpPr txBox="1">
            <a:spLocks noChangeArrowheads="1"/>
          </p:cNvSpPr>
          <p:nvPr/>
        </p:nvSpPr>
        <p:spPr bwMode="auto">
          <a:xfrm>
            <a:off x="611188" y="4941888"/>
            <a:ext cx="4032250" cy="457200"/>
          </a:xfrm>
          <a:prstGeom prst="rect">
            <a:avLst/>
          </a:prstGeom>
          <a:noFill/>
          <a:ln w="9525">
            <a:noFill/>
            <a:miter lim="800000"/>
            <a:headEnd/>
            <a:tailEnd/>
          </a:ln>
        </p:spPr>
        <p:txBody>
          <a:bodyPr>
            <a:spAutoFit/>
          </a:bodyPr>
          <a:lstStyle/>
          <a:p>
            <a:pPr>
              <a:spcBef>
                <a:spcPct val="50000"/>
              </a:spcBef>
            </a:pPr>
            <a:r>
              <a:rPr lang="tr-TR" sz="2400" b="1">
                <a:latin typeface="Times New Roman" pitchFamily="18" charset="0"/>
              </a:rPr>
              <a:t>BPD, IVH,ROP değişmiyor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body" idx="1"/>
          </p:nvPr>
        </p:nvSpPr>
        <p:spPr/>
        <p:txBody>
          <a:bodyPr/>
          <a:lstStyle/>
          <a:p>
            <a:pPr eaLnBrk="1" hangingPunct="1">
              <a:lnSpc>
                <a:spcPct val="90000"/>
              </a:lnSpc>
              <a:buFont typeface="Wingdings 2" pitchFamily="18" charset="2"/>
              <a:buNone/>
            </a:pPr>
            <a:r>
              <a:rPr lang="tr-TR" smtClean="0"/>
              <a:t>    33 haftanın altındaki premature bebekler randomize edilerek çalışma grubundaki bebeklerin annelerine yüksek DHA diyeti  uygulanmış, annesinin diyeti suplemente edilmeyen grupla karşılaştırıldığında  1250 g altındaki erkek bebeklerde daha az BPD görülmüştür.  </a:t>
            </a:r>
          </a:p>
          <a:p>
            <a:pPr eaLnBrk="1" hangingPunct="1">
              <a:lnSpc>
                <a:spcPct val="90000"/>
              </a:lnSpc>
              <a:buFont typeface="Wingdings 2" pitchFamily="18" charset="2"/>
              <a:buNone/>
            </a:pPr>
            <a:endParaRPr lang="tr-TR" smtClean="0"/>
          </a:p>
          <a:p>
            <a:pPr eaLnBrk="1" hangingPunct="1">
              <a:lnSpc>
                <a:spcPct val="90000"/>
              </a:lnSpc>
              <a:buFont typeface="Wingdings 2" pitchFamily="18" charset="2"/>
              <a:buNone/>
            </a:pPr>
            <a:endParaRPr lang="tr-TR" smtClean="0"/>
          </a:p>
          <a:p>
            <a:pPr eaLnBrk="1" hangingPunct="1">
              <a:lnSpc>
                <a:spcPct val="90000"/>
              </a:lnSpc>
              <a:buFont typeface="Wingdings 2" pitchFamily="18" charset="2"/>
              <a:buNone/>
            </a:pPr>
            <a:r>
              <a:rPr lang="tr-TR" smtClean="0"/>
              <a:t>    </a:t>
            </a:r>
            <a:r>
              <a:rPr lang="tr-TR" sz="1400" smtClean="0"/>
              <a:t>Manley BJ, Makrides M, Collins CT, et al. High-dose docosahexaenoic acid supplementation of preterm infants: respiratory and allergy outcomes. Pediatrics 2011; 128:e71 </a:t>
            </a:r>
          </a:p>
        </p:txBody>
      </p:sp>
      <p:sp>
        <p:nvSpPr>
          <p:cNvPr id="69634" name="Text Box 3"/>
          <p:cNvSpPr txBox="1">
            <a:spLocks noChangeArrowheads="1"/>
          </p:cNvSpPr>
          <p:nvPr/>
        </p:nvSpPr>
        <p:spPr bwMode="auto">
          <a:xfrm>
            <a:off x="1116013" y="404813"/>
            <a:ext cx="7200900" cy="1158875"/>
          </a:xfrm>
          <a:prstGeom prst="rect">
            <a:avLst/>
          </a:prstGeom>
          <a:noFill/>
          <a:ln w="9525">
            <a:noFill/>
            <a:miter lim="800000"/>
            <a:headEnd/>
            <a:tailEnd/>
          </a:ln>
        </p:spPr>
        <p:txBody>
          <a:bodyPr>
            <a:spAutoFit/>
          </a:bodyPr>
          <a:lstStyle/>
          <a:p>
            <a:pPr algn="ctr">
              <a:spcBef>
                <a:spcPct val="50000"/>
              </a:spcBef>
            </a:pPr>
            <a:r>
              <a:rPr lang="tr-TR" sz="2000" b="1">
                <a:solidFill>
                  <a:srgbClr val="FFFF99"/>
                </a:solidFill>
                <a:latin typeface="Times New Roman" pitchFamily="18" charset="0"/>
              </a:rPr>
              <a:t>Annesine DHA suplemente edilen Anne sütü alan  bebeklerde morbiditeler değişiyor mu?</a:t>
            </a:r>
          </a:p>
          <a:p>
            <a:pPr>
              <a:spcBef>
                <a:spcPct val="50000"/>
              </a:spcBef>
            </a:pPr>
            <a:endParaRPr lang="tr-TR" sz="2000">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type="body" idx="1"/>
          </p:nvPr>
        </p:nvSpPr>
        <p:spPr>
          <a:xfrm>
            <a:off x="250825" y="333375"/>
            <a:ext cx="8424863" cy="6048375"/>
          </a:xfrm>
        </p:spPr>
        <p:txBody>
          <a:bodyPr/>
          <a:lstStyle/>
          <a:p>
            <a:pPr eaLnBrk="1" hangingPunct="1">
              <a:buFont typeface="Symbol" pitchFamily="18" charset="2"/>
              <a:buNone/>
            </a:pPr>
            <a:endParaRPr lang="tr-TR" smtClean="0"/>
          </a:p>
          <a:p>
            <a:pPr eaLnBrk="1" hangingPunct="1">
              <a:buFont typeface="Symbol" pitchFamily="18" charset="2"/>
              <a:buNone/>
            </a:pPr>
            <a:endParaRPr lang="tr-TR" smtClean="0"/>
          </a:p>
          <a:p>
            <a:pPr eaLnBrk="1" hangingPunct="1">
              <a:buFont typeface="Symbol" pitchFamily="18" charset="2"/>
              <a:buChar char=""/>
            </a:pPr>
            <a:r>
              <a:rPr lang="tr-TR" smtClean="0"/>
              <a:t>Yine prematurelerde yapılan bir çalışmada (&lt;30 hf ) düşük DHA düzeylerinde  BPD  riskinde ve düşük AA düzeylerinde  geç-başlangıçlı sepsis riskinde   artış gösterilmesi de indirekt bir kanıt olmuştur </a:t>
            </a:r>
          </a:p>
          <a:p>
            <a:pPr eaLnBrk="1" hangingPunct="1">
              <a:buFont typeface="Symbol" pitchFamily="18" charset="2"/>
              <a:buNone/>
            </a:pPr>
            <a:r>
              <a:rPr lang="tr-TR" smtClean="0"/>
              <a:t>    </a:t>
            </a:r>
          </a:p>
          <a:p>
            <a:pPr eaLnBrk="1" hangingPunct="1">
              <a:buFont typeface="Symbol" pitchFamily="18" charset="2"/>
              <a:buNone/>
            </a:pPr>
            <a:endParaRPr lang="tr-TR" smtClean="0"/>
          </a:p>
          <a:p>
            <a:pPr eaLnBrk="1" hangingPunct="1">
              <a:buFont typeface="Symbol" pitchFamily="18" charset="2"/>
              <a:buNone/>
            </a:pPr>
            <a:r>
              <a:rPr lang="tr-TR" smtClean="0"/>
              <a:t>    </a:t>
            </a:r>
            <a:r>
              <a:rPr lang="tr-TR" sz="1400" smtClean="0"/>
              <a:t>Manley BJ, Makrides M, Collins CT, et al. High-dose docosahexaenoic acid supplementation of preterm infants: respiratory and allergy outcomes. Pediatrics 2011; 128:e71</a:t>
            </a:r>
            <a:r>
              <a:rPr lang="tr-TR" smtClean="0"/>
              <a:t> </a:t>
            </a:r>
          </a:p>
          <a:p>
            <a:pPr eaLnBrk="1" hangingPunct="1">
              <a:buFont typeface="Wingdings 2" pitchFamily="18" charset="2"/>
              <a:buNone/>
            </a:pPr>
            <a:endParaRPr lang="tr-TR"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body" idx="1"/>
          </p:nvPr>
        </p:nvSpPr>
        <p:spPr/>
        <p:txBody>
          <a:bodyPr/>
          <a:lstStyle/>
          <a:p>
            <a:pPr marL="609600" indent="-609600" eaLnBrk="1" hangingPunct="1">
              <a:lnSpc>
                <a:spcPct val="80000"/>
              </a:lnSpc>
              <a:buFont typeface="Wingdings 2" pitchFamily="18" charset="2"/>
              <a:buNone/>
            </a:pPr>
            <a:r>
              <a:rPr lang="tr-TR" smtClean="0"/>
              <a:t>      Allerjik hastalık geliştirme riski yüksek olan bebeklerin annelerine gebelik sürecinde n-3 LCPUFA verilmesi ile  ilk yılda IgE ilişkili besin alerjisi gelişim oranlarında fark gösterilmemiştir. </a:t>
            </a:r>
          </a:p>
          <a:p>
            <a:pPr marL="609600" indent="-609600" eaLnBrk="1" hangingPunct="1">
              <a:lnSpc>
                <a:spcPct val="80000"/>
              </a:lnSpc>
              <a:buFont typeface="Wingdings 2" pitchFamily="18" charset="2"/>
              <a:buNone/>
            </a:pPr>
            <a:endParaRPr lang="tr-TR" smtClean="0"/>
          </a:p>
          <a:p>
            <a:pPr marL="609600" indent="-609600" eaLnBrk="1" hangingPunct="1">
              <a:lnSpc>
                <a:spcPct val="80000"/>
              </a:lnSpc>
              <a:buFont typeface="Wingdings 2" pitchFamily="18" charset="2"/>
              <a:buNone/>
            </a:pPr>
            <a:r>
              <a:rPr lang="tr-TR" smtClean="0"/>
              <a:t>      Bu grupta atopi ve yumurta alerjisi daha az saptanmıştır</a:t>
            </a:r>
          </a:p>
          <a:p>
            <a:pPr marL="609600" indent="-609600" eaLnBrk="1" hangingPunct="1">
              <a:lnSpc>
                <a:spcPct val="80000"/>
              </a:lnSpc>
            </a:pPr>
            <a:endParaRPr lang="tr-TR" smtClean="0"/>
          </a:p>
          <a:p>
            <a:pPr marL="609600" indent="-609600" eaLnBrk="1" hangingPunct="1">
              <a:lnSpc>
                <a:spcPct val="80000"/>
              </a:lnSpc>
              <a:buFont typeface="Wingdings 2" pitchFamily="18" charset="2"/>
              <a:buNone/>
            </a:pPr>
            <a:r>
              <a:rPr lang="tr-TR" smtClean="0"/>
              <a:t>       </a:t>
            </a:r>
            <a:r>
              <a:rPr lang="tr-TR" sz="1400" smtClean="0">
                <a:hlinkClick r:id="rId2"/>
              </a:rPr>
              <a:t>Palmer DJ, Sullivan T, Gold MS, et al. Effect of n-3 long chain polyunsaturated fatty acid supplementation in pregnancy on infants' allergies in first year of life: randomised controlled trial. BMJ 2012; 344:e184.</a:t>
            </a:r>
            <a:endParaRPr lang="tr-TR"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body" idx="1"/>
          </p:nvPr>
        </p:nvSpPr>
        <p:spPr/>
        <p:txBody>
          <a:bodyPr/>
          <a:lstStyle/>
          <a:p>
            <a:pPr eaLnBrk="1" hangingPunct="1">
              <a:lnSpc>
                <a:spcPct val="90000"/>
              </a:lnSpc>
              <a:buFont typeface="Wingdings 2" pitchFamily="18" charset="2"/>
              <a:buNone/>
            </a:pPr>
            <a:r>
              <a:rPr lang="tr-TR" sz="2400" smtClean="0"/>
              <a:t>    Erişkinlerde ise uzun süreli yeterli miktarda diyetle n-3 LCPUF alımının ateroskleroz ve kardiovaskuler olayları azalttığı öne sürülmüş ancak </a:t>
            </a:r>
            <a:endParaRPr lang="tr-TR" sz="2400" smtClean="0">
              <a:latin typeface="Arial" charset="0"/>
            </a:endParaRPr>
          </a:p>
          <a:p>
            <a:pPr eaLnBrk="1" hangingPunct="1">
              <a:lnSpc>
                <a:spcPct val="90000"/>
              </a:lnSpc>
              <a:buFont typeface="Wingdings 2" pitchFamily="18" charset="2"/>
              <a:buNone/>
            </a:pPr>
            <a:endParaRPr lang="tr-TR" sz="2400" smtClean="0">
              <a:latin typeface="Arial" charset="0"/>
            </a:endParaRPr>
          </a:p>
          <a:p>
            <a:pPr eaLnBrk="1" hangingPunct="1">
              <a:lnSpc>
                <a:spcPct val="90000"/>
              </a:lnSpc>
              <a:buFont typeface="Wingdings 2" pitchFamily="18" charset="2"/>
              <a:buNone/>
            </a:pPr>
            <a:r>
              <a:rPr lang="tr-TR" sz="2400" smtClean="0">
                <a:latin typeface="Arial" charset="0"/>
              </a:rPr>
              <a:t>     R</a:t>
            </a:r>
            <a:r>
              <a:rPr lang="tr-TR" sz="2400" smtClean="0"/>
              <a:t>andomize kontrollü çift kör çalışmada  n-3 LCPUFA suplement edilen  term formul ile beslenen grup ve kontrol grubu arasında dokuz yaşında  kardiovaskuler ve antropometrik ölçümlerde fark bulunmamıştır.  </a:t>
            </a:r>
          </a:p>
          <a:p>
            <a:pPr eaLnBrk="1" hangingPunct="1">
              <a:lnSpc>
                <a:spcPct val="90000"/>
              </a:lnSpc>
              <a:buFont typeface="Wingdings 2" pitchFamily="18" charset="2"/>
              <a:buNone/>
            </a:pPr>
            <a:endParaRPr lang="tr-TR" sz="2400" smtClean="0"/>
          </a:p>
          <a:p>
            <a:pPr eaLnBrk="1" hangingPunct="1">
              <a:lnSpc>
                <a:spcPct val="90000"/>
              </a:lnSpc>
              <a:buFont typeface="Wingdings 2" pitchFamily="18" charset="2"/>
              <a:buNone/>
            </a:pPr>
            <a:endParaRPr lang="tr-TR" sz="2400" smtClean="0"/>
          </a:p>
          <a:p>
            <a:pPr eaLnBrk="1" hangingPunct="1">
              <a:lnSpc>
                <a:spcPct val="90000"/>
              </a:lnSpc>
              <a:buFont typeface="Wingdings 2" pitchFamily="18" charset="2"/>
              <a:buNone/>
            </a:pPr>
            <a:r>
              <a:rPr lang="tr-TR" sz="2400" smtClean="0"/>
              <a:t>     </a:t>
            </a:r>
            <a:r>
              <a:rPr lang="tr-TR" sz="1400" smtClean="0">
                <a:hlinkClick r:id="rId2"/>
              </a:rPr>
              <a:t>de Jong C, Boehm G, Kikkert HK, Hadders-Algra M. The Groningen LCPUFA study: No effect of short-term postnatal long-chain polyunsaturated fatty acids in healthy term infants on cardiovascular and anthropometric development at 9 years. Pediatr Res 2011; 70:411.</a:t>
            </a:r>
            <a:r>
              <a:rPr lang="tr-TR" sz="140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p:txBody>
          <a:bodyPr/>
          <a:lstStyle/>
          <a:p>
            <a:pPr marL="609600" indent="-609600" eaLnBrk="1" hangingPunct="1">
              <a:lnSpc>
                <a:spcPct val="90000"/>
              </a:lnSpc>
              <a:buFont typeface="Symbol" pitchFamily="18" charset="2"/>
              <a:buNone/>
            </a:pPr>
            <a:r>
              <a:rPr lang="tr-TR" sz="2400" smtClean="0"/>
              <a:t>       Anne sütü ile beslenen  çocukların  formula ile beslenen çocuklarla karşılaştııldığı bir çalışmada, kalp hızında hafif düşüklük benzer kan basıncı ve büyüme özellikleri görülmüştür.</a:t>
            </a:r>
          </a:p>
          <a:p>
            <a:pPr marL="609600" indent="-609600" eaLnBrk="1" hangingPunct="1">
              <a:lnSpc>
                <a:spcPct val="90000"/>
              </a:lnSpc>
              <a:buFont typeface="Symbol" pitchFamily="18" charset="2"/>
              <a:buNone/>
            </a:pPr>
            <a:r>
              <a:rPr lang="tr-TR" sz="2400" smtClean="0"/>
              <a:t>        </a:t>
            </a:r>
          </a:p>
          <a:p>
            <a:pPr marL="609600" indent="-609600" eaLnBrk="1" hangingPunct="1">
              <a:lnSpc>
                <a:spcPct val="90000"/>
              </a:lnSpc>
              <a:buFont typeface="Symbol" pitchFamily="18" charset="2"/>
              <a:buNone/>
            </a:pPr>
            <a:r>
              <a:rPr lang="tr-TR" sz="2400" smtClean="0"/>
              <a:t>        Bir çalışmada ise premature bebeklerden LCPUFA suplementasyonu alan kızların 10 yaşında daha ağır oldukları görülmüştür</a:t>
            </a:r>
            <a:r>
              <a:rPr lang="tr-TR" sz="2400" smtClean="0">
                <a:latin typeface="Arial" charset="0"/>
              </a:rPr>
              <a:t>.</a:t>
            </a:r>
          </a:p>
          <a:p>
            <a:pPr marL="609600" indent="-609600" eaLnBrk="1" hangingPunct="1">
              <a:lnSpc>
                <a:spcPct val="90000"/>
              </a:lnSpc>
              <a:buFont typeface="Symbol" pitchFamily="18" charset="2"/>
              <a:buNone/>
            </a:pPr>
            <a:r>
              <a:rPr lang="tr-TR" sz="2400" smtClean="0"/>
              <a:t>       </a:t>
            </a:r>
          </a:p>
          <a:p>
            <a:pPr marL="609600" indent="-609600" eaLnBrk="1" hangingPunct="1">
              <a:lnSpc>
                <a:spcPct val="90000"/>
              </a:lnSpc>
              <a:buFont typeface="Symbol" pitchFamily="18" charset="2"/>
              <a:buNone/>
            </a:pPr>
            <a:endParaRPr lang="tr-TR" sz="2400" smtClean="0"/>
          </a:p>
          <a:p>
            <a:pPr marL="609600" indent="-609600" eaLnBrk="1" hangingPunct="1">
              <a:lnSpc>
                <a:spcPct val="90000"/>
              </a:lnSpc>
              <a:buFont typeface="Symbol" pitchFamily="18" charset="2"/>
              <a:buNone/>
            </a:pPr>
            <a:endParaRPr lang="tr-TR" sz="2400" smtClean="0"/>
          </a:p>
          <a:p>
            <a:pPr marL="609600" indent="-609600" eaLnBrk="1" hangingPunct="1">
              <a:lnSpc>
                <a:spcPct val="90000"/>
              </a:lnSpc>
              <a:buFont typeface="Symbol" pitchFamily="18" charset="2"/>
              <a:buNone/>
            </a:pPr>
            <a:r>
              <a:rPr lang="tr-TR" sz="2400" smtClean="0"/>
              <a:t>        </a:t>
            </a:r>
            <a:r>
              <a:rPr lang="tr-TR" sz="1400" smtClean="0">
                <a:hlinkClick r:id="rId2"/>
              </a:rPr>
              <a:t>Kennedy K, Ross S, Isaacs EB, et al. The 10-year follow-up of a randomised trial of long-chain polyunsaturated fatty acid supplementation in preterm infants: effects on growth and blood pressure. Arch Dis Child 2010; 95:588.</a:t>
            </a:r>
            <a:endParaRPr lang="tr-TR" sz="1400" smtClean="0"/>
          </a:p>
          <a:p>
            <a:pPr marL="609600" indent="-609600" eaLnBrk="1" hangingPunct="1">
              <a:lnSpc>
                <a:spcPct val="90000"/>
              </a:lnSpc>
            </a:pPr>
            <a:endParaRPr lang="tr-TR" sz="14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00051" y="2011363"/>
            <a:ext cx="8229600" cy="1143000"/>
          </a:xfrm>
        </p:spPr>
        <p:txBody>
          <a:bodyPr>
            <a:normAutofit fontScale="90000"/>
          </a:bodyPr>
          <a:lstStyle/>
          <a:p>
            <a:pPr eaLnBrk="1" fontAlgn="auto" hangingPunct="1">
              <a:spcAft>
                <a:spcPts val="0"/>
              </a:spcAft>
              <a:defRPr/>
            </a:pPr>
            <a:r>
              <a:rPr lang="tr-TR" sz="3200"/>
              <a:t>n-3 LCPUFA suplementasyonunun inflamasyonu azaltma ve enfeksiyonlara immun yanıtı artırma etkisi</a:t>
            </a:r>
          </a:p>
        </p:txBody>
      </p:sp>
      <p:sp>
        <p:nvSpPr>
          <p:cNvPr id="74754" name="Rectangle 3"/>
          <p:cNvSpPr>
            <a:spLocks noGrp="1" noChangeArrowheads="1"/>
          </p:cNvSpPr>
          <p:nvPr>
            <p:ph type="body" idx="1"/>
          </p:nvPr>
        </p:nvSpPr>
        <p:spPr>
          <a:xfrm>
            <a:off x="539750" y="3429000"/>
            <a:ext cx="8147050" cy="2879725"/>
          </a:xfrm>
        </p:spPr>
        <p:txBody>
          <a:bodyPr/>
          <a:lstStyle/>
          <a:p>
            <a:pPr eaLnBrk="1" hangingPunct="1">
              <a:buFont typeface="Wingdings 2" pitchFamily="18" charset="2"/>
              <a:buNone/>
            </a:pPr>
            <a:r>
              <a:rPr lang="tr-TR" smtClean="0"/>
              <a:t>   Sınırlı sayıda araştırmanın sonuçları çelişkilidir !</a:t>
            </a:r>
          </a:p>
        </p:txBody>
      </p:sp>
      <p:sp>
        <p:nvSpPr>
          <p:cNvPr id="74755" name="AutoShape 3">
            <a:hlinkClick r:id="" action="ppaction://noaction" highlightClick="1"/>
          </p:cNvPr>
          <p:cNvSpPr>
            <a:spLocks noChangeArrowheads="1"/>
          </p:cNvSpPr>
          <p:nvPr/>
        </p:nvSpPr>
        <p:spPr bwMode="auto">
          <a:xfrm>
            <a:off x="7415213" y="333375"/>
            <a:ext cx="1728787" cy="1512888"/>
          </a:xfrm>
          <a:prstGeom prst="actionButtonHelp">
            <a:avLst/>
          </a:prstGeom>
          <a:solidFill>
            <a:srgbClr val="FFFF99"/>
          </a:solidFill>
          <a:ln w="9525">
            <a:noFill/>
            <a:miter lim="800000"/>
            <a:headEnd/>
            <a:tailEnd/>
          </a:ln>
        </p:spPr>
        <p:txBody>
          <a:bodyPr wrap="none" anchor="ctr"/>
          <a:lstStyle/>
          <a:p>
            <a:pPr algn="ctr"/>
            <a:endParaRPr lang="tr-TR">
              <a:solidFill>
                <a:srgbClr val="FFFF9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body" idx="1"/>
          </p:nvPr>
        </p:nvSpPr>
        <p:spPr>
          <a:xfrm>
            <a:off x="755650" y="476250"/>
            <a:ext cx="7931150" cy="5832475"/>
          </a:xfrm>
        </p:spPr>
        <p:txBody>
          <a:bodyPr/>
          <a:lstStyle/>
          <a:p>
            <a:pPr eaLnBrk="1" hangingPunct="1">
              <a:buFont typeface="Wingdings 2" pitchFamily="18" charset="2"/>
              <a:buNone/>
            </a:pPr>
            <a:r>
              <a:rPr lang="tr-TR" sz="2400" smtClean="0"/>
              <a:t>    </a:t>
            </a:r>
            <a:r>
              <a:rPr lang="tr-TR" sz="2400" smtClean="0">
                <a:solidFill>
                  <a:srgbClr val="FFFF99"/>
                </a:solidFill>
              </a:rPr>
              <a:t>LCPUFA  suplementasyonun yararının  kesin olarak gösterilememsinin major sorumlusu olarak çalışma metodolojilerindeki farklılıklar gösterilmiştir.</a:t>
            </a:r>
          </a:p>
          <a:p>
            <a:pPr eaLnBrk="1" hangingPunct="1">
              <a:buFont typeface="Wingdings 2" pitchFamily="18" charset="2"/>
              <a:buNone/>
            </a:pPr>
            <a:endParaRPr lang="tr-TR" sz="2400" smtClean="0">
              <a:solidFill>
                <a:srgbClr val="FFFF99"/>
              </a:solidFill>
            </a:endParaRPr>
          </a:p>
          <a:p>
            <a:pPr eaLnBrk="1" hangingPunct="1">
              <a:buFont typeface="Wingdings 2" pitchFamily="18" charset="2"/>
              <a:buNone/>
            </a:pPr>
            <a:r>
              <a:rPr lang="tr-TR" sz="2400" smtClean="0"/>
              <a:t>Hasta sayıları yetersiz</a:t>
            </a:r>
          </a:p>
          <a:p>
            <a:pPr eaLnBrk="1" hangingPunct="1">
              <a:buFont typeface="Wingdings 2" pitchFamily="18" charset="2"/>
              <a:buNone/>
            </a:pPr>
            <a:r>
              <a:rPr lang="tr-TR" sz="2400" smtClean="0"/>
              <a:t>Değerlendirme yöntemlerinin yeterince hassas değil </a:t>
            </a:r>
          </a:p>
          <a:p>
            <a:pPr eaLnBrk="1" hangingPunct="1">
              <a:buFont typeface="Wingdings 2" pitchFamily="18" charset="2"/>
              <a:buNone/>
            </a:pPr>
            <a:r>
              <a:rPr lang="tr-TR" sz="2400" smtClean="0"/>
              <a:t>Uygun yaşta uygulanmamış olması </a:t>
            </a:r>
          </a:p>
          <a:p>
            <a:pPr eaLnBrk="1" hangingPunct="1">
              <a:buFont typeface="Wingdings 2" pitchFamily="18" charset="2"/>
              <a:buNone/>
            </a:pPr>
            <a:r>
              <a:rPr lang="tr-TR" sz="2400" smtClean="0"/>
              <a:t>2 yaşta uygulanan Bayley testinin yetersiz olması</a:t>
            </a:r>
          </a:p>
          <a:p>
            <a:pPr eaLnBrk="1" hangingPunct="1">
              <a:buFont typeface="Wingdings 2" pitchFamily="18" charset="2"/>
              <a:buNone/>
            </a:pPr>
            <a:r>
              <a:rPr lang="tr-TR" sz="2400" smtClean="0"/>
              <a:t>Yağ asiti metabolizmasındaki genetik farklılıklar </a:t>
            </a:r>
          </a:p>
          <a:p>
            <a:pPr eaLnBrk="1" hangingPunct="1">
              <a:buFont typeface="Wingdings 2" pitchFamily="18" charset="2"/>
              <a:buNone/>
            </a:pPr>
            <a:r>
              <a:rPr lang="tr-TR" sz="1400" smtClean="0"/>
              <a:t>(FADS) 1 ve  FADS2 genlerin, delta-5 ve delta-6 desaturaz kodlanmasında modifikasyon yaparak, fetus ve yenidoğanın gelişimi için direk etkili olabilecek n-3 LCPUFA varlığını değiştirebileceği spekule edilmiştir</a:t>
            </a:r>
          </a:p>
          <a:p>
            <a:pPr eaLnBrk="1" hangingPunct="1">
              <a:buFont typeface="Wingdings 2" pitchFamily="18" charset="2"/>
              <a:buNone/>
            </a:pPr>
            <a:r>
              <a:rPr lang="tr-TR" sz="2400" smtClean="0"/>
              <a:t> Cinsiyet farklarının etkisi </a:t>
            </a:r>
          </a:p>
          <a:p>
            <a:pPr eaLnBrk="1" hangingPunct="1">
              <a:buFont typeface="Wingdings 2" pitchFamily="18" charset="2"/>
              <a:buNone/>
            </a:pPr>
            <a:r>
              <a:rPr lang="tr-TR" sz="2400" smtClean="0"/>
              <a:t>Yetersiz DHA doz ve süresi </a:t>
            </a:r>
          </a:p>
          <a:p>
            <a:pPr eaLnBrk="1" hangingPunct="1"/>
            <a:endParaRPr lang="tr-TR" sz="2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İçerik Yer Tutucusu"/>
          <p:cNvSpPr>
            <a:spLocks noGrp="1"/>
          </p:cNvSpPr>
          <p:nvPr>
            <p:ph idx="1"/>
          </p:nvPr>
        </p:nvSpPr>
        <p:spPr>
          <a:xfrm>
            <a:off x="323850" y="260350"/>
            <a:ext cx="4691063" cy="6310313"/>
          </a:xfrm>
        </p:spPr>
        <p:txBody>
          <a:bodyPr/>
          <a:lstStyle/>
          <a:p>
            <a:pPr eaLnBrk="1" hangingPunct="1">
              <a:buFont typeface="Wingdings 2" pitchFamily="18" charset="2"/>
              <a:buNone/>
            </a:pPr>
            <a:r>
              <a:rPr lang="tr-TR" sz="2000" smtClean="0"/>
              <a:t>     Büyüyen fetusun LCPUFA gereksinimi özellikle son 10 haftada çok fazla %90 akreasyon bu dönemde </a:t>
            </a:r>
          </a:p>
          <a:p>
            <a:pPr eaLnBrk="1" hangingPunct="1"/>
            <a:endParaRPr lang="tr-TR" sz="2000" smtClean="0"/>
          </a:p>
          <a:p>
            <a:pPr eaLnBrk="1" hangingPunct="1">
              <a:buFont typeface="Wingdings 2" pitchFamily="18" charset="2"/>
              <a:buNone/>
            </a:pPr>
            <a:r>
              <a:rPr lang="tr-TR" sz="2000" smtClean="0"/>
              <a:t>     Son trimesterda yağ depoları yıkılarak gebelikte yağ asitleri  %50 artırılır. Gebelikte ve  gebelik öncesi yağ durumu belirleyici</a:t>
            </a:r>
          </a:p>
          <a:p>
            <a:pPr eaLnBrk="1" hangingPunct="1"/>
            <a:endParaRPr lang="tr-TR" sz="2000" smtClean="0"/>
          </a:p>
          <a:p>
            <a:pPr eaLnBrk="1" hangingPunct="1">
              <a:buFont typeface="Wingdings 2" pitchFamily="18" charset="2"/>
              <a:buNone/>
            </a:pPr>
            <a:r>
              <a:rPr lang="tr-TR" sz="2000" smtClean="0"/>
              <a:t>      Plasentayı basit difuzyonla ve  bağlayıcı protein yardımıyla  geçer ek fetusta anne düzeyinin 300-400 katı olur</a:t>
            </a:r>
          </a:p>
          <a:p>
            <a:pPr eaLnBrk="1" hangingPunct="1">
              <a:buFont typeface="Wingdings 2" pitchFamily="18" charset="2"/>
              <a:buNone/>
            </a:pPr>
            <a:endParaRPr lang="tr-TR" sz="2000" smtClean="0"/>
          </a:p>
          <a:p>
            <a:pPr eaLnBrk="1" hangingPunct="1">
              <a:buFont typeface="Wingdings 2" pitchFamily="18" charset="2"/>
              <a:buNone/>
            </a:pPr>
            <a:r>
              <a:rPr lang="tr-TR" sz="2000" smtClean="0"/>
              <a:t>      3 trimester  ve sonrası fetus ve bebek  kendi LCPUFA sını sentezler ağırlıklı AA, bu nedenle  daha fazla DHA bağımlıdır</a:t>
            </a:r>
          </a:p>
          <a:p>
            <a:pPr eaLnBrk="1" hangingPunct="1"/>
            <a:endParaRPr lang="tr-TR" sz="2000" smtClean="0"/>
          </a:p>
        </p:txBody>
      </p:sp>
      <p:pic>
        <p:nvPicPr>
          <p:cNvPr id="20482" name="3 Resim" descr="neurogain-dha-supplements.jpg"/>
          <p:cNvPicPr>
            <a:picLocks noChangeAspect="1"/>
          </p:cNvPicPr>
          <p:nvPr/>
        </p:nvPicPr>
        <p:blipFill>
          <a:blip r:embed="rId2"/>
          <a:srcRect/>
          <a:stretch>
            <a:fillRect/>
          </a:stretch>
        </p:blipFill>
        <p:spPr bwMode="auto">
          <a:xfrm>
            <a:off x="5178425" y="1412875"/>
            <a:ext cx="3708400"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tr-TR"/>
              <a:t>Çalışma önerisi</a:t>
            </a:r>
          </a:p>
        </p:txBody>
      </p:sp>
      <p:sp>
        <p:nvSpPr>
          <p:cNvPr id="77826" name="Rectangle 3"/>
          <p:cNvSpPr>
            <a:spLocks noGrp="1" noChangeArrowheads="1"/>
          </p:cNvSpPr>
          <p:nvPr>
            <p:ph type="body" idx="1"/>
          </p:nvPr>
        </p:nvSpPr>
        <p:spPr/>
        <p:txBody>
          <a:bodyPr/>
          <a:lstStyle/>
          <a:p>
            <a:pPr eaLnBrk="1" hangingPunct="1">
              <a:lnSpc>
                <a:spcPct val="90000"/>
              </a:lnSpc>
              <a:buFont typeface="Wingdings 2" pitchFamily="18" charset="2"/>
              <a:buNone/>
            </a:pPr>
            <a:r>
              <a:rPr lang="tr-TR" smtClean="0"/>
              <a:t>     </a:t>
            </a:r>
            <a:r>
              <a:rPr lang="tr-TR" smtClean="0">
                <a:solidFill>
                  <a:srgbClr val="FFFF99"/>
                </a:solidFill>
              </a:rPr>
              <a:t>Sonuç olarak, gelecekteki çalışmalarda yüksek doz  DHA (en az yüzde 0.32 )nın en az 1 yıl yeterli sayıda hastaya verilmesi tavsiye edilmektedir.  Her grup da en az 143 hasta) </a:t>
            </a:r>
          </a:p>
          <a:p>
            <a:pPr eaLnBrk="1" hangingPunct="1">
              <a:lnSpc>
                <a:spcPct val="90000"/>
              </a:lnSpc>
              <a:buFont typeface="Wingdings 2" pitchFamily="18" charset="2"/>
              <a:buNone/>
            </a:pPr>
            <a:endParaRPr lang="tr-TR" smtClean="0">
              <a:solidFill>
                <a:srgbClr val="FFFF99"/>
              </a:solidFill>
            </a:endParaRPr>
          </a:p>
          <a:p>
            <a:pPr eaLnBrk="1" hangingPunct="1">
              <a:lnSpc>
                <a:spcPct val="90000"/>
              </a:lnSpc>
              <a:buFont typeface="Wingdings 2" pitchFamily="18" charset="2"/>
              <a:buNone/>
            </a:pPr>
            <a:r>
              <a:rPr lang="tr-TR" smtClean="0">
                <a:solidFill>
                  <a:srgbClr val="FFFF99"/>
                </a:solidFill>
              </a:rPr>
              <a:t>    Ek olarak değerlendirme yöntemi olarak fonksiyonel ölçütlerden MRI ve okul performansı ve DHA düzeylerini yansıtan biyomarkerların sonuç parametreleri ile korelasyonu da önerilmektedir..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bwMode="auto"/>
        <p:txBody>
          <a:bodyPr wrap="square" lIns="91440" tIns="45720" rIns="91440" bIns="45720" numCol="1" anchorCtr="0" compatLnSpc="1">
            <a:prstTxWarp prst="textNoShape">
              <a:avLst/>
            </a:prstTxWarp>
          </a:bodyPr>
          <a:lstStyle/>
          <a:p>
            <a:pPr>
              <a:defRPr/>
            </a:pPr>
            <a:r>
              <a:rPr lang="tr-TR" smtClean="0">
                <a:ln>
                  <a:noFill/>
                </a:ln>
                <a:solidFill>
                  <a:schemeClr val="tx1"/>
                </a:solidFill>
                <a:effectLst/>
                <a:latin typeface="Arial" charset="0"/>
              </a:rPr>
              <a:t>Özet</a:t>
            </a:r>
          </a:p>
        </p:txBody>
      </p:sp>
      <p:sp>
        <p:nvSpPr>
          <p:cNvPr id="2" name="Rectangle 3"/>
          <p:cNvSpPr>
            <a:spLocks noGrp="1"/>
          </p:cNvSpPr>
          <p:nvPr>
            <p:ph type="body" idx="1"/>
          </p:nvPr>
        </p:nvSpPr>
        <p:spPr/>
        <p:txBody>
          <a:bodyPr/>
          <a:lstStyle/>
          <a:p>
            <a:pPr>
              <a:lnSpc>
                <a:spcPct val="80000"/>
              </a:lnSpc>
              <a:buFont typeface="Wingdings 2" pitchFamily="18" charset="2"/>
              <a:buNone/>
            </a:pPr>
            <a:r>
              <a:rPr lang="tr-TR" sz="1800" smtClean="0"/>
              <a:t>REKOMANDASYONLAR</a:t>
            </a:r>
            <a:r>
              <a:rPr lang="tr-TR" sz="1800" smtClean="0">
                <a:latin typeface="Arial" charset="0"/>
              </a:rPr>
              <a:t>/ÖNERİLER</a:t>
            </a:r>
          </a:p>
          <a:p>
            <a:pPr>
              <a:lnSpc>
                <a:spcPct val="80000"/>
              </a:lnSpc>
              <a:buFont typeface="Wingdings 2" pitchFamily="18" charset="2"/>
              <a:buNone/>
            </a:pPr>
            <a:r>
              <a:rPr lang="tr-TR" sz="1800" smtClean="0"/>
              <a:t>Beyin ve retinada membran PL lerinin integral komponenti olan DHA gelişen beyin ve retinaya gebelikte son trimester ve ilk 2 yaşta birikir. </a:t>
            </a:r>
          </a:p>
          <a:p>
            <a:pPr>
              <a:lnSpc>
                <a:spcPct val="80000"/>
              </a:lnSpc>
              <a:buFont typeface="Wingdings 2" pitchFamily="18" charset="2"/>
              <a:buNone/>
            </a:pPr>
            <a:r>
              <a:rPr lang="tr-TR" sz="1800" smtClean="0"/>
              <a:t>AS ile beslenme ile formul beslenmeye göre gelişimsel testlerde yükseklik( 3-5  puan) sağlandığına dair kanıtları güçlüdür. Bu durum AS de bulınup inek sütünde olmayan DHA ile ilişkilendirilmiştir.Ancak araştırma sonuçları metodolojik farklar nedeniyle açık değildir. (LCPUFA çeşidi /doz/ süre)</a:t>
            </a:r>
          </a:p>
          <a:p>
            <a:pPr>
              <a:lnSpc>
                <a:spcPct val="80000"/>
              </a:lnSpc>
              <a:buFont typeface="Wingdings 2" pitchFamily="18" charset="2"/>
              <a:buNone/>
            </a:pPr>
            <a:r>
              <a:rPr lang="tr-TR" sz="1800" smtClean="0"/>
              <a:t>Klinik çalışmalarda suplementasyonun büyüme üzerine olumsuz etkisi gösterilmemiştir.</a:t>
            </a:r>
          </a:p>
          <a:p>
            <a:pPr>
              <a:lnSpc>
                <a:spcPct val="80000"/>
              </a:lnSpc>
              <a:buFont typeface="Wingdings 2" pitchFamily="18" charset="2"/>
              <a:buNone/>
            </a:pPr>
            <a:r>
              <a:rPr lang="tr-TR" sz="1800" smtClean="0"/>
              <a:t>İnflamasyon ve imun yanıt üzerine  n-3 LCPUFA suplemantasyonunun etkisi ortaya konmamıştır.</a:t>
            </a:r>
          </a:p>
          <a:p>
            <a:pPr>
              <a:lnSpc>
                <a:spcPct val="80000"/>
              </a:lnSpc>
              <a:buFont typeface="Wingdings 2" pitchFamily="18" charset="2"/>
              <a:buNone/>
            </a:pPr>
            <a:r>
              <a:rPr lang="tr-TR" sz="1800" smtClean="0"/>
              <a:t>Çalışmalar gerekiyor !</a:t>
            </a:r>
          </a:p>
          <a:p>
            <a:pPr>
              <a:lnSpc>
                <a:spcPct val="80000"/>
              </a:lnSpc>
              <a:buFont typeface="Wingdings 2" pitchFamily="18" charset="2"/>
              <a:buNone/>
            </a:pPr>
            <a:r>
              <a:rPr lang="tr-TR" sz="1800" smtClean="0"/>
              <a:t>Yeni kanıtlar ortaya konana kadar yaklaşımımız nasıl olabilir…1g/gün DHA</a:t>
            </a:r>
          </a:p>
          <a:p>
            <a:pPr>
              <a:lnSpc>
                <a:spcPct val="80000"/>
              </a:lnSpc>
              <a:buFont typeface="Wingdings 2" pitchFamily="18" charset="2"/>
              <a:buNone/>
            </a:pPr>
            <a:r>
              <a:rPr lang="tr-TR" sz="1800" smtClean="0"/>
              <a:t>Bütün yenidoğanlar anne sütü ile beslenmeli, alamıyorsa donor  anne sütü </a:t>
            </a:r>
          </a:p>
          <a:p>
            <a:pPr>
              <a:lnSpc>
                <a:spcPct val="80000"/>
              </a:lnSpc>
              <a:buFont typeface="Wingdings 2" pitchFamily="18" charset="2"/>
              <a:buNone/>
            </a:pPr>
            <a:r>
              <a:rPr lang="tr-TR" sz="1800" smtClean="0"/>
              <a:t>Formul ile beslenen term bebeklere optimal DHA dozu minimum önerilen DHA 0.32 mol % percent. </a:t>
            </a:r>
          </a:p>
          <a:p>
            <a:pPr>
              <a:lnSpc>
                <a:spcPct val="80000"/>
              </a:lnSpc>
              <a:buFont typeface="Wingdings 2" pitchFamily="18" charset="2"/>
              <a:buNone/>
            </a:pPr>
            <a:r>
              <a:rPr lang="tr-TR" sz="1800" smtClean="0"/>
              <a:t>Formul ile beslenen preterm bebeklere ya emziren anneye veya bebeğe İU akreasyan hızı olan 50 mg/gün DHA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a:xfrm>
            <a:off x="395288" y="2997200"/>
            <a:ext cx="8748712" cy="3311525"/>
          </a:xfrm>
        </p:spPr>
        <p:txBody>
          <a:bodyPr/>
          <a:lstStyle/>
          <a:p>
            <a:pPr eaLnBrk="1" hangingPunct="1">
              <a:buFont typeface="Wingdings 2" pitchFamily="18" charset="2"/>
              <a:buNone/>
            </a:pPr>
            <a:r>
              <a:rPr lang="tr-TR" smtClean="0"/>
              <a:t>     </a:t>
            </a:r>
            <a:r>
              <a:rPr lang="tr-TR" sz="2400" smtClean="0"/>
              <a:t>DHA  gebeliğin son trimester’ında ve ilk 2 yaşta hızla gelişen beyin ve retina yapısına girer.</a:t>
            </a:r>
          </a:p>
          <a:p>
            <a:pPr eaLnBrk="1" hangingPunct="1">
              <a:buFont typeface="Wingdings 2" pitchFamily="18" charset="2"/>
              <a:buNone/>
            </a:pPr>
            <a:endParaRPr lang="tr-TR" sz="2400" smtClean="0"/>
          </a:p>
          <a:p>
            <a:pPr eaLnBrk="1" hangingPunct="1">
              <a:buFont typeface="Wingdings 2" pitchFamily="18" charset="2"/>
              <a:buNone/>
            </a:pPr>
            <a:r>
              <a:rPr lang="tr-TR" sz="2400" smtClean="0"/>
              <a:t>     Otopsi analizleri son trimesterda fetusta 50-60 mg/gün  biriken    DHA’nın terme gelindiğinde 1050 mg’a ulaştığını göstermiştir.</a:t>
            </a:r>
          </a:p>
          <a:p>
            <a:pPr eaLnBrk="1" hangingPunct="1">
              <a:buFont typeface="Wingdings 2" pitchFamily="18" charset="2"/>
              <a:buNone/>
            </a:pPr>
            <a:endParaRPr lang="tr-TR" sz="2400" smtClean="0"/>
          </a:p>
          <a:p>
            <a:pPr eaLnBrk="1" hangingPunct="1">
              <a:buFont typeface="Wingdings 2" pitchFamily="18" charset="2"/>
              <a:buNone/>
            </a:pPr>
            <a:r>
              <a:rPr lang="tr-TR" sz="2400" smtClean="0"/>
              <a:t>     İlk 6 ayda ise 20 mg/gün DHA birikmekte ve diyetle alınan miktarın yarısı beyine yerleşmektedir </a:t>
            </a:r>
          </a:p>
        </p:txBody>
      </p:sp>
      <p:pic>
        <p:nvPicPr>
          <p:cNvPr id="21506" name="4 Resim" descr="untitled.bmp"/>
          <p:cNvPicPr>
            <a:picLocks noChangeAspect="1"/>
          </p:cNvPicPr>
          <p:nvPr/>
        </p:nvPicPr>
        <p:blipFill>
          <a:blip r:embed="rId3"/>
          <a:srcRect/>
          <a:stretch>
            <a:fillRect/>
          </a:stretch>
        </p:blipFill>
        <p:spPr bwMode="auto">
          <a:xfrm>
            <a:off x="2268538" y="333375"/>
            <a:ext cx="4897437"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http://www.adoptionblogs.com/media/ParentingSpecialKids/prematureinfant.gif"/>
          <p:cNvPicPr>
            <a:picLocks noChangeAspect="1" noChangeArrowheads="1"/>
          </p:cNvPicPr>
          <p:nvPr/>
        </p:nvPicPr>
        <p:blipFill>
          <a:blip r:embed="rId2"/>
          <a:srcRect/>
          <a:stretch>
            <a:fillRect/>
          </a:stretch>
        </p:blipFill>
        <p:spPr bwMode="auto">
          <a:xfrm>
            <a:off x="2987675" y="1196975"/>
            <a:ext cx="2944813" cy="2208213"/>
          </a:xfrm>
          <a:prstGeom prst="rect">
            <a:avLst/>
          </a:prstGeom>
          <a:noFill/>
          <a:ln w="9525">
            <a:noFill/>
            <a:miter lim="800000"/>
            <a:headEnd/>
            <a:tailEnd/>
          </a:ln>
        </p:spPr>
      </p:pic>
      <p:sp>
        <p:nvSpPr>
          <p:cNvPr id="23554" name="Text Box 6"/>
          <p:cNvSpPr txBox="1">
            <a:spLocks noChangeArrowheads="1"/>
          </p:cNvSpPr>
          <p:nvPr/>
        </p:nvSpPr>
        <p:spPr bwMode="auto">
          <a:xfrm>
            <a:off x="539750" y="3573463"/>
            <a:ext cx="5256213" cy="2017712"/>
          </a:xfrm>
          <a:prstGeom prst="rect">
            <a:avLst/>
          </a:prstGeom>
          <a:noFill/>
          <a:ln w="9525">
            <a:noFill/>
            <a:miter lim="800000"/>
            <a:headEnd/>
            <a:tailEnd/>
          </a:ln>
        </p:spPr>
        <p:txBody>
          <a:bodyPr>
            <a:spAutoFit/>
          </a:bodyPr>
          <a:lstStyle/>
          <a:p>
            <a:pPr>
              <a:spcBef>
                <a:spcPct val="50000"/>
              </a:spcBef>
            </a:pPr>
            <a:r>
              <a:rPr lang="tr-TR" b="1">
                <a:latin typeface="Times New Roman" pitchFamily="18" charset="0"/>
              </a:rPr>
              <a:t>SON TRİMESTERDA BİRİKME YOK</a:t>
            </a:r>
          </a:p>
          <a:p>
            <a:pPr>
              <a:spcBef>
                <a:spcPct val="50000"/>
              </a:spcBef>
            </a:pPr>
            <a:r>
              <a:rPr lang="tr-TR" b="1">
                <a:latin typeface="Times New Roman" pitchFamily="18" charset="0"/>
              </a:rPr>
              <a:t>SENTEZLEME KAPASİTESİ ÇOK DÜŞÜK</a:t>
            </a:r>
          </a:p>
          <a:p>
            <a:pPr>
              <a:spcBef>
                <a:spcPct val="50000"/>
              </a:spcBef>
            </a:pPr>
            <a:r>
              <a:rPr lang="tr-TR" b="1">
                <a:latin typeface="Times New Roman" pitchFamily="18" charset="0"/>
              </a:rPr>
              <a:t>TPN’DE YOK</a:t>
            </a:r>
          </a:p>
          <a:p>
            <a:pPr>
              <a:spcBef>
                <a:spcPct val="50000"/>
              </a:spcBef>
            </a:pPr>
            <a:r>
              <a:rPr lang="tr-TR" b="1">
                <a:latin typeface="Times New Roman" pitchFamily="18" charset="0"/>
              </a:rPr>
              <a:t>ENTERAL BESLENME İLE YETERSİZ ALIM</a:t>
            </a:r>
          </a:p>
          <a:p>
            <a:pPr>
              <a:spcBef>
                <a:spcPct val="50000"/>
              </a:spcBef>
            </a:pPr>
            <a:endParaRPr lang="tr-TR" b="1">
              <a:latin typeface="Times New Roman" pitchFamily="18" charset="0"/>
            </a:endParaRPr>
          </a:p>
        </p:txBody>
      </p:sp>
      <p:sp>
        <p:nvSpPr>
          <p:cNvPr id="23555" name="AutoShape 8"/>
          <p:cNvSpPr>
            <a:spLocks noChangeArrowheads="1"/>
          </p:cNvSpPr>
          <p:nvPr/>
        </p:nvSpPr>
        <p:spPr bwMode="auto">
          <a:xfrm>
            <a:off x="5292725" y="3860800"/>
            <a:ext cx="1008063" cy="1008063"/>
          </a:xfrm>
          <a:prstGeom prst="rightArrow">
            <a:avLst>
              <a:gd name="adj1" fmla="val 50000"/>
              <a:gd name="adj2" fmla="val 25000"/>
            </a:avLst>
          </a:prstGeom>
          <a:solidFill>
            <a:srgbClr val="FFFF99"/>
          </a:solidFill>
          <a:ln w="9525">
            <a:solidFill>
              <a:schemeClr val="tx1"/>
            </a:solidFill>
            <a:miter lim="800000"/>
            <a:headEnd/>
            <a:tailEnd/>
          </a:ln>
        </p:spPr>
        <p:txBody>
          <a:bodyPr wrap="none" anchor="ctr"/>
          <a:lstStyle/>
          <a:p>
            <a:endParaRPr lang="tr-TR"/>
          </a:p>
        </p:txBody>
      </p:sp>
      <p:sp>
        <p:nvSpPr>
          <p:cNvPr id="23556" name="Text Box 9"/>
          <p:cNvSpPr txBox="1">
            <a:spLocks noChangeArrowheads="1"/>
          </p:cNvSpPr>
          <p:nvPr/>
        </p:nvSpPr>
        <p:spPr bwMode="auto">
          <a:xfrm>
            <a:off x="6659563" y="3933825"/>
            <a:ext cx="2484437" cy="1004888"/>
          </a:xfrm>
          <a:prstGeom prst="rect">
            <a:avLst/>
          </a:prstGeom>
          <a:noFill/>
          <a:ln w="9525">
            <a:noFill/>
            <a:miter lim="800000"/>
            <a:headEnd/>
            <a:tailEnd/>
          </a:ln>
        </p:spPr>
        <p:txBody>
          <a:bodyPr>
            <a:spAutoFit/>
          </a:bodyPr>
          <a:lstStyle/>
          <a:p>
            <a:pPr>
              <a:spcBef>
                <a:spcPct val="50000"/>
              </a:spcBef>
            </a:pPr>
            <a:r>
              <a:rPr lang="tr-TR">
                <a:latin typeface="Times New Roman" pitchFamily="18" charset="0"/>
              </a:rPr>
              <a:t>“</a:t>
            </a:r>
            <a:r>
              <a:rPr lang="tr-TR" sz="2400" b="1">
                <a:latin typeface="Times New Roman" pitchFamily="18" charset="0"/>
              </a:rPr>
              <a:t>DHA GAP”</a:t>
            </a:r>
          </a:p>
          <a:p>
            <a:pPr>
              <a:spcBef>
                <a:spcPct val="50000"/>
              </a:spcBef>
            </a:pPr>
            <a:r>
              <a:rPr lang="tr-TR" sz="2400" b="1">
                <a:latin typeface="Times New Roman" pitchFamily="18" charset="0"/>
              </a:rPr>
              <a:t>“DHA AÇIĞI”</a:t>
            </a:r>
          </a:p>
        </p:txBody>
      </p:sp>
      <p:sp>
        <p:nvSpPr>
          <p:cNvPr id="23557" name="AutoShape 10"/>
          <p:cNvSpPr>
            <a:spLocks noChangeArrowheads="1"/>
          </p:cNvSpPr>
          <p:nvPr/>
        </p:nvSpPr>
        <p:spPr bwMode="auto">
          <a:xfrm>
            <a:off x="6516688" y="3644900"/>
            <a:ext cx="2627312" cy="1655763"/>
          </a:xfrm>
          <a:prstGeom prst="roundRect">
            <a:avLst>
              <a:gd name="adj" fmla="val 16667"/>
            </a:avLst>
          </a:prstGeom>
          <a:noFill/>
          <a:ln w="38100">
            <a:solidFill>
              <a:srgbClr val="FFFF99"/>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1"/>
          </p:nvPr>
        </p:nvSpPr>
        <p:spPr>
          <a:xfrm>
            <a:off x="323850" y="260350"/>
            <a:ext cx="8362950" cy="6048375"/>
          </a:xfrm>
        </p:spPr>
        <p:txBody>
          <a:bodyPr/>
          <a:lstStyle/>
          <a:p>
            <a:pPr eaLnBrk="1" hangingPunct="1">
              <a:buFont typeface="Wingdings 2" pitchFamily="18" charset="2"/>
              <a:buNone/>
            </a:pPr>
            <a:endParaRPr lang="tr-TR" sz="2000" smtClean="0"/>
          </a:p>
          <a:p>
            <a:pPr eaLnBrk="1" hangingPunct="1">
              <a:buFont typeface="Wingdings 2" pitchFamily="18" charset="2"/>
              <a:buNone/>
            </a:pPr>
            <a:endParaRPr lang="tr-TR" sz="2000" smtClean="0"/>
          </a:p>
          <a:p>
            <a:pPr eaLnBrk="1" hangingPunct="1">
              <a:buFont typeface="Wingdings 2" pitchFamily="18" charset="2"/>
              <a:buNone/>
            </a:pPr>
            <a:r>
              <a:rPr lang="tr-TR" sz="2000" smtClean="0"/>
              <a:t>Nöral tüp oluşumu (5.hf)</a:t>
            </a:r>
          </a:p>
          <a:p>
            <a:pPr eaLnBrk="1" hangingPunct="1">
              <a:buFont typeface="Wingdings 2" pitchFamily="18" charset="2"/>
              <a:buNone/>
            </a:pPr>
            <a:endParaRPr lang="tr-TR" sz="2000" smtClean="0"/>
          </a:p>
          <a:p>
            <a:pPr eaLnBrk="1" hangingPunct="1">
              <a:buFont typeface="Wingdings 2" pitchFamily="18" charset="2"/>
              <a:buNone/>
            </a:pPr>
            <a:r>
              <a:rPr lang="tr-TR" sz="2000" smtClean="0"/>
              <a:t>Nöron oluşumu (5-25.hf)</a:t>
            </a:r>
          </a:p>
          <a:p>
            <a:pPr eaLnBrk="1" hangingPunct="1">
              <a:buFont typeface="Wingdings 2" pitchFamily="18" charset="2"/>
              <a:buNone/>
            </a:pPr>
            <a:endParaRPr lang="tr-TR" sz="2000" smtClean="0"/>
          </a:p>
          <a:p>
            <a:pPr eaLnBrk="1" hangingPunct="1">
              <a:buFont typeface="Wingdings 2" pitchFamily="18" charset="2"/>
              <a:buNone/>
            </a:pPr>
            <a:r>
              <a:rPr lang="tr-TR" sz="2000" smtClean="0"/>
              <a:t>Glial hücre oluşumu ( 20-40 hf) </a:t>
            </a:r>
          </a:p>
          <a:p>
            <a:pPr eaLnBrk="1" hangingPunct="1">
              <a:buFont typeface="Wingdings 2" pitchFamily="18" charset="2"/>
              <a:buNone/>
            </a:pPr>
            <a:endParaRPr lang="tr-TR" sz="2000" smtClean="0"/>
          </a:p>
          <a:p>
            <a:pPr eaLnBrk="1" hangingPunct="1">
              <a:buFont typeface="Wingdings 2" pitchFamily="18" charset="2"/>
              <a:buNone/>
            </a:pPr>
            <a:r>
              <a:rPr lang="tr-TR" sz="2000" smtClean="0"/>
              <a:t>Nöron migrasyonu (12-30 hf) </a:t>
            </a:r>
          </a:p>
          <a:p>
            <a:pPr eaLnBrk="1" hangingPunct="1">
              <a:buFontTx/>
              <a:buNone/>
            </a:pPr>
            <a:r>
              <a:rPr lang="tr-TR" sz="2000" smtClean="0"/>
              <a:t> “radial glial scaffold”geçilip ventrikülden eksternal PİA yüzeyine doğru</a:t>
            </a:r>
          </a:p>
          <a:p>
            <a:pPr eaLnBrk="1" hangingPunct="1">
              <a:buFontTx/>
              <a:buNone/>
            </a:pPr>
            <a:r>
              <a:rPr lang="tr-TR" sz="2000" smtClean="0"/>
              <a:t> nöron – glial hücre interaksiyonunda GABA, glutamat, </a:t>
            </a:r>
          </a:p>
          <a:p>
            <a:pPr eaLnBrk="1" hangingPunct="1">
              <a:buFontTx/>
              <a:buNone/>
            </a:pPr>
            <a:r>
              <a:rPr lang="tr-TR" sz="2000" smtClean="0"/>
              <a:t>LCPUFA içeren membran lipidleri, glikoproteinler rol alır</a:t>
            </a:r>
          </a:p>
          <a:p>
            <a:pPr eaLnBrk="1" hangingPunct="1">
              <a:buFont typeface="Wingdings 2" pitchFamily="18" charset="2"/>
              <a:buNone/>
            </a:pPr>
            <a:endParaRPr lang="tr-TR" sz="2000" smtClean="0"/>
          </a:p>
          <a:p>
            <a:pPr eaLnBrk="1" hangingPunct="1">
              <a:buFont typeface="Wingdings 2" pitchFamily="18" charset="2"/>
              <a:buNone/>
            </a:pPr>
            <a:r>
              <a:rPr lang="tr-TR" sz="2000" smtClean="0"/>
              <a:t>Nöron diferansiyasyonu (migrasyon sırasında) ile dendrit akson, sinapslar, nörotransmitterler, intraseluler sinyal ve kompleks membranlar oluşur</a:t>
            </a:r>
          </a:p>
          <a:p>
            <a:pPr eaLnBrk="1" hangingPunct="1">
              <a:buFont typeface="Wingdings 2" pitchFamily="18" charset="2"/>
              <a:buNone/>
            </a:pPr>
            <a:r>
              <a:rPr lang="tr-TR" sz="2000" smtClean="0"/>
              <a:t>Miyelinizasyon</a:t>
            </a:r>
          </a:p>
          <a:p>
            <a:pPr eaLnBrk="1" hangingPunct="1">
              <a:buFontTx/>
              <a:buNone/>
            </a:pPr>
            <a:endParaRPr lang="tr-TR" smtClean="0"/>
          </a:p>
          <a:p>
            <a:pPr eaLnBrk="1" hangingPunct="1">
              <a:buFontTx/>
              <a:buNone/>
            </a:pPr>
            <a:endParaRPr lang="tr-TR" smtClean="0"/>
          </a:p>
        </p:txBody>
      </p:sp>
      <p:pic>
        <p:nvPicPr>
          <p:cNvPr id="24578" name="2 Resim" descr="texte_alt_jleocl0417gr1.jpg"/>
          <p:cNvPicPr>
            <a:picLocks noChangeAspect="1"/>
          </p:cNvPicPr>
          <p:nvPr/>
        </p:nvPicPr>
        <p:blipFill>
          <a:blip r:embed="rId3"/>
          <a:srcRect/>
          <a:stretch>
            <a:fillRect/>
          </a:stretch>
        </p:blipFill>
        <p:spPr bwMode="auto">
          <a:xfrm>
            <a:off x="4427538" y="549275"/>
            <a:ext cx="3659187" cy="2838450"/>
          </a:xfrm>
          <a:prstGeom prst="rect">
            <a:avLst/>
          </a:prstGeom>
          <a:noFill/>
          <a:ln w="9525">
            <a:noFill/>
            <a:miter lim="800000"/>
            <a:headEnd/>
            <a:tailEnd/>
          </a:ln>
        </p:spPr>
      </p:pic>
      <p:sp>
        <p:nvSpPr>
          <p:cNvPr id="24579" name="Text Box 4"/>
          <p:cNvSpPr txBox="1">
            <a:spLocks noChangeArrowheads="1"/>
          </p:cNvSpPr>
          <p:nvPr/>
        </p:nvSpPr>
        <p:spPr bwMode="auto">
          <a:xfrm>
            <a:off x="5219700" y="6092825"/>
            <a:ext cx="3240088" cy="366713"/>
          </a:xfrm>
          <a:prstGeom prst="rect">
            <a:avLst/>
          </a:prstGeom>
          <a:noFill/>
          <a:ln w="9525">
            <a:noFill/>
            <a:miter lim="800000"/>
            <a:headEnd/>
            <a:tailEnd/>
          </a:ln>
        </p:spPr>
        <p:txBody>
          <a:bodyPr>
            <a:spAutoFit/>
          </a:bodyPr>
          <a:lstStyle/>
          <a:p>
            <a:pPr algn="r">
              <a:spcBef>
                <a:spcPct val="50000"/>
              </a:spcBef>
            </a:pPr>
            <a:r>
              <a:rPr lang="tr-TR">
                <a:latin typeface="Times New Roman" pitchFamily="18" charset="0"/>
              </a:rPr>
              <a:t>Saskia JM,2011</a:t>
            </a:r>
          </a:p>
        </p:txBody>
      </p:sp>
      <p:sp>
        <p:nvSpPr>
          <p:cNvPr id="24580" name="Oval 5"/>
          <p:cNvSpPr>
            <a:spLocks noChangeArrowheads="1"/>
          </p:cNvSpPr>
          <p:nvPr/>
        </p:nvSpPr>
        <p:spPr bwMode="auto">
          <a:xfrm>
            <a:off x="323850" y="4292600"/>
            <a:ext cx="3887788" cy="504825"/>
          </a:xfrm>
          <a:prstGeom prst="ellipse">
            <a:avLst/>
          </a:prstGeom>
          <a:noFill/>
          <a:ln w="38100">
            <a:solidFill>
              <a:srgbClr val="FFFF99"/>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23528" y="692696"/>
            <a:ext cx="3816424" cy="864096"/>
          </a:xfrm>
        </p:spPr>
        <p:txBody>
          <a:bodyPr>
            <a:noAutofit/>
          </a:bodyPr>
          <a:lstStyle/>
          <a:p>
            <a:pPr eaLnBrk="1" fontAlgn="auto" hangingPunct="1">
              <a:spcAft>
                <a:spcPts val="0"/>
              </a:spcAft>
              <a:defRPr/>
            </a:pPr>
            <a:r>
              <a:rPr lang="tr-TR" sz="2800" dirty="0"/>
              <a:t>“</a:t>
            </a:r>
            <a:r>
              <a:rPr lang="tr-TR" sz="2800" dirty="0" err="1"/>
              <a:t>Subplate</a:t>
            </a:r>
            <a:r>
              <a:rPr lang="tr-TR" sz="2800" dirty="0"/>
              <a:t> </a:t>
            </a:r>
            <a:r>
              <a:rPr lang="tr-TR" sz="2800" dirty="0" err="1"/>
              <a:t>zonu</a:t>
            </a:r>
            <a:r>
              <a:rPr lang="tr-TR" sz="2800" dirty="0"/>
              <a:t>”</a:t>
            </a:r>
          </a:p>
        </p:txBody>
      </p:sp>
      <p:sp>
        <p:nvSpPr>
          <p:cNvPr id="26626" name="Rectangle 3"/>
          <p:cNvSpPr>
            <a:spLocks noGrp="1" noChangeArrowheads="1"/>
          </p:cNvSpPr>
          <p:nvPr>
            <p:ph type="body" idx="1"/>
          </p:nvPr>
        </p:nvSpPr>
        <p:spPr>
          <a:xfrm>
            <a:off x="3995738" y="549275"/>
            <a:ext cx="5400675" cy="5930900"/>
          </a:xfrm>
        </p:spPr>
        <p:txBody>
          <a:bodyPr/>
          <a:lstStyle/>
          <a:p>
            <a:pPr eaLnBrk="1" hangingPunct="1">
              <a:lnSpc>
                <a:spcPct val="90000"/>
              </a:lnSpc>
              <a:buFont typeface="Wingdings 2" pitchFamily="18" charset="2"/>
              <a:buNone/>
            </a:pPr>
            <a:r>
              <a:rPr lang="tr-TR" smtClean="0"/>
              <a:t>    </a:t>
            </a:r>
            <a:r>
              <a:rPr lang="tr-TR" sz="2400" smtClean="0"/>
              <a:t>Erken fetal yaşamda periventriküler beyaz cevher  ve gelişen korteks arasında yer alır</a:t>
            </a:r>
            <a:r>
              <a:rPr lang="tr-TR" sz="2400" smtClean="0">
                <a:latin typeface="Arial" charset="0"/>
              </a:rPr>
              <a:t> “</a:t>
            </a:r>
            <a:r>
              <a:rPr lang="tr-TR" sz="2400" smtClean="0"/>
              <a:t>Intermediate zon”</a:t>
            </a:r>
          </a:p>
          <a:p>
            <a:pPr eaLnBrk="1" hangingPunct="1">
              <a:lnSpc>
                <a:spcPct val="90000"/>
              </a:lnSpc>
              <a:buFont typeface="Wingdings 2" pitchFamily="18" charset="2"/>
              <a:buNone/>
            </a:pPr>
            <a:endParaRPr lang="tr-TR" sz="2400" smtClean="0">
              <a:latin typeface="Arial" charset="0"/>
            </a:endParaRPr>
          </a:p>
          <a:p>
            <a:pPr eaLnBrk="1" hangingPunct="1">
              <a:lnSpc>
                <a:spcPct val="90000"/>
              </a:lnSpc>
              <a:buFont typeface="Wingdings 2" pitchFamily="18" charset="2"/>
              <a:buNone/>
            </a:pPr>
            <a:r>
              <a:rPr lang="tr-TR" sz="2400" smtClean="0"/>
              <a:t>    Serebral korteks normal gelşimi ve “connectivity”de anahtar rol oynar</a:t>
            </a:r>
          </a:p>
          <a:p>
            <a:pPr eaLnBrk="1" hangingPunct="1">
              <a:lnSpc>
                <a:spcPct val="90000"/>
              </a:lnSpc>
              <a:buFont typeface="Wingdings 2" pitchFamily="18" charset="2"/>
              <a:buNone/>
            </a:pPr>
            <a:endParaRPr lang="tr-TR" sz="2400" smtClean="0"/>
          </a:p>
          <a:p>
            <a:pPr eaLnBrk="1" hangingPunct="1">
              <a:lnSpc>
                <a:spcPct val="90000"/>
              </a:lnSpc>
              <a:buFont typeface="Wingdings 2" pitchFamily="18" charset="2"/>
              <a:buNone/>
            </a:pPr>
            <a:r>
              <a:rPr lang="tr-TR" sz="2400" smtClean="0"/>
              <a:t>   Kortikofugal yolaklara rehberlik yapar</a:t>
            </a:r>
          </a:p>
          <a:p>
            <a:pPr eaLnBrk="1" hangingPunct="1">
              <a:lnSpc>
                <a:spcPct val="90000"/>
              </a:lnSpc>
              <a:buFont typeface="Wingdings 2" pitchFamily="18" charset="2"/>
              <a:buNone/>
            </a:pPr>
            <a:endParaRPr lang="tr-TR" sz="2400" smtClean="0"/>
          </a:p>
          <a:p>
            <a:pPr eaLnBrk="1" hangingPunct="1">
              <a:lnSpc>
                <a:spcPct val="90000"/>
              </a:lnSpc>
              <a:buFont typeface="Wingdings 2" pitchFamily="18" charset="2"/>
              <a:buNone/>
            </a:pPr>
            <a:r>
              <a:rPr lang="tr-TR" sz="2400" smtClean="0"/>
              <a:t>    Talamus, hemisferlerden,beyinsapı ön beyinden kortekse uzanan aferentler için bekleme salonu</a:t>
            </a:r>
          </a:p>
          <a:p>
            <a:pPr eaLnBrk="1" hangingPunct="1">
              <a:lnSpc>
                <a:spcPct val="90000"/>
              </a:lnSpc>
              <a:buFont typeface="Wingdings 2" pitchFamily="18" charset="2"/>
              <a:buNone/>
            </a:pPr>
            <a:endParaRPr lang="tr-TR" sz="2400" smtClean="0"/>
          </a:p>
          <a:p>
            <a:pPr eaLnBrk="1" hangingPunct="1">
              <a:lnSpc>
                <a:spcPct val="90000"/>
              </a:lnSpc>
              <a:buFont typeface="Wingdings 2" pitchFamily="18" charset="2"/>
              <a:buNone/>
            </a:pPr>
            <a:r>
              <a:rPr lang="tr-TR" sz="2400" smtClean="0"/>
              <a:t>    24-36 PMA de var sonra “regresed”  </a:t>
            </a:r>
          </a:p>
          <a:p>
            <a:pPr eaLnBrk="1" hangingPunct="1">
              <a:lnSpc>
                <a:spcPct val="90000"/>
              </a:lnSpc>
              <a:buFont typeface="Wingdings 2" pitchFamily="18" charset="2"/>
              <a:buNone/>
            </a:pPr>
            <a:r>
              <a:rPr lang="tr-TR" sz="2400" smtClean="0"/>
              <a:t>     PN 6.ayda tamamen yok olur.</a:t>
            </a:r>
          </a:p>
        </p:txBody>
      </p:sp>
      <p:pic>
        <p:nvPicPr>
          <p:cNvPr id="26627" name="4 Resim" descr="1-s2_0-S1525505005002209-gr1.jpg"/>
          <p:cNvPicPr>
            <a:picLocks noChangeAspect="1"/>
          </p:cNvPicPr>
          <p:nvPr/>
        </p:nvPicPr>
        <p:blipFill>
          <a:blip r:embed="rId3"/>
          <a:srcRect/>
          <a:stretch>
            <a:fillRect/>
          </a:stretch>
        </p:blipFill>
        <p:spPr bwMode="auto">
          <a:xfrm>
            <a:off x="179388" y="1773238"/>
            <a:ext cx="4087812" cy="2922587"/>
          </a:xfrm>
          <a:prstGeom prst="rect">
            <a:avLst/>
          </a:prstGeom>
          <a:noFill/>
          <a:ln w="9525">
            <a:noFill/>
            <a:miter lim="800000"/>
            <a:headEnd/>
            <a:tailEnd/>
          </a:ln>
        </p:spPr>
      </p:pic>
      <p:sp>
        <p:nvSpPr>
          <p:cNvPr id="26628" name="Text Box 5"/>
          <p:cNvSpPr txBox="1">
            <a:spLocks noChangeArrowheads="1"/>
          </p:cNvSpPr>
          <p:nvPr/>
        </p:nvSpPr>
        <p:spPr bwMode="auto">
          <a:xfrm>
            <a:off x="684213" y="5300663"/>
            <a:ext cx="3455987" cy="519112"/>
          </a:xfrm>
          <a:prstGeom prst="rect">
            <a:avLst/>
          </a:prstGeom>
          <a:noFill/>
          <a:ln w="9525">
            <a:noFill/>
            <a:miter lim="800000"/>
            <a:headEnd/>
            <a:tailEnd/>
          </a:ln>
        </p:spPr>
        <p:txBody>
          <a:bodyPr>
            <a:spAutoFit/>
          </a:bodyPr>
          <a:lstStyle/>
          <a:p>
            <a:pPr>
              <a:spcBef>
                <a:spcPct val="50000"/>
              </a:spcBef>
            </a:pPr>
            <a:r>
              <a:rPr lang="tr-TR" sz="2800" b="1">
                <a:solidFill>
                  <a:schemeClr val="accent1"/>
                </a:solidFill>
                <a:latin typeface="Times New Roman" pitchFamily="18" charset="0"/>
              </a:rPr>
              <a:t>Interstitial nöronlar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2943</TotalTime>
  <Words>3126</Words>
  <Application>Microsoft Office PowerPoint</Application>
  <PresentationFormat>Ekran Gösterisi (4:3)</PresentationFormat>
  <Paragraphs>411</Paragraphs>
  <Slides>51</Slides>
  <Notes>13</Notes>
  <HiddenSlides>0</HiddenSlides>
  <MMClips>0</MMClips>
  <ScaleCrop>false</ScaleCrop>
  <HeadingPairs>
    <vt:vector size="6" baseType="variant">
      <vt:variant>
        <vt:lpstr>Kullanılan Yazı Tipleri</vt:lpstr>
      </vt:variant>
      <vt:variant>
        <vt:i4>9</vt:i4>
      </vt:variant>
      <vt:variant>
        <vt:lpstr>Tasarım Şablonu</vt:lpstr>
      </vt:variant>
      <vt:variant>
        <vt:i4>1</vt:i4>
      </vt:variant>
      <vt:variant>
        <vt:lpstr>Slayt Başlıkları</vt:lpstr>
      </vt:variant>
      <vt:variant>
        <vt:i4>51</vt:i4>
      </vt:variant>
    </vt:vector>
  </HeadingPairs>
  <TitlesOfParts>
    <vt:vector size="61" baseType="lpstr">
      <vt:lpstr>Arial</vt:lpstr>
      <vt:lpstr>Lucida Sans</vt:lpstr>
      <vt:lpstr>Times New Roman</vt:lpstr>
      <vt:lpstr>Wingdings 2</vt:lpstr>
      <vt:lpstr>Wingdings</vt:lpstr>
      <vt:lpstr>Wingdings 3</vt:lpstr>
      <vt:lpstr>Calibri</vt:lpstr>
      <vt:lpstr>Book Antiqua</vt:lpstr>
      <vt:lpstr>Symbol</vt:lpstr>
      <vt:lpstr>Güven</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Premature beslenmesi ve  lcpufa</dc:title>
  <dc:creator>SOSYALPED1347</dc:creator>
  <cp:lastModifiedBy>DRBEGUM</cp:lastModifiedBy>
  <cp:revision>242</cp:revision>
  <dcterms:created xsi:type="dcterms:W3CDTF">2013-04-02T05:49:43Z</dcterms:created>
  <dcterms:modified xsi:type="dcterms:W3CDTF">2013-11-27T16:07:27Z</dcterms:modified>
</cp:coreProperties>
</file>