
<file path=[Content_Types].xml><?xml version="1.0" encoding="utf-8"?>
<Types xmlns="http://schemas.openxmlformats.org/package/2006/content-types"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1" r:id="rId5"/>
    <p:sldId id="287" r:id="rId6"/>
    <p:sldId id="282" r:id="rId7"/>
    <p:sldId id="283" r:id="rId8"/>
    <p:sldId id="284" r:id="rId9"/>
    <p:sldId id="288" r:id="rId10"/>
    <p:sldId id="285" r:id="rId11"/>
    <p:sldId id="286" r:id="rId12"/>
    <p:sldId id="289" r:id="rId13"/>
  </p:sldIdLst>
  <p:sldSz cx="12192000" cy="6858000"/>
  <p:notesSz cx="6858000" cy="9144000"/>
  <p:defaultTextStyle>
    <a:defPPr rtl="0">
      <a:defRPr lang="tr-T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9992" autoAdjust="0"/>
    <p:restoredTop sz="96408" autoAdjust="0"/>
  </p:normalViewPr>
  <p:slideViewPr>
    <p:cSldViewPr snapToGrid="0">
      <p:cViewPr varScale="1">
        <p:scale>
          <a:sx n="93" d="100"/>
          <a:sy n="93" d="100"/>
        </p:scale>
        <p:origin x="-94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A17B0A86-3304-48CB-B698-8E248D2C608A}" type="datetime1">
              <a:rPr lang="tr-TR" smtClean="0"/>
              <a:pPr rtl="0"/>
              <a:t>30.04.2020</a:t>
            </a:fld>
            <a:endParaRPr lang="tr-TR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FB965AE-3611-4022-8F39-7F4C42BAF2F6}" type="slidenum">
              <a:rPr lang="tr-TR" smtClean="0"/>
              <a:pPr rtl="0"/>
              <a:t>‹#›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36574886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630E4AC4-F315-4D14-9F08-AA212CC99530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tr-TR" noProof="0" dirty="0"/>
          </a:p>
        </p:txBody>
      </p:sp>
      <p:sp>
        <p:nvSpPr>
          <p:cNvPr id="5" name="Notlar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40A0A09-6FA2-432A-878F-290AC51C7288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  <p:extLst>
      <p:ext uri="{BB962C8B-B14F-4D97-AF65-F5344CB8AC3E}">
        <p14:creationId xmlns:p14="http://schemas.microsoft.com/office/powerpoint/2010/main" xmlns="" val="30049366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lar Yer Tutucusu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E40A0A09-6FA2-432A-878F-290AC51C7288}" type="slidenum">
              <a:rPr lang="tr-TR" smtClean="0"/>
              <a:pPr rtl="0"/>
              <a:t>1</a:t>
            </a:fld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xmlns="" val="214111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Dikdörtgen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rtlCol="0" anchor="b"/>
          <a:lstStyle>
            <a:lvl1pPr>
              <a:defRPr sz="540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rtlCol="0"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tr-TR" noProof="0" smtClean="0"/>
              <a:t>Asıl alt başlık stilini düzenlemek için tıklatın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rtlCol="0"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fld id="{92E8D766-92BB-4CE5-AAA8-58AC4B43C66C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 rtlCol="0"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11" name="Dikdörtgen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ayt Numarası Yer Tutucusu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Dikdörtgen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Serbest 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Serbest 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 rtlCol="0"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DD1A2EA-4D2E-4D67-8EF8-21B48974D798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6" name="Dikdörtgen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Dikdörtgen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Serbest 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Serbest 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8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rtlCol="0"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57710B-834C-4499-B715-8715F735F46E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3" name="Dikdörtgen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Dikdörtgen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Serbest 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Serbest 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Metin Kutusu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tr-TR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Metin Kutusu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0"/>
            <a:r>
              <a:rPr lang="tr-TR" sz="9600" b="0" i="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 rtlCol="0"/>
          <a:lstStyle>
            <a:lvl1pPr>
              <a:defRPr sz="400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14" name="Metin Yer Tutucusu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10" name="Metin Yer Tutucusu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rtlCol="0"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75C6EF2-E599-4EC3-B277-B5641E6FBC31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9" name="Dikdörtgen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d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Dikdörtgen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Serbest 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Serbest 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rtlCol="0" anchor="b"/>
          <a:lstStyle>
            <a:lvl1pPr algn="l">
              <a:defRPr sz="4000" b="0" cap="none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rtlCol="0"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B59FF6-E5F5-4742-BC81-9F1987A024A2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4" name="Dikdörtgen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üt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16" name="Metin Yer Tutucusu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19" name="Metin Yer Tutucusu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14" name="Metin Yer Tutucusu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20" name="Metin Yer Tutucusu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cxnSp>
        <p:nvCxnSpPr>
          <p:cNvPr id="17" name="Düz Bağlayıcı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Düz Bağlayıcı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C7649D-9147-4F00-B3DA-688CF3A3CB13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Resim Sütu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>
            <a:lvl1pPr>
              <a:defRPr sz="360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19" name="Resim Yer Tutucusu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22" name="Metin Yer Tutucusu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1" name="Resim Yer Tutucusu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23" name="Metin Yer Tutucusu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14" name="Metin Yer Tutucusu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2" name="Resim Yer Tutucusu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24" name="Metin Yer Tutucusu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rtlCol="0"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cxnSp>
        <p:nvCxnSpPr>
          <p:cNvPr id="43" name="Düz Bağlayıcı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Düz Bağlayıcı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EEAD74-B496-44B7-B753-1405A15E85B8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rtlCol="0" anchor="t" anchorCtr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 rtlCol="0"/>
          <a:lstStyle/>
          <a:p>
            <a:pPr rtl="0"/>
            <a:fld id="{AA71C6A2-A6DB-400E-9891-A4C492C208A5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Dikdörtgen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Dikdörtgen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Serbest 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Serbest 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rtlCol="0" anchor="b" anchorCtr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 rtlCol="0"/>
          <a:lstStyle/>
          <a:p>
            <a:pPr rtl="0"/>
            <a:fld id="{DB3A153F-BD01-431B-855A-D88CDD1E4CE9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4" name="Dikdörtgen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 rtlCol="0"/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03CAFCA-911F-4796-BB7B-DFED01676F03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Dikdörtgen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Dikdörtgen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Serbest 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Serbest 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rtlCol="0" anchor="ctr"/>
          <a:lstStyle>
            <a:lvl1pPr algn="l">
              <a:defRPr sz="4000" b="0" cap="none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rtlCol="0"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C28FFE-1917-4FCF-9537-173D4AB2A570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6" name="Dikdörtgen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 rtlCol="0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 rtlCol="0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1949B6-C4BF-40B3-BA4E-423257281317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 rtlCol="0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 rtlCol="0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7" name="Tarih Yer Tutucusu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9915CF-9F73-43FB-8ED3-1403854A6ED9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8" name="Alt Bilgi Yer Tutucusu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aşlık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Tarih Yer Tutucusu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CF6D8ED-1E5D-4636-8BE6-AF6D408A3968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4" name="Alt Bilgi Yer Tutucusu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rih Yer Tutucusu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22A9A01-A28A-4794-B45C-3855DC44F98F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3" name="Alt Bilgi Yer Tutucusu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7" name="Dikdörtgen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Resim Yazı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Dikdörtgen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Dikdörtgen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Serbest 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Serbest 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rtlCol="0" anchor="b"/>
          <a:lstStyle>
            <a:lvl1pPr algn="l">
              <a:defRPr sz="24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tr-TR" noProof="0" smtClean="0"/>
              <a:t>Asıl metin stillerini düzenlemek için tıklatın</a:t>
            </a:r>
          </a:p>
          <a:p>
            <a:pPr lvl="1" rtl="0"/>
            <a:r>
              <a:rPr lang="tr-TR" noProof="0" smtClean="0"/>
              <a:t>İkinci düzey</a:t>
            </a:r>
          </a:p>
          <a:p>
            <a:pPr lvl="2" rtl="0"/>
            <a:r>
              <a:rPr lang="tr-TR" noProof="0" smtClean="0"/>
              <a:t>Üçüncü düzey</a:t>
            </a:r>
          </a:p>
          <a:p>
            <a:pPr lvl="3" rtl="0"/>
            <a:r>
              <a:rPr lang="tr-TR" noProof="0" smtClean="0"/>
              <a:t>Dördüncü düzey</a:t>
            </a:r>
          </a:p>
          <a:p>
            <a:pPr lvl="4" rtl="0"/>
            <a:r>
              <a:rPr lang="tr-TR" noProof="0" smtClean="0"/>
              <a:t>Beşinci düzey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 rtlCol="0"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9823A45-7004-4CEE-83A5-8A27326A9BC6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6" name="Dikdörtgen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Resim Yazı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Dikdörtgen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Dikdörtgen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Serbest 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Serbest 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rtlCol="0" anchor="b">
            <a:normAutofit/>
          </a:bodyPr>
          <a:lstStyle>
            <a:lvl1pPr algn="l">
              <a:defRPr sz="3600" b="0"/>
            </a:lvl1pPr>
          </a:lstStyle>
          <a:p>
            <a:pPr rtl="0"/>
            <a:r>
              <a:rPr lang="tr-TR" noProof="0" smtClean="0"/>
              <a:t>Asıl başlık stili için tıklatın</a:t>
            </a:r>
            <a:endParaRPr lang="tr-TR" noProof="0" dirty="0"/>
          </a:p>
        </p:txBody>
      </p:sp>
      <p:sp>
        <p:nvSpPr>
          <p:cNvPr id="3" name="Resim Yer Tutucusu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 rtl="0">
              <a:buNone/>
            </a:pPr>
            <a:r>
              <a:rPr lang="tr-TR" noProof="0" smtClean="0"/>
              <a:t>Resim eklemek için simgeyi tıklatın</a:t>
            </a:r>
            <a:endParaRPr lang="tr-TR" noProof="0" dirty="0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 rtlCol="0"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tr-TR" noProof="0" smtClean="0"/>
              <a:t>Asıl metin stillerini düzenlemek için tıklatın</a:t>
            </a:r>
          </a:p>
        </p:txBody>
      </p:sp>
      <p:sp>
        <p:nvSpPr>
          <p:cNvPr id="5" name="Tarih Yer Tutucusu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3B9BC3F-F48D-43E7-B065-8E115EF189A6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tr-TR" noProof="0" dirty="0"/>
          </a:p>
        </p:txBody>
      </p:sp>
      <p:sp>
        <p:nvSpPr>
          <p:cNvPr id="16" name="Dikdörtgen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Dikdörtgen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Serbest 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Serbest 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Serbest 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tr-TR" noProof="0" dirty="0"/>
              <a:t>Asıl başlık stilini düzenlemek için tıklayın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tr-TR" noProof="0" dirty="0"/>
              <a:t>Asıl metin stillerini düzenlemek için tıklayın</a:t>
            </a:r>
          </a:p>
          <a:p>
            <a:pPr lvl="1" rtl="0"/>
            <a:r>
              <a:rPr lang="tr-TR" noProof="0" dirty="0"/>
              <a:t>İkinci düzey</a:t>
            </a:r>
          </a:p>
          <a:p>
            <a:pPr lvl="2" rtl="0"/>
            <a:r>
              <a:rPr lang="tr-TR" noProof="0" dirty="0"/>
              <a:t>Üçüncü düzey</a:t>
            </a:r>
          </a:p>
          <a:p>
            <a:pPr lvl="3" rtl="0"/>
            <a:r>
              <a:rPr lang="tr-TR" noProof="0" dirty="0"/>
              <a:t>Dördüncü düzey</a:t>
            </a:r>
          </a:p>
          <a:p>
            <a:pPr lvl="4" rtl="0"/>
            <a:r>
              <a:rPr lang="tr-TR" noProof="0" dirty="0"/>
              <a:t>Beşinci düzey</a:t>
            </a:r>
          </a:p>
        </p:txBody>
      </p:sp>
      <p:sp>
        <p:nvSpPr>
          <p:cNvPr id="4" name="Tarih Yer Tutucusu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fld id="{BBA13AA5-ACB0-4BDC-85D4-79D5EC72252C}" type="datetime1">
              <a:rPr lang="tr-TR" noProof="0" smtClean="0"/>
              <a:pPr rtl="0"/>
              <a:t>30.04.2020</a:t>
            </a:fld>
            <a:endParaRPr lang="tr-TR" noProof="0" dirty="0"/>
          </a:p>
        </p:txBody>
      </p:sp>
      <p:sp>
        <p:nvSpPr>
          <p:cNvPr id="5" name="Alt Bilgi Yer Tutucusu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pPr rtl="0"/>
            <a:endParaRPr lang="tr-TR" noProof="0" dirty="0"/>
          </a:p>
        </p:txBody>
      </p:sp>
      <p:sp>
        <p:nvSpPr>
          <p:cNvPr id="21" name="Dikdörtgen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pPr rtl="0"/>
            <a:fld id="{D57F1E4F-1CFF-5643-939E-217C01CDF565}" type="slidenum">
              <a:rPr lang="tr-TR" noProof="0" smtClean="0"/>
              <a:pPr rtl="0"/>
              <a:t>‹#›</a:t>
            </a:fld>
            <a:endParaRPr lang="tr-TR" noProof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ikdörtgen 47">
            <a:extLst>
              <a:ext uri="{FF2B5EF4-FFF2-40B4-BE49-F238E27FC236}">
                <a16:creationId xmlns:a16="http://schemas.microsoft.com/office/drawing/2014/main" xmlns="" id="{2668F1A4-6DBB-4F0B-A679-6EE5483638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tr-TR" dirty="0"/>
          </a:p>
        </p:txBody>
      </p:sp>
      <p:sp>
        <p:nvSpPr>
          <p:cNvPr id="50" name="Serbest Form 5">
            <a:extLst>
              <a:ext uri="{FF2B5EF4-FFF2-40B4-BE49-F238E27FC236}">
                <a16:creationId xmlns:a16="http://schemas.microsoft.com/office/drawing/2014/main" xmlns="" id="{B8DBF1C0-B8F1-4AAC-8704-256BA0E9D63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">
          <a:xfrm>
            <a:off x="0" y="794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6" name="Resim 5" descr="mor tonlu yazı tahtası">
            <a:extLst>
              <a:ext uri="{FF2B5EF4-FFF2-40B4-BE49-F238E27FC236}">
                <a16:creationId xmlns:a16="http://schemas.microsoft.com/office/drawing/2014/main" xmlns="" id="{12751E25-7490-4E9F-B6B6-99147D39E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5000"/>
          </a:blip>
          <a:srcRect r="-1" b="21257"/>
          <a:stretch/>
        </p:blipFill>
        <p:spPr>
          <a:xfrm>
            <a:off x="474133" y="474133"/>
            <a:ext cx="11243734" cy="5909733"/>
          </a:xfrm>
          <a:prstGeom prst="rect">
            <a:avLst/>
          </a:prstGeom>
          <a:noFill/>
        </p:spPr>
      </p:pic>
      <p:sp>
        <p:nvSpPr>
          <p:cNvPr id="2" name="Başlık 1">
            <a:extLst>
              <a:ext uri="{FF2B5EF4-FFF2-40B4-BE49-F238E27FC236}">
                <a16:creationId xmlns:a16="http://schemas.microsoft.com/office/drawing/2014/main" xmlns="" id="{235B1457-35E0-409B-98CD-F11D19CA6F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7245" cy="2677648"/>
          </a:xfrm>
        </p:spPr>
        <p:txBody>
          <a:bodyPr rtlCol="0">
            <a:normAutofit/>
          </a:bodyPr>
          <a:lstStyle/>
          <a:p>
            <a:r>
              <a:rPr lang="tr-T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ETİK LİDERLİK</a:t>
            </a:r>
            <a:endParaRPr lang="tr-TR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52" name="Dikdörtgen 51">
            <a:extLst>
              <a:ext uri="{FF2B5EF4-FFF2-40B4-BE49-F238E27FC236}">
                <a16:creationId xmlns:a16="http://schemas.microsoft.com/office/drawing/2014/main" xmlns="" id="{B70F7E59-C971-4F55-8E3A-1E583B65FC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xmlns="" val="23065832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Etik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Liderlik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8643" y="2198670"/>
            <a:ext cx="10777591" cy="41815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Font typeface="Wingdings" pitchFamily="2" charset="2"/>
              <a:buChar char="q"/>
            </a:pPr>
            <a:endParaRPr lang="tr-TR" sz="2400" dirty="0" smtClean="0">
              <a:latin typeface="Comic Sans MS" pitchFamily="66" charset="0"/>
            </a:endParaRPr>
          </a:p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400" dirty="0">
                <a:latin typeface="Comic Sans MS" pitchFamily="66" charset="0"/>
              </a:rPr>
              <a:t>Lider; sözlük anlamı olarak, yönetimde gücü ve etkisi olan kimse, önder, şef, </a:t>
            </a:r>
            <a:r>
              <a:rPr lang="tr-TR" sz="2400" dirty="0" smtClean="0">
                <a:latin typeface="Comic Sans MS" pitchFamily="66" charset="0"/>
              </a:rPr>
              <a:t>bir partinin </a:t>
            </a:r>
            <a:r>
              <a:rPr lang="tr-TR" sz="2400" dirty="0">
                <a:latin typeface="Comic Sans MS" pitchFamily="66" charset="0"/>
              </a:rPr>
              <a:t>veya bir kuruluşun en üst düzeyde yönetimiyle görevli kişi olarak tanımlanabilir.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400" dirty="0">
                <a:latin typeface="Comic Sans MS" pitchFamily="66" charset="0"/>
              </a:rPr>
              <a:t>Liderlik; belirli şartlar altında belirli kişi ve grup amaçlarını gerçekleştirmek </a:t>
            </a:r>
            <a:r>
              <a:rPr lang="tr-TR" sz="2400" dirty="0" smtClean="0">
                <a:latin typeface="Comic Sans MS" pitchFamily="66" charset="0"/>
              </a:rPr>
              <a:t>üzere organizasyonun </a:t>
            </a:r>
            <a:r>
              <a:rPr lang="tr-TR" sz="2400" dirty="0">
                <a:latin typeface="Comic Sans MS" pitchFamily="66" charset="0"/>
              </a:rPr>
              <a:t>diğer elemanlarını etkileme, motive etme ve yönlendirme süreci </a:t>
            </a:r>
            <a:r>
              <a:rPr lang="tr-TR" sz="2400" dirty="0" smtClean="0">
                <a:latin typeface="Comic Sans MS" pitchFamily="66" charset="0"/>
              </a:rPr>
              <a:t>olarak tanımlanabilir.</a:t>
            </a:r>
          </a:p>
          <a:p>
            <a:pPr lvl="1">
              <a:buNone/>
            </a:pPr>
            <a:endParaRPr lang="tr-TR" dirty="0">
              <a:latin typeface="Comic Sans MS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3186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Etik </a:t>
            </a:r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Liderlik</a:t>
            </a:r>
            <a:endParaRPr lang="tr-T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98643" y="2198670"/>
            <a:ext cx="10777591" cy="418158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lnSpc>
                <a:spcPct val="130000"/>
              </a:lnSpc>
              <a:buFont typeface="Wingdings" pitchFamily="2" charset="2"/>
              <a:buChar char="q"/>
            </a:pPr>
            <a:endParaRPr lang="tr-TR" sz="2400" dirty="0" smtClean="0">
              <a:latin typeface="Comic Sans MS" pitchFamily="66" charset="0"/>
            </a:endParaRPr>
          </a:p>
          <a:p>
            <a:pPr lvl="1" algn="just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2400" dirty="0" smtClean="0">
                <a:latin typeface="Comic Sans MS" pitchFamily="66" charset="0"/>
              </a:rPr>
              <a:t>Liderlik</a:t>
            </a:r>
            <a:r>
              <a:rPr lang="tr-TR" sz="2400" dirty="0">
                <a:latin typeface="Comic Sans MS" pitchFamily="66" charset="0"/>
              </a:rPr>
              <a:t>, belli bir durumda, belli bir alanda ve belli koşullar altında bir grup </a:t>
            </a:r>
            <a:r>
              <a:rPr lang="tr-TR" sz="2400" dirty="0" smtClean="0">
                <a:latin typeface="Comic Sans MS" pitchFamily="66" charset="0"/>
              </a:rPr>
              <a:t>içindeki; insanlara </a:t>
            </a:r>
            <a:r>
              <a:rPr lang="tr-TR" sz="2400" dirty="0">
                <a:latin typeface="Comic Sans MS" pitchFamily="66" charset="0"/>
              </a:rPr>
              <a:t>örgütsel hedeflere ulaşmada yardımcı olacak deneyimleri aktarma ve </a:t>
            </a:r>
            <a:r>
              <a:rPr lang="tr-TR" sz="2400" dirty="0" smtClean="0">
                <a:latin typeface="Comic Sans MS" pitchFamily="66" charset="0"/>
              </a:rPr>
              <a:t>uygulanan liderlik </a:t>
            </a:r>
            <a:r>
              <a:rPr lang="tr-TR" sz="2400" dirty="0">
                <a:latin typeface="Comic Sans MS" pitchFamily="66" charset="0"/>
              </a:rPr>
              <a:t>türünden hoşnut olmalarını sağlayarak grubu etkileme süreci olarak tarif edilebilir.</a:t>
            </a:r>
          </a:p>
          <a:p>
            <a:pPr lvl="1">
              <a:buFont typeface="Wingdings" pitchFamily="2" charset="2"/>
              <a:buChar char="q"/>
            </a:pPr>
            <a:endParaRPr lang="tr-TR" dirty="0">
              <a:latin typeface="Comic Sans MS" pitchFamily="66" charset="0"/>
            </a:endParaRPr>
          </a:p>
          <a:p>
            <a:pPr lvl="1">
              <a:buFont typeface="Wingdings" pitchFamily="2" charset="2"/>
              <a:buChar char="q"/>
            </a:pPr>
            <a:endParaRPr lang="tr-TR" dirty="0">
              <a:latin typeface="Comic Sans MS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4318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Etik Liderlik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154954" y="2603500"/>
            <a:ext cx="10146619" cy="34163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30000"/>
              </a:lnSpc>
              <a:buFont typeface="Wingdings" pitchFamily="2" charset="2"/>
              <a:buChar char="q"/>
            </a:pPr>
            <a:r>
              <a:rPr lang="tr-TR" sz="2400" dirty="0">
                <a:latin typeface="Comic Sans MS" pitchFamily="66" charset="0"/>
              </a:rPr>
              <a:t>Yönetim sürecinde liderlik iki şekilde karşımıza çıkmaktadır</a:t>
            </a:r>
            <a:r>
              <a:rPr lang="tr-TR" sz="2400" dirty="0" smtClean="0">
                <a:latin typeface="Comic Sans MS" pitchFamily="66" charset="0"/>
              </a:rPr>
              <a:t>.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Resmi </a:t>
            </a:r>
            <a:r>
              <a:rPr lang="tr-TR" sz="2000" dirty="0">
                <a:latin typeface="Comic Sans MS" pitchFamily="66" charset="0"/>
              </a:rPr>
              <a:t>(</a:t>
            </a:r>
            <a:r>
              <a:rPr lang="tr-TR" sz="2000" dirty="0" err="1">
                <a:latin typeface="Comic Sans MS" pitchFamily="66" charset="0"/>
              </a:rPr>
              <a:t>formal</a:t>
            </a:r>
            <a:r>
              <a:rPr lang="tr-TR" sz="2000" dirty="0">
                <a:latin typeface="Comic Sans MS" pitchFamily="66" charset="0"/>
              </a:rPr>
              <a:t>) liderlik; yöneticinin bu göreve resmi atanmasıyla olur ve </a:t>
            </a:r>
            <a:r>
              <a:rPr lang="tr-TR" sz="2000" dirty="0" smtClean="0">
                <a:latin typeface="Comic Sans MS" pitchFamily="66" charset="0"/>
              </a:rPr>
              <a:t>daha çok </a:t>
            </a:r>
            <a:r>
              <a:rPr lang="tr-TR" sz="2000" dirty="0">
                <a:latin typeface="Comic Sans MS" pitchFamily="66" charset="0"/>
              </a:rPr>
              <a:t>yönetici olarak adlandırılır.</a:t>
            </a:r>
          </a:p>
          <a:p>
            <a:pPr lvl="1">
              <a:lnSpc>
                <a:spcPct val="130000"/>
              </a:lnSpc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Gayri </a:t>
            </a:r>
            <a:r>
              <a:rPr lang="tr-TR" sz="2000" dirty="0">
                <a:latin typeface="Comic Sans MS" pitchFamily="66" charset="0"/>
              </a:rPr>
              <a:t>resmi (</a:t>
            </a:r>
            <a:r>
              <a:rPr lang="tr-TR" sz="2000" dirty="0" err="1">
                <a:latin typeface="Comic Sans MS" pitchFamily="66" charset="0"/>
              </a:rPr>
              <a:t>informal</a:t>
            </a:r>
            <a:r>
              <a:rPr lang="tr-TR" sz="2000" dirty="0">
                <a:latin typeface="Comic Sans MS" pitchFamily="66" charset="0"/>
              </a:rPr>
              <a:t>) liderlik; atanmak suretiyle değil sahip olduğu </a:t>
            </a:r>
            <a:r>
              <a:rPr lang="tr-TR" sz="2000" dirty="0" smtClean="0">
                <a:latin typeface="Comic Sans MS" pitchFamily="66" charset="0"/>
              </a:rPr>
              <a:t>bazı özelliklerden </a:t>
            </a:r>
            <a:r>
              <a:rPr lang="tr-TR" sz="2000" dirty="0">
                <a:latin typeface="Comic Sans MS" pitchFamily="66" charset="0"/>
              </a:rPr>
              <a:t>dolayı güç sahibi olan kimse.</a:t>
            </a:r>
          </a:p>
          <a:p>
            <a:pPr>
              <a:lnSpc>
                <a:spcPct val="130000"/>
              </a:lnSpc>
              <a:buFont typeface="Wingdings" pitchFamily="2" charset="2"/>
              <a:buChar char="q"/>
            </a:pPr>
            <a:endParaRPr lang="tr-TR" sz="2400" dirty="0">
              <a:latin typeface="Comic Sans MS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7730183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246" t="23611" r="12989" b="9849"/>
          <a:stretch/>
        </p:blipFill>
        <p:spPr bwMode="auto">
          <a:xfrm>
            <a:off x="609600" y="836712"/>
            <a:ext cx="10574965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10838688" y="5734050"/>
            <a:ext cx="812800" cy="521208"/>
          </a:xfrm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42242283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Etik Liderlik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9739" y="2445249"/>
            <a:ext cx="10798140" cy="361564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buFont typeface="Wingdings" pitchFamily="2" charset="2"/>
              <a:buChar char="q"/>
            </a:pPr>
            <a:r>
              <a:rPr lang="tr-TR" sz="2200" dirty="0">
                <a:latin typeface="Comic Sans MS" pitchFamily="66" charset="0"/>
              </a:rPr>
              <a:t>Etik(moral) liderlik; belirli etik değerlere ve ilkelere ön planda sahip olmaya </a:t>
            </a:r>
            <a:r>
              <a:rPr lang="tr-TR" sz="2200" dirty="0" smtClean="0">
                <a:latin typeface="Comic Sans MS" pitchFamily="66" charset="0"/>
              </a:rPr>
              <a:t>dayalı olan </a:t>
            </a:r>
            <a:r>
              <a:rPr lang="tr-TR" sz="2200" dirty="0">
                <a:latin typeface="Comic Sans MS" pitchFamily="66" charset="0"/>
              </a:rPr>
              <a:t>liderlik yaklaşımıdır. Etik liderliğin gösterilebilmesi için ortamın uygun olması ve </a:t>
            </a:r>
            <a:r>
              <a:rPr lang="tr-TR" sz="2200" dirty="0" smtClean="0">
                <a:latin typeface="Comic Sans MS" pitchFamily="66" charset="0"/>
              </a:rPr>
              <a:t>lideri izleyenlerin </a:t>
            </a:r>
            <a:r>
              <a:rPr lang="tr-TR" sz="2200" dirty="0">
                <a:latin typeface="Comic Sans MS" pitchFamily="66" charset="0"/>
              </a:rPr>
              <a:t>de aynı değerleri ve ilkeleri benimsemesi gerekir.</a:t>
            </a:r>
          </a:p>
          <a:p>
            <a:pPr lvl="1">
              <a:buFont typeface="Wingdings" pitchFamily="2" charset="2"/>
              <a:buChar char="q"/>
            </a:pPr>
            <a:r>
              <a:rPr lang="nn-NO" sz="2000" dirty="0" smtClean="0">
                <a:latin typeface="Comic Sans MS" pitchFamily="66" charset="0"/>
              </a:rPr>
              <a:t>Lider</a:t>
            </a:r>
            <a:r>
              <a:rPr lang="nn-NO" sz="2000" dirty="0">
                <a:latin typeface="Comic Sans MS" pitchFamily="66" charset="0"/>
              </a:rPr>
              <a:t>, doğruluk ve hakkaniyet ilkelerini hayata geçirir.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Lider </a:t>
            </a:r>
            <a:r>
              <a:rPr lang="tr-TR" sz="2000" dirty="0">
                <a:latin typeface="Comic Sans MS" pitchFamily="66" charset="0"/>
              </a:rPr>
              <a:t>astlarının sorunlarına duyarlı olur, farklı görüşlerin ifade edilmesine imkân tanır.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Kurumsal </a:t>
            </a:r>
            <a:r>
              <a:rPr lang="tr-TR" sz="2000" dirty="0">
                <a:latin typeface="Comic Sans MS" pitchFamily="66" charset="0"/>
              </a:rPr>
              <a:t>başarı için; kimlik, katılım, hakkaniyet ve yetkinlik ilkelerini temel alır.</a:t>
            </a:r>
          </a:p>
          <a:p>
            <a:pPr lvl="1">
              <a:buFont typeface="Wingdings" pitchFamily="2" charset="2"/>
              <a:buChar char="q"/>
            </a:pPr>
            <a:endParaRPr lang="tr-TR" sz="2200" dirty="0"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endParaRPr lang="tr-TR" sz="2200" dirty="0">
              <a:latin typeface="Comic Sans MS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913682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Etik Liderlik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39739" y="2445249"/>
            <a:ext cx="10798140" cy="3615648"/>
          </a:xfrm>
          <a:prstGeom prst="rect">
            <a:avLst/>
          </a:prstGeom>
        </p:spPr>
        <p:txBody>
          <a:bodyPr>
            <a:normAutofit/>
          </a:bodyPr>
          <a:lstStyle/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000" dirty="0" smtClean="0"/>
              <a:t>Lider </a:t>
            </a:r>
            <a:r>
              <a:rPr lang="tr-TR" sz="2000" dirty="0"/>
              <a:t>çalışanları motive eder.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000" dirty="0" smtClean="0"/>
              <a:t>Çalışanların </a:t>
            </a:r>
            <a:r>
              <a:rPr lang="tr-TR" sz="2000" dirty="0"/>
              <a:t>kimliğine değer veren bir çalışma kültürü oluşturarak sorunlara yaklaşır.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000" dirty="0" smtClean="0"/>
              <a:t>Etik </a:t>
            </a:r>
            <a:r>
              <a:rPr lang="tr-TR" sz="2000" dirty="0"/>
              <a:t>ve kurumsal bağlılığı birleştirerek şaşırtıcı sonuçlar meydana getirebilir.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000" dirty="0" smtClean="0"/>
              <a:t>Çalışkanlığa</a:t>
            </a:r>
            <a:r>
              <a:rPr lang="tr-TR" sz="2000" dirty="0"/>
              <a:t>, dürüstlüğe ve yüksek performansa değer verir.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000" dirty="0" smtClean="0"/>
              <a:t>Bu </a:t>
            </a:r>
            <a:r>
              <a:rPr lang="tr-TR" sz="2000" dirty="0"/>
              <a:t>değerleri ödüllendirecek şekilde kuruluşu düzenler.</a:t>
            </a:r>
          </a:p>
          <a:p>
            <a:pPr lvl="1">
              <a:lnSpc>
                <a:spcPct val="120000"/>
              </a:lnSpc>
              <a:buFont typeface="Wingdings" pitchFamily="2" charset="2"/>
              <a:buChar char="q"/>
            </a:pPr>
            <a:r>
              <a:rPr lang="tr-TR" sz="2000" dirty="0" smtClean="0"/>
              <a:t>Etik </a:t>
            </a:r>
            <a:r>
              <a:rPr lang="tr-TR" sz="2000" dirty="0"/>
              <a:t>ilke sınırları içinde, kurumun tüm potansiyelini harekete geçirir.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2891368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Etik Liderlik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8094" y="2603500"/>
            <a:ext cx="10952252" cy="3416300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tr-TR" sz="2200" dirty="0">
                <a:latin typeface="Comic Sans MS" pitchFamily="66" charset="0"/>
              </a:rPr>
              <a:t>Liderlerin görevlerinden biri de kurumsal bir etik anlayışının oluşturulmasıdır. </a:t>
            </a:r>
            <a:r>
              <a:rPr lang="tr-TR" sz="2200" dirty="0" smtClean="0">
                <a:latin typeface="Comic Sans MS" pitchFamily="66" charset="0"/>
              </a:rPr>
              <a:t>Bu kurumsal </a:t>
            </a:r>
            <a:r>
              <a:rPr lang="tr-TR" sz="2200" dirty="0">
                <a:latin typeface="Comic Sans MS" pitchFamily="66" charset="0"/>
              </a:rPr>
              <a:t>etik anlayışını hazırlarken; etik ilkeleri herkesin bir numaralı sorunu </a:t>
            </a:r>
            <a:r>
              <a:rPr lang="tr-TR" sz="2200" dirty="0" smtClean="0">
                <a:latin typeface="Comic Sans MS" pitchFamily="66" charset="0"/>
              </a:rPr>
              <a:t>haline getirmelidir</a:t>
            </a:r>
            <a:r>
              <a:rPr lang="tr-TR" sz="2200" dirty="0">
                <a:latin typeface="Comic Sans MS" pitchFamily="66" charset="0"/>
              </a:rPr>
              <a:t>. Herkesi bu konuda sıkı çalışmaya özendirmelidir. Bu ilkelere aktif bir </a:t>
            </a:r>
            <a:r>
              <a:rPr lang="tr-TR" sz="2200" dirty="0" smtClean="0">
                <a:latin typeface="Comic Sans MS" pitchFamily="66" charset="0"/>
              </a:rPr>
              <a:t>ilgi duymayı </a:t>
            </a:r>
            <a:r>
              <a:rPr lang="tr-TR" sz="2200" dirty="0">
                <a:latin typeface="Comic Sans MS" pitchFamily="66" charset="0"/>
              </a:rPr>
              <a:t>sağlamalıdır. Etik davranış sergileme ile performans arasındaki ilişkiye </a:t>
            </a:r>
            <a:r>
              <a:rPr lang="tr-TR" sz="2200" dirty="0" smtClean="0">
                <a:latin typeface="Comic Sans MS" pitchFamily="66" charset="0"/>
              </a:rPr>
              <a:t>dikkat etmelidir</a:t>
            </a:r>
            <a:r>
              <a:rPr lang="tr-TR" sz="2200" dirty="0">
                <a:latin typeface="Comic Sans MS" pitchFamily="66" charset="0"/>
              </a:rPr>
              <a:t>. Açık bir iletişim tarzı sergileyip davranış ve eylemleriyle örnek olmalıdır</a:t>
            </a:r>
            <a:r>
              <a:rPr lang="tr-TR" sz="2200" dirty="0" smtClean="0">
                <a:latin typeface="Comic Sans MS" pitchFamily="66" charset="0"/>
              </a:rPr>
              <a:t>.</a:t>
            </a:r>
            <a:endParaRPr lang="tr-TR" sz="2200" dirty="0">
              <a:latin typeface="Comic Sans MS" pitchFamily="66" charset="0"/>
            </a:endParaRPr>
          </a:p>
          <a:p>
            <a:pPr>
              <a:lnSpc>
                <a:spcPct val="120000"/>
              </a:lnSpc>
            </a:pPr>
            <a:endParaRPr lang="tr-TR" sz="2200" dirty="0">
              <a:latin typeface="Comic Sans MS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088765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Etik Liderlik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78094" y="2393879"/>
            <a:ext cx="10952252" cy="3625921"/>
          </a:xfrm>
          <a:prstGeom prst="rect">
            <a:avLst/>
          </a:prstGeom>
        </p:spPr>
        <p:txBody>
          <a:bodyPr>
            <a:noAutofit/>
          </a:bodyPr>
          <a:lstStyle/>
          <a:p>
            <a:pPr lvl="1">
              <a:buNone/>
            </a:pPr>
            <a:r>
              <a:rPr lang="tr-TR" sz="2000" dirty="0" smtClean="0">
                <a:latin typeface="Comic Sans MS" pitchFamily="66" charset="0"/>
              </a:rPr>
              <a:t>Etik </a:t>
            </a:r>
            <a:r>
              <a:rPr lang="tr-TR" sz="2000" dirty="0">
                <a:latin typeface="Comic Sans MS" pitchFamily="66" charset="0"/>
              </a:rPr>
              <a:t>liderin özelliklerini aşağıdaki gibi sıralayabiliriz.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Söylediği </a:t>
            </a:r>
            <a:r>
              <a:rPr lang="tr-TR" sz="2000" dirty="0">
                <a:latin typeface="Comic Sans MS" pitchFamily="66" charset="0"/>
              </a:rPr>
              <a:t>gibi davranmak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Tutarlı </a:t>
            </a:r>
            <a:r>
              <a:rPr lang="tr-TR" sz="2000" dirty="0">
                <a:latin typeface="Comic Sans MS" pitchFamily="66" charset="0"/>
              </a:rPr>
              <a:t>olmak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Yol </a:t>
            </a:r>
            <a:r>
              <a:rPr lang="tr-TR" sz="2000" dirty="0">
                <a:latin typeface="Comic Sans MS" pitchFamily="66" charset="0"/>
              </a:rPr>
              <a:t>gösterici olmak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Motive </a:t>
            </a:r>
            <a:r>
              <a:rPr lang="tr-TR" sz="2000" dirty="0">
                <a:latin typeface="Comic Sans MS" pitchFamily="66" charset="0"/>
              </a:rPr>
              <a:t>edici olmak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Güven </a:t>
            </a:r>
            <a:r>
              <a:rPr lang="tr-TR" sz="2000" dirty="0">
                <a:latin typeface="Comic Sans MS" pitchFamily="66" charset="0"/>
              </a:rPr>
              <a:t>vermek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Tarafsız </a:t>
            </a:r>
            <a:r>
              <a:rPr lang="tr-TR" sz="2000" dirty="0">
                <a:latin typeface="Comic Sans MS" pitchFamily="66" charset="0"/>
              </a:rPr>
              <a:t>ve geniş görüşlülük</a:t>
            </a:r>
          </a:p>
          <a:p>
            <a:pPr lvl="1">
              <a:buFont typeface="Wingdings" pitchFamily="2" charset="2"/>
              <a:buChar char="q"/>
            </a:pPr>
            <a:r>
              <a:rPr lang="tr-TR" sz="2000" dirty="0" smtClean="0">
                <a:latin typeface="Comic Sans MS" pitchFamily="66" charset="0"/>
              </a:rPr>
              <a:t>Yaşamsal </a:t>
            </a:r>
            <a:r>
              <a:rPr lang="tr-TR" sz="2000" dirty="0">
                <a:latin typeface="Comic Sans MS" pitchFamily="66" charset="0"/>
              </a:rPr>
              <a:t>bir rol oynamaktır.</a:t>
            </a:r>
          </a:p>
          <a:p>
            <a:endParaRPr lang="tr-TR" sz="2000" dirty="0">
              <a:latin typeface="Comic Sans MS" pitchFamily="66" charset="0"/>
            </a:endParaRP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05883F1D-20A8-487D-954A-CC3D6BB1CCB4}" type="slidenum">
              <a:rPr lang="tr-TR" smtClean="0"/>
              <a:pPr/>
              <a:t>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xmlns="" val="380887659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f67288550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36807323_TF67288550.potx" id="{68BA7472-786A-44ED-BFC4-8386BC0204BF}" vid="{17E55E6C-51AF-424C-9E0B-EEA1F01BA264}"/>
    </a:ext>
  </a:extLst>
</a:theme>
</file>

<file path=ppt/theme/theme2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AC0CEB4-BFAC-4014-9B69-2CFFE0B783D9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F44B8C88-7AFD-4F93-AF50-E36A0AADA3C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F666C14-7219-46F1-8169-9E45DA110AD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tf67288550</Template>
  <TotalTime>0</TotalTime>
  <Words>383</Words>
  <Application>Microsoft Office PowerPoint</Application>
  <PresentationFormat>Özel</PresentationFormat>
  <Paragraphs>44</Paragraphs>
  <Slides>9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0" baseType="lpstr">
      <vt:lpstr>tf67288550</vt:lpstr>
      <vt:lpstr>ETİK LİDERLİK</vt:lpstr>
      <vt:lpstr>Etik Liderlik</vt:lpstr>
      <vt:lpstr>Etik Liderlik</vt:lpstr>
      <vt:lpstr>Etik Liderlik</vt:lpstr>
      <vt:lpstr>Slayt 5</vt:lpstr>
      <vt:lpstr>Etik Liderlik</vt:lpstr>
      <vt:lpstr>Etik Liderlik</vt:lpstr>
      <vt:lpstr>Etik Liderlik</vt:lpstr>
      <vt:lpstr>Etik Liderlik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2020-04-29T23:40:37Z</dcterms:created>
  <dcterms:modified xsi:type="dcterms:W3CDTF">2020-04-29T23:51:34Z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