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3" r:id="rId4"/>
    <p:sldId id="258" r:id="rId5"/>
    <p:sldId id="265" r:id="rId6"/>
    <p:sldId id="259" r:id="rId7"/>
    <p:sldId id="260" r:id="rId8"/>
    <p:sldId id="261" r:id="rId9"/>
    <p:sldId id="264" r:id="rId10"/>
    <p:sldId id="262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2" d="100"/>
          <a:sy n="112" d="100"/>
        </p:scale>
        <p:origin x="-8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9" name="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  <a:p>
            <a:pPr lvl="1" eaLnBrk="1" latinLnBrk="0" hangingPunct="1"/>
            <a:r>
              <a:rPr kumimoji="0" lang="tr-TR" smtClean="0"/>
              <a:t>Second level</a:t>
            </a:r>
          </a:p>
          <a:p>
            <a:pPr lvl="2" eaLnBrk="1" latinLnBrk="0" hangingPunct="1"/>
            <a:r>
              <a:rPr kumimoji="0" lang="tr-TR" smtClean="0"/>
              <a:t>Third level</a:t>
            </a:r>
          </a:p>
          <a:p>
            <a:pPr lvl="3" eaLnBrk="1" latinLnBrk="0" hangingPunct="1"/>
            <a:r>
              <a:rPr kumimoji="0" lang="tr-TR" smtClean="0"/>
              <a:t>Fourth level</a:t>
            </a:r>
          </a:p>
          <a:p>
            <a:pPr lvl="4" eaLnBrk="1" latinLnBrk="0" hangingPunct="1"/>
            <a:r>
              <a:rPr kumimoji="0" lang="tr-TR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54AB02A5-4FE5-49D9-9E24-09F23B90C450}" type="datetimeFigureOut">
              <a:rPr lang="en-US" smtClean="0"/>
              <a:t>22.09.19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 eaLnBrk="1" latinLnBrk="0" hangingPunct="1"/>
            <a:fld id="{6294C92D-0306-4E69-9CD3-20855E849650}" type="slidenum">
              <a:rPr kumimoji="0" lang="en-US" smtClean="0"/>
              <a:t>‹#›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2560" y="359897"/>
            <a:ext cx="7406640" cy="2295557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>
                <a:solidFill>
                  <a:srgbClr val="660066"/>
                </a:solidFill>
              </a:rPr>
              <a:t>TÜRK DIŞ POLİTİKASI II (</a:t>
            </a:r>
            <a:r>
              <a:rPr lang="en-US" sz="4000" dirty="0" err="1" smtClean="0">
                <a:solidFill>
                  <a:srgbClr val="660066"/>
                </a:solidFill>
              </a:rPr>
              <a:t>Bahar</a:t>
            </a:r>
            <a:r>
              <a:rPr lang="en-US" sz="4000" dirty="0" smtClean="0">
                <a:solidFill>
                  <a:srgbClr val="660066"/>
                </a:solidFill>
              </a:rPr>
              <a:t> 2019-2020)</a:t>
            </a:r>
            <a:endParaRPr lang="en-US" sz="4000" dirty="0">
              <a:solidFill>
                <a:srgbClr val="660066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2447636"/>
            <a:ext cx="7406640" cy="2020454"/>
          </a:xfrm>
        </p:spPr>
        <p:txBody>
          <a:bodyPr>
            <a:normAutofit/>
          </a:bodyPr>
          <a:lstStyle/>
          <a:p>
            <a:endParaRPr lang="en-US" dirty="0" smtClean="0">
              <a:solidFill>
                <a:srgbClr val="660066"/>
              </a:solidFill>
            </a:endParaRPr>
          </a:p>
          <a:p>
            <a:endParaRPr lang="en-US" dirty="0" smtClean="0">
              <a:solidFill>
                <a:srgbClr val="660066"/>
              </a:solidFill>
            </a:endParaRPr>
          </a:p>
          <a:p>
            <a:r>
              <a:rPr lang="en-US" dirty="0">
                <a:solidFill>
                  <a:srgbClr val="660066"/>
                </a:solidFill>
              </a:rPr>
              <a:t>6</a:t>
            </a:r>
            <a:r>
              <a:rPr lang="en-US" dirty="0" smtClean="0">
                <a:solidFill>
                  <a:srgbClr val="660066"/>
                </a:solidFill>
              </a:rPr>
              <a:t>. </a:t>
            </a:r>
            <a:r>
              <a:rPr lang="en-US" dirty="0" err="1" smtClean="0">
                <a:solidFill>
                  <a:srgbClr val="660066"/>
                </a:solidFill>
              </a:rPr>
              <a:t>Hafta</a:t>
            </a:r>
            <a:r>
              <a:rPr lang="en-US" dirty="0" smtClean="0">
                <a:solidFill>
                  <a:srgbClr val="660066"/>
                </a:solidFill>
              </a:rPr>
              <a:t>: </a:t>
            </a:r>
            <a:r>
              <a:rPr lang="en-US" dirty="0" err="1" smtClean="0">
                <a:solidFill>
                  <a:srgbClr val="660066"/>
                </a:solidFill>
              </a:rPr>
              <a:t>Batı</a:t>
            </a:r>
            <a:r>
              <a:rPr lang="en-US" dirty="0" smtClean="0">
                <a:solidFill>
                  <a:srgbClr val="660066"/>
                </a:solidFill>
              </a:rPr>
              <a:t> </a:t>
            </a:r>
            <a:r>
              <a:rPr lang="en-US" dirty="0" err="1" smtClean="0">
                <a:solidFill>
                  <a:srgbClr val="660066"/>
                </a:solidFill>
              </a:rPr>
              <a:t>Bloku</a:t>
            </a:r>
            <a:r>
              <a:rPr lang="en-US" dirty="0" smtClean="0">
                <a:solidFill>
                  <a:srgbClr val="660066"/>
                </a:solidFill>
              </a:rPr>
              <a:t> </a:t>
            </a:r>
            <a:r>
              <a:rPr lang="en-US" dirty="0" err="1" smtClean="0">
                <a:solidFill>
                  <a:srgbClr val="660066"/>
                </a:solidFill>
              </a:rPr>
              <a:t>Ekseninde</a:t>
            </a:r>
            <a:r>
              <a:rPr lang="en-US" dirty="0" smtClean="0">
                <a:solidFill>
                  <a:srgbClr val="660066"/>
                </a:solidFill>
              </a:rPr>
              <a:t> Türkiye-2: 1980-1990 (II)</a:t>
            </a:r>
            <a:endParaRPr lang="en-US" dirty="0">
              <a:solidFill>
                <a:srgbClr val="660066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40655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>
                <a:solidFill>
                  <a:srgbClr val="660066"/>
                </a:solidFill>
              </a:rPr>
              <a:t>Yunanistan’la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İlişkiler</a:t>
            </a:r>
            <a:r>
              <a:rPr lang="en-US" sz="3200" dirty="0">
                <a:solidFill>
                  <a:srgbClr val="660066"/>
                </a:solidFill>
              </a:rPr>
              <a:t> (1980-1990)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  <a:p>
            <a:r>
              <a:rPr lang="en-US" smtClean="0"/>
              <a:t>Özal</a:t>
            </a:r>
            <a:r>
              <a:rPr lang="en-US" dirty="0" smtClean="0"/>
              <a:t> </a:t>
            </a:r>
            <a:r>
              <a:rPr lang="en-US" dirty="0" err="1" smtClean="0"/>
              <a:t>Hükümetleri</a:t>
            </a:r>
            <a:r>
              <a:rPr lang="en-US" dirty="0" smtClean="0"/>
              <a:t> </a:t>
            </a:r>
            <a:r>
              <a:rPr lang="en-US" dirty="0" err="1" smtClean="0"/>
              <a:t>döneminde</a:t>
            </a:r>
            <a:r>
              <a:rPr lang="en-US" dirty="0" smtClean="0"/>
              <a:t> </a:t>
            </a:r>
            <a:r>
              <a:rPr lang="en-US" dirty="0" err="1" smtClean="0"/>
              <a:t>Kıbrıs</a:t>
            </a:r>
            <a:r>
              <a:rPr lang="en-US" dirty="0" smtClean="0"/>
              <a:t> </a:t>
            </a:r>
            <a:r>
              <a:rPr lang="en-US" dirty="0" err="1" smtClean="0"/>
              <a:t>gelişmeleri</a:t>
            </a:r>
            <a:r>
              <a:rPr lang="en-US" dirty="0" smtClean="0"/>
              <a:t> (1983-1989)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Toplumlararası</a:t>
            </a:r>
            <a:r>
              <a:rPr lang="en-US" dirty="0" smtClean="0"/>
              <a:t> </a:t>
            </a:r>
            <a:r>
              <a:rPr lang="en-US" dirty="0" err="1" smtClean="0"/>
              <a:t>görüşmelerin</a:t>
            </a:r>
            <a:r>
              <a:rPr lang="en-US" dirty="0" smtClean="0"/>
              <a:t> </a:t>
            </a:r>
            <a:r>
              <a:rPr lang="en-US" dirty="0" err="1" smtClean="0"/>
              <a:t>başlaması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Özal</a:t>
            </a:r>
            <a:r>
              <a:rPr lang="en-US" dirty="0" smtClean="0"/>
              <a:t> </a:t>
            </a:r>
            <a:r>
              <a:rPr lang="en-US" dirty="0" err="1" smtClean="0"/>
              <a:t>hükümetinin</a:t>
            </a:r>
            <a:r>
              <a:rPr lang="en-US" dirty="0" smtClean="0"/>
              <a:t> KKTC </a:t>
            </a:r>
            <a:r>
              <a:rPr lang="en-US" dirty="0" err="1" smtClean="0"/>
              <a:t>politikası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Kıbrıs</a:t>
            </a:r>
            <a:r>
              <a:rPr lang="en-US" dirty="0" smtClean="0"/>
              <a:t> </a:t>
            </a:r>
            <a:r>
              <a:rPr lang="en-US" dirty="0" err="1" smtClean="0"/>
              <a:t>sorununun</a:t>
            </a:r>
            <a:r>
              <a:rPr lang="en-US" dirty="0" smtClean="0"/>
              <a:t> </a:t>
            </a:r>
            <a:r>
              <a:rPr lang="en-US" dirty="0" err="1" smtClean="0"/>
              <a:t>çözümünde</a:t>
            </a:r>
            <a:r>
              <a:rPr lang="en-US" dirty="0" smtClean="0"/>
              <a:t> </a:t>
            </a:r>
            <a:r>
              <a:rPr lang="en-US" dirty="0" err="1" smtClean="0"/>
              <a:t>yeni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umut</a:t>
            </a:r>
            <a:r>
              <a:rPr lang="en-US" dirty="0" smtClean="0"/>
              <a:t>: </a:t>
            </a:r>
            <a:r>
              <a:rPr lang="en-US" dirty="0" err="1" smtClean="0"/>
              <a:t>Yeorgios</a:t>
            </a:r>
            <a:r>
              <a:rPr lang="en-US" dirty="0" smtClean="0"/>
              <a:t> </a:t>
            </a:r>
            <a:r>
              <a:rPr lang="en-US" dirty="0" err="1" smtClean="0"/>
              <a:t>Vasiliu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7106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rgbClr val="660066"/>
                </a:solidFill>
              </a:rPr>
              <a:t>ABD </a:t>
            </a:r>
            <a:r>
              <a:rPr lang="en-US" sz="3200" dirty="0" err="1" smtClean="0">
                <a:solidFill>
                  <a:srgbClr val="660066"/>
                </a:solidFill>
              </a:rPr>
              <a:t>ve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NATO’yla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İlişkiler</a:t>
            </a:r>
            <a:r>
              <a:rPr lang="en-US" sz="3200" dirty="0" smtClean="0">
                <a:solidFill>
                  <a:srgbClr val="660066"/>
                </a:solidFill>
              </a:rPr>
              <a:t> (1980-1990)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Özal</a:t>
            </a:r>
            <a:r>
              <a:rPr lang="en-US" dirty="0" smtClean="0"/>
              <a:t> </a:t>
            </a:r>
            <a:r>
              <a:rPr lang="en-US" dirty="0" err="1" smtClean="0"/>
              <a:t>Dönemi</a:t>
            </a:r>
            <a:r>
              <a:rPr lang="en-US" dirty="0" smtClean="0"/>
              <a:t> (1983-1991)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ABD’nin</a:t>
            </a:r>
            <a:r>
              <a:rPr lang="en-US" dirty="0" smtClean="0"/>
              <a:t> </a:t>
            </a:r>
            <a:r>
              <a:rPr lang="en-US" dirty="0" err="1" smtClean="0"/>
              <a:t>Özal</a:t>
            </a:r>
            <a:r>
              <a:rPr lang="en-US" dirty="0" smtClean="0"/>
              <a:t> </a:t>
            </a:r>
            <a:r>
              <a:rPr lang="en-US" dirty="0" err="1" smtClean="0"/>
              <a:t>yönetimine</a:t>
            </a:r>
            <a:r>
              <a:rPr lang="en-US" dirty="0" smtClean="0"/>
              <a:t> </a:t>
            </a:r>
            <a:r>
              <a:rPr lang="en-US" dirty="0" err="1" smtClean="0"/>
              <a:t>bakışı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Siyasal</a:t>
            </a:r>
            <a:r>
              <a:rPr lang="en-US" dirty="0" smtClean="0"/>
              <a:t> </a:t>
            </a:r>
            <a:r>
              <a:rPr lang="en-US" dirty="0" err="1" smtClean="0"/>
              <a:t>ilişkiler</a:t>
            </a:r>
            <a:r>
              <a:rPr lang="en-US" dirty="0" smtClean="0"/>
              <a:t>:</a:t>
            </a:r>
          </a:p>
          <a:p>
            <a:pPr marL="82296" indent="0">
              <a:buNone/>
            </a:pPr>
            <a:r>
              <a:rPr lang="en-US" dirty="0" err="1" smtClean="0"/>
              <a:t>Türkiye</a:t>
            </a:r>
            <a:r>
              <a:rPr lang="en-US" dirty="0" smtClean="0"/>
              <a:t>, </a:t>
            </a:r>
            <a:r>
              <a:rPr lang="en-US" dirty="0" err="1" smtClean="0"/>
              <a:t>Ortadoğu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ABD</a:t>
            </a:r>
          </a:p>
          <a:p>
            <a:pPr marL="82296" indent="0">
              <a:buNone/>
            </a:pPr>
            <a:r>
              <a:rPr lang="en-US" dirty="0" smtClean="0"/>
              <a:t>ABD </a:t>
            </a:r>
            <a:r>
              <a:rPr lang="en-US" dirty="0" err="1" smtClean="0"/>
              <a:t>yardımı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1985 </a:t>
            </a:r>
            <a:r>
              <a:rPr lang="en-US" dirty="0" err="1" smtClean="0"/>
              <a:t>Savunma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Ekonomik</a:t>
            </a:r>
            <a:r>
              <a:rPr lang="en-US" dirty="0" smtClean="0"/>
              <a:t> </a:t>
            </a:r>
            <a:r>
              <a:rPr lang="en-US" dirty="0" err="1" smtClean="0"/>
              <a:t>İşbirliği</a:t>
            </a:r>
            <a:r>
              <a:rPr lang="en-US" dirty="0" smtClean="0"/>
              <a:t> </a:t>
            </a:r>
            <a:r>
              <a:rPr lang="en-US" dirty="0" err="1" smtClean="0"/>
              <a:t>Anlaşması</a:t>
            </a:r>
            <a:r>
              <a:rPr lang="en-US" dirty="0" smtClean="0"/>
              <a:t> (SEİA</a:t>
            </a:r>
            <a:r>
              <a:rPr lang="en-US" dirty="0" smtClean="0"/>
              <a:t>)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59063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660066"/>
                </a:solidFill>
              </a:rPr>
              <a:t>ABD </a:t>
            </a:r>
            <a:r>
              <a:rPr lang="en-US" sz="3200" dirty="0" err="1">
                <a:solidFill>
                  <a:srgbClr val="660066"/>
                </a:solidFill>
              </a:rPr>
              <a:t>ve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NATO’yla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İlişkiler</a:t>
            </a:r>
            <a:r>
              <a:rPr lang="en-US" sz="3200" dirty="0">
                <a:solidFill>
                  <a:srgbClr val="660066"/>
                </a:solidFill>
              </a:rPr>
              <a:t> (1980-1990)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Türk</a:t>
            </a:r>
            <a:r>
              <a:rPr lang="en-US" dirty="0" err="1"/>
              <a:t>-Yunan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 err="1" smtClean="0"/>
              <a:t>lişkileri</a:t>
            </a:r>
            <a:r>
              <a:rPr lang="en-US" dirty="0" smtClean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Kıbrıs</a:t>
            </a:r>
            <a:r>
              <a:rPr lang="en-US" dirty="0"/>
              <a:t> </a:t>
            </a:r>
            <a:r>
              <a:rPr lang="en-US" dirty="0" err="1"/>
              <a:t>sorununda</a:t>
            </a:r>
            <a:r>
              <a:rPr lang="en-US" dirty="0"/>
              <a:t> ABD </a:t>
            </a:r>
            <a:r>
              <a:rPr lang="en-US" dirty="0" err="1"/>
              <a:t>etkeni</a:t>
            </a:r>
            <a:endParaRPr lang="en-US" dirty="0"/>
          </a:p>
          <a:p>
            <a:pPr marL="82296" indent="0">
              <a:buNone/>
            </a:pPr>
            <a:r>
              <a:rPr lang="en-US" dirty="0" err="1"/>
              <a:t>Ermeni</a:t>
            </a:r>
            <a:r>
              <a:rPr lang="en-US" dirty="0"/>
              <a:t> </a:t>
            </a:r>
            <a:r>
              <a:rPr lang="en-US" dirty="0" err="1"/>
              <a:t>karar</a:t>
            </a:r>
            <a:r>
              <a:rPr lang="en-US" dirty="0"/>
              <a:t> </a:t>
            </a:r>
            <a:r>
              <a:rPr lang="en-US" dirty="0" err="1"/>
              <a:t>tasarıları</a:t>
            </a:r>
            <a:r>
              <a:rPr lang="en-US" dirty="0"/>
              <a:t> </a:t>
            </a:r>
            <a:r>
              <a:rPr lang="en-US" dirty="0" err="1"/>
              <a:t>sorunu</a:t>
            </a:r>
            <a:endParaRPr lang="en-US" dirty="0"/>
          </a:p>
          <a:p>
            <a:pPr marL="82296" indent="0">
              <a:buNone/>
            </a:pPr>
            <a:r>
              <a:rPr lang="en-US" dirty="0" err="1"/>
              <a:t>Kürt</a:t>
            </a:r>
            <a:r>
              <a:rPr lang="en-US" dirty="0"/>
              <a:t> </a:t>
            </a:r>
            <a:r>
              <a:rPr lang="en-US" dirty="0" err="1"/>
              <a:t>sorunu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ABD</a:t>
            </a:r>
          </a:p>
          <a:p>
            <a:pPr marL="82296" indent="0">
              <a:buNone/>
            </a:pPr>
            <a:r>
              <a:rPr lang="en-US" dirty="0" err="1"/>
              <a:t>Ekonomik</a:t>
            </a:r>
            <a:r>
              <a:rPr lang="en-US" dirty="0"/>
              <a:t> </a:t>
            </a:r>
            <a:r>
              <a:rPr lang="en-US" dirty="0" err="1"/>
              <a:t>ilişkiler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9686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660066"/>
                </a:solidFill>
              </a:rPr>
              <a:t>ABD </a:t>
            </a:r>
            <a:r>
              <a:rPr lang="en-US" sz="3200" dirty="0" err="1">
                <a:solidFill>
                  <a:srgbClr val="660066"/>
                </a:solidFill>
              </a:rPr>
              <a:t>ve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NATO’yla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İlişkiler</a:t>
            </a:r>
            <a:r>
              <a:rPr lang="en-US" sz="3200" dirty="0">
                <a:solidFill>
                  <a:srgbClr val="660066"/>
                </a:solidFill>
              </a:rPr>
              <a:t> (1980-1990)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1980</a:t>
            </a:r>
            <a:r>
              <a:rPr lang="en-US" dirty="0" smtClean="0"/>
              <a:t>’lerde NATO, </a:t>
            </a:r>
            <a:r>
              <a:rPr lang="en-US" dirty="0" err="1" smtClean="0"/>
              <a:t>Türkiye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Savunma</a:t>
            </a:r>
            <a:r>
              <a:rPr lang="en-US" dirty="0" smtClean="0"/>
              <a:t> </a:t>
            </a:r>
            <a:r>
              <a:rPr lang="en-US" dirty="0" err="1" smtClean="0"/>
              <a:t>Sanayinin</a:t>
            </a:r>
            <a:r>
              <a:rPr lang="en-US" dirty="0" smtClean="0"/>
              <a:t> </a:t>
            </a:r>
            <a:r>
              <a:rPr lang="en-US" dirty="0" err="1" smtClean="0"/>
              <a:t>gelişimi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Esnek</a:t>
            </a:r>
            <a:r>
              <a:rPr lang="en-US" dirty="0" smtClean="0"/>
              <a:t> </a:t>
            </a:r>
            <a:r>
              <a:rPr lang="en-US" dirty="0" err="1" smtClean="0"/>
              <a:t>karşılık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Türkiye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Alandışılık</a:t>
            </a:r>
            <a:r>
              <a:rPr lang="en-US" dirty="0" smtClean="0"/>
              <a:t> </a:t>
            </a:r>
            <a:r>
              <a:rPr lang="en-US" dirty="0" err="1" smtClean="0"/>
              <a:t>sorunu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türkiye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Limni</a:t>
            </a:r>
            <a:r>
              <a:rPr lang="en-US" dirty="0" smtClean="0"/>
              <a:t> </a:t>
            </a:r>
            <a:r>
              <a:rPr lang="en-US" dirty="0" err="1" smtClean="0"/>
              <a:t>sorunu</a:t>
            </a:r>
            <a:endParaRPr lang="en-US" dirty="0" smtClean="0"/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73274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660066"/>
                </a:solidFill>
              </a:rPr>
              <a:t>ABD </a:t>
            </a:r>
            <a:r>
              <a:rPr lang="en-US" sz="3200" dirty="0" err="1">
                <a:solidFill>
                  <a:srgbClr val="660066"/>
                </a:solidFill>
              </a:rPr>
              <a:t>ve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NATO’yla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İlişkiler</a:t>
            </a:r>
            <a:r>
              <a:rPr lang="en-US" sz="3200" dirty="0">
                <a:solidFill>
                  <a:srgbClr val="660066"/>
                </a:solidFill>
              </a:rPr>
              <a:t> (1980-1990)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 smtClean="0"/>
          </a:p>
          <a:p>
            <a:pPr marL="82296" indent="0">
              <a:buNone/>
            </a:pPr>
            <a:endParaRPr lang="en-US" dirty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/>
              <a:t>Avrupa</a:t>
            </a:r>
            <a:r>
              <a:rPr lang="en-US" dirty="0"/>
              <a:t> </a:t>
            </a:r>
            <a:r>
              <a:rPr lang="en-US" dirty="0" err="1"/>
              <a:t>Konvansiyonel</a:t>
            </a:r>
            <a:r>
              <a:rPr lang="en-US" dirty="0"/>
              <a:t> </a:t>
            </a:r>
            <a:r>
              <a:rPr lang="en-US" dirty="0" err="1"/>
              <a:t>Kuvvet</a:t>
            </a:r>
            <a:r>
              <a:rPr lang="en-US" dirty="0"/>
              <a:t> </a:t>
            </a:r>
            <a:r>
              <a:rPr lang="en-US" dirty="0" err="1"/>
              <a:t>İndirimi</a:t>
            </a:r>
            <a:r>
              <a:rPr lang="en-US" dirty="0"/>
              <a:t> </a:t>
            </a:r>
            <a:r>
              <a:rPr lang="en-US" dirty="0" err="1"/>
              <a:t>Görüşmeleri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Mersin </a:t>
            </a:r>
            <a:r>
              <a:rPr lang="en-US" dirty="0" err="1"/>
              <a:t>krizi</a:t>
            </a:r>
            <a:endParaRPr lang="en-US" dirty="0"/>
          </a:p>
          <a:p>
            <a:pPr marL="82296" indent="0">
              <a:buNone/>
            </a:pPr>
            <a:r>
              <a:rPr lang="en-US" dirty="0"/>
              <a:t>-</a:t>
            </a:r>
            <a:r>
              <a:rPr lang="en-US" dirty="0" err="1"/>
              <a:t>Türk</a:t>
            </a:r>
            <a:r>
              <a:rPr lang="en-US" dirty="0"/>
              <a:t> </a:t>
            </a:r>
            <a:r>
              <a:rPr lang="en-US" dirty="0" err="1"/>
              <a:t>silahlı</a:t>
            </a:r>
            <a:r>
              <a:rPr lang="en-US" dirty="0"/>
              <a:t> </a:t>
            </a:r>
            <a:r>
              <a:rPr lang="en-US" dirty="0" err="1"/>
              <a:t>kuvvetlerinin</a:t>
            </a:r>
            <a:r>
              <a:rPr lang="en-US" dirty="0"/>
              <a:t> </a:t>
            </a:r>
            <a:r>
              <a:rPr lang="en-US" dirty="0" err="1"/>
              <a:t>modernizasyonu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savunma</a:t>
            </a:r>
            <a:r>
              <a:rPr lang="en-US" dirty="0"/>
              <a:t> </a:t>
            </a:r>
            <a:r>
              <a:rPr lang="en-US" dirty="0" err="1"/>
              <a:t>sanayiinin</a:t>
            </a:r>
            <a:r>
              <a:rPr lang="en-US" dirty="0"/>
              <a:t> </a:t>
            </a:r>
            <a:r>
              <a:rPr lang="en-US" dirty="0" err="1"/>
              <a:t>gelişimi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86023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 smtClean="0">
                <a:solidFill>
                  <a:srgbClr val="660066"/>
                </a:solidFill>
              </a:rPr>
              <a:t>AT’yle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İlişkiler</a:t>
            </a:r>
            <a:r>
              <a:rPr lang="en-US" sz="3200" dirty="0" smtClean="0">
                <a:solidFill>
                  <a:srgbClr val="660066"/>
                </a:solidFill>
              </a:rPr>
              <a:t> (1980-1990)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err="1" smtClean="0"/>
              <a:t>Sancılı</a:t>
            </a:r>
            <a:r>
              <a:rPr lang="en-US" dirty="0" smtClean="0"/>
              <a:t> </a:t>
            </a:r>
            <a:r>
              <a:rPr lang="en-US" dirty="0" err="1" smtClean="0"/>
              <a:t>Dönem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-12 </a:t>
            </a:r>
            <a:r>
              <a:rPr lang="en-US" dirty="0" err="1" smtClean="0"/>
              <a:t>Eylül’ün</a:t>
            </a:r>
            <a:r>
              <a:rPr lang="en-US" dirty="0" smtClean="0"/>
              <a:t> </a:t>
            </a:r>
            <a:r>
              <a:rPr lang="en-US" dirty="0" err="1" smtClean="0"/>
              <a:t>Avrupa’ya</a:t>
            </a:r>
            <a:r>
              <a:rPr lang="en-US" dirty="0" smtClean="0"/>
              <a:t> </a:t>
            </a:r>
            <a:r>
              <a:rPr lang="en-US" dirty="0" err="1" smtClean="0"/>
              <a:t>yansımaları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Yunanistan’ın</a:t>
            </a:r>
            <a:r>
              <a:rPr lang="en-US" dirty="0" smtClean="0"/>
              <a:t> </a:t>
            </a:r>
            <a:r>
              <a:rPr lang="en-US" dirty="0" err="1" smtClean="0"/>
              <a:t>AT’ye</a:t>
            </a:r>
            <a:r>
              <a:rPr lang="en-US" dirty="0" smtClean="0"/>
              <a:t> tam </a:t>
            </a:r>
            <a:r>
              <a:rPr lang="en-US" dirty="0" err="1" smtClean="0"/>
              <a:t>üyeliğinin</a:t>
            </a:r>
            <a:r>
              <a:rPr lang="en-US" dirty="0" smtClean="0"/>
              <a:t> </a:t>
            </a:r>
            <a:r>
              <a:rPr lang="en-US" dirty="0" err="1" smtClean="0"/>
              <a:t>Türkiye</a:t>
            </a:r>
            <a:r>
              <a:rPr lang="en-US" dirty="0" smtClean="0"/>
              <a:t> </a:t>
            </a:r>
            <a:r>
              <a:rPr lang="en-US" dirty="0" err="1" smtClean="0"/>
              <a:t>açısından</a:t>
            </a:r>
            <a:r>
              <a:rPr lang="en-US" dirty="0" smtClean="0"/>
              <a:t> </a:t>
            </a:r>
            <a:r>
              <a:rPr lang="en-US" dirty="0" err="1" smtClean="0"/>
              <a:t>sonuçları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-AT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ilişkilerin</a:t>
            </a:r>
            <a:r>
              <a:rPr lang="en-US" dirty="0" smtClean="0"/>
              <a:t> </a:t>
            </a:r>
            <a:r>
              <a:rPr lang="en-US" dirty="0" err="1" smtClean="0"/>
              <a:t>gerginleşmesi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-Tam </a:t>
            </a:r>
            <a:r>
              <a:rPr lang="en-US" dirty="0" err="1" smtClean="0"/>
              <a:t>Üyelik</a:t>
            </a:r>
            <a:r>
              <a:rPr lang="en-US" dirty="0" smtClean="0"/>
              <a:t> </a:t>
            </a:r>
            <a:r>
              <a:rPr lang="en-US" dirty="0" err="1" smtClean="0"/>
              <a:t>başvurusuna</a:t>
            </a:r>
            <a:r>
              <a:rPr lang="en-US" dirty="0" smtClean="0"/>
              <a:t> </a:t>
            </a:r>
            <a:r>
              <a:rPr lang="en-US" dirty="0" err="1" smtClean="0"/>
              <a:t>giden</a:t>
            </a:r>
            <a:r>
              <a:rPr lang="en-US" dirty="0" smtClean="0"/>
              <a:t> </a:t>
            </a:r>
            <a:r>
              <a:rPr lang="en-US" dirty="0" err="1" smtClean="0"/>
              <a:t>yol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41335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>
                <a:solidFill>
                  <a:srgbClr val="660066"/>
                </a:solidFill>
              </a:rPr>
              <a:t>AT’yle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İlişkiler</a:t>
            </a:r>
            <a:r>
              <a:rPr lang="en-US" sz="3200" dirty="0">
                <a:solidFill>
                  <a:srgbClr val="660066"/>
                </a:solidFill>
              </a:rPr>
              <a:t> (1980-1990)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Tam </a:t>
            </a:r>
            <a:r>
              <a:rPr lang="en-US" dirty="0" err="1" smtClean="0"/>
              <a:t>Üyelik</a:t>
            </a:r>
            <a:r>
              <a:rPr lang="en-US" dirty="0" smtClean="0"/>
              <a:t> </a:t>
            </a:r>
            <a:r>
              <a:rPr lang="en-US" dirty="0" err="1" smtClean="0"/>
              <a:t>Başvurusu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Sonuçları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Başvurunun</a:t>
            </a:r>
            <a:r>
              <a:rPr lang="en-US" dirty="0" smtClean="0"/>
              <a:t> </a:t>
            </a:r>
            <a:r>
              <a:rPr lang="en-US" dirty="0" err="1" smtClean="0"/>
              <a:t>nedenleri</a:t>
            </a:r>
            <a:r>
              <a:rPr lang="en-US" dirty="0" smtClean="0"/>
              <a:t>: </a:t>
            </a:r>
            <a:r>
              <a:rPr lang="en-US" dirty="0" err="1" smtClean="0"/>
              <a:t>Eknomik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siyasal</a:t>
            </a:r>
            <a:r>
              <a:rPr lang="en-US" dirty="0" smtClean="0"/>
              <a:t> </a:t>
            </a:r>
            <a:r>
              <a:rPr lang="en-US" dirty="0" err="1" smtClean="0"/>
              <a:t>nedenler</a:t>
            </a:r>
            <a:r>
              <a:rPr lang="en-US" dirty="0" smtClean="0"/>
              <a:t>.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Başvuruya</a:t>
            </a:r>
            <a:r>
              <a:rPr lang="en-US" dirty="0" smtClean="0"/>
              <a:t> </a:t>
            </a:r>
            <a:r>
              <a:rPr lang="en-US" dirty="0" err="1" smtClean="0"/>
              <a:t>yönelik</a:t>
            </a:r>
            <a:r>
              <a:rPr lang="en-US" dirty="0" smtClean="0"/>
              <a:t> </a:t>
            </a:r>
            <a:r>
              <a:rPr lang="en-US" dirty="0" err="1" smtClean="0"/>
              <a:t>iç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dış</a:t>
            </a:r>
            <a:r>
              <a:rPr lang="en-US" dirty="0" smtClean="0"/>
              <a:t> </a:t>
            </a:r>
            <a:r>
              <a:rPr lang="en-US" dirty="0" err="1" smtClean="0"/>
              <a:t>tepkiler</a:t>
            </a:r>
            <a:r>
              <a:rPr lang="en-US" dirty="0" smtClean="0"/>
              <a:t>: </a:t>
            </a:r>
            <a:r>
              <a:rPr lang="en-US" dirty="0" err="1" smtClean="0"/>
              <a:t>AT’nin</a:t>
            </a:r>
            <a:r>
              <a:rPr lang="en-US" dirty="0" smtClean="0"/>
              <a:t> </a:t>
            </a:r>
            <a:r>
              <a:rPr lang="en-US" dirty="0" err="1" smtClean="0"/>
              <a:t>yaklaşımı</a:t>
            </a:r>
            <a:r>
              <a:rPr lang="en-US" dirty="0" smtClean="0"/>
              <a:t>, </a:t>
            </a:r>
            <a:r>
              <a:rPr lang="en-US" dirty="0" err="1" smtClean="0"/>
              <a:t>iç</a:t>
            </a:r>
            <a:r>
              <a:rPr lang="en-US" dirty="0" smtClean="0"/>
              <a:t> </a:t>
            </a:r>
            <a:r>
              <a:rPr lang="en-US" dirty="0" err="1" smtClean="0"/>
              <a:t>tepkiler</a:t>
            </a:r>
            <a:r>
              <a:rPr lang="en-US" dirty="0" smtClean="0"/>
              <a:t>.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Başvurunun</a:t>
            </a:r>
            <a:r>
              <a:rPr lang="en-US" dirty="0" smtClean="0"/>
              <a:t> </a:t>
            </a:r>
            <a:r>
              <a:rPr lang="en-US" dirty="0" err="1" smtClean="0"/>
              <a:t>askıya</a:t>
            </a:r>
            <a:r>
              <a:rPr lang="en-US" dirty="0" smtClean="0"/>
              <a:t> </a:t>
            </a:r>
            <a:r>
              <a:rPr lang="en-US" dirty="0" err="1" smtClean="0"/>
              <a:t>alınması</a:t>
            </a:r>
            <a:r>
              <a:rPr lang="en-US" dirty="0" smtClean="0"/>
              <a:t>: </a:t>
            </a:r>
            <a:r>
              <a:rPr lang="en-US" dirty="0" err="1" smtClean="0"/>
              <a:t>Komisyon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Konsey</a:t>
            </a:r>
            <a:r>
              <a:rPr lang="en-US" dirty="0" smtClean="0"/>
              <a:t> </a:t>
            </a:r>
            <a:r>
              <a:rPr lang="en-US" dirty="0" err="1" smtClean="0"/>
              <a:t>raporu</a:t>
            </a:r>
            <a:r>
              <a:rPr lang="en-US" dirty="0" smtClean="0"/>
              <a:t>, </a:t>
            </a:r>
            <a:r>
              <a:rPr lang="en-US" dirty="0" err="1" smtClean="0"/>
              <a:t>başvurunun</a:t>
            </a:r>
            <a:r>
              <a:rPr lang="en-US" dirty="0" smtClean="0"/>
              <a:t> </a:t>
            </a:r>
            <a:r>
              <a:rPr lang="en-US" dirty="0" err="1" smtClean="0"/>
              <a:t>askıya</a:t>
            </a:r>
            <a:r>
              <a:rPr lang="en-US" dirty="0" smtClean="0"/>
              <a:t> </a:t>
            </a:r>
            <a:r>
              <a:rPr lang="en-US" dirty="0" err="1" smtClean="0"/>
              <a:t>alınmasının</a:t>
            </a:r>
            <a:r>
              <a:rPr lang="en-US" dirty="0" smtClean="0"/>
              <a:t> </a:t>
            </a:r>
            <a:r>
              <a:rPr lang="en-US" dirty="0" err="1" smtClean="0"/>
              <a:t>nedenleri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24750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 smtClean="0">
                <a:solidFill>
                  <a:srgbClr val="660066"/>
                </a:solidFill>
              </a:rPr>
              <a:t>Yunanistan’la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İlişkiler</a:t>
            </a:r>
            <a:r>
              <a:rPr lang="en-US" sz="3200" dirty="0" smtClean="0">
                <a:solidFill>
                  <a:srgbClr val="660066"/>
                </a:solidFill>
              </a:rPr>
              <a:t> (1980-1990)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err="1" smtClean="0"/>
              <a:t>Dönemin</a:t>
            </a:r>
            <a:r>
              <a:rPr lang="en-US" dirty="0" smtClean="0"/>
              <a:t> </a:t>
            </a:r>
            <a:r>
              <a:rPr lang="en-US" dirty="0" err="1" smtClean="0"/>
              <a:t>gelişmeleri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özellikleri</a:t>
            </a:r>
            <a:endParaRPr lang="en-US" dirty="0" smtClean="0"/>
          </a:p>
          <a:p>
            <a:r>
              <a:rPr lang="en-US" dirty="0" smtClean="0"/>
              <a:t>12 </a:t>
            </a:r>
            <a:r>
              <a:rPr lang="en-US" dirty="0" err="1" smtClean="0"/>
              <a:t>Eylül</a:t>
            </a:r>
            <a:r>
              <a:rPr lang="en-US" dirty="0" smtClean="0"/>
              <a:t> </a:t>
            </a:r>
            <a:r>
              <a:rPr lang="en-US" dirty="0" err="1" smtClean="0"/>
              <a:t>döneminde</a:t>
            </a:r>
            <a:r>
              <a:rPr lang="en-US" dirty="0" smtClean="0"/>
              <a:t> </a:t>
            </a:r>
            <a:r>
              <a:rPr lang="en-US" dirty="0" err="1" smtClean="0"/>
              <a:t>ikili</a:t>
            </a:r>
            <a:r>
              <a:rPr lang="en-US" dirty="0" smtClean="0"/>
              <a:t> </a:t>
            </a:r>
            <a:r>
              <a:rPr lang="en-US" dirty="0" err="1" smtClean="0"/>
              <a:t>ilişkiler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Kıbrıs</a:t>
            </a:r>
            <a:r>
              <a:rPr lang="en-US" dirty="0" smtClean="0"/>
              <a:t> </a:t>
            </a:r>
            <a:r>
              <a:rPr lang="en-US" dirty="0" err="1" smtClean="0"/>
              <a:t>gelişmeleri</a:t>
            </a:r>
            <a:r>
              <a:rPr lang="en-US" dirty="0" smtClean="0"/>
              <a:t> (1980-1983)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İkili</a:t>
            </a:r>
            <a:r>
              <a:rPr lang="en-US" dirty="0" smtClean="0"/>
              <a:t> </a:t>
            </a:r>
            <a:r>
              <a:rPr lang="en-US" dirty="0" err="1" smtClean="0"/>
              <a:t>ilişkiler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KKTC’nin</a:t>
            </a:r>
            <a:r>
              <a:rPr lang="en-US" dirty="0" smtClean="0"/>
              <a:t> </a:t>
            </a:r>
            <a:r>
              <a:rPr lang="en-US" dirty="0" err="1" smtClean="0"/>
              <a:t>ilanı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691865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>
                <a:solidFill>
                  <a:srgbClr val="660066"/>
                </a:solidFill>
              </a:rPr>
              <a:t>Yunanistan’la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İlişkiler</a:t>
            </a:r>
            <a:r>
              <a:rPr lang="en-US" sz="3200" dirty="0">
                <a:solidFill>
                  <a:srgbClr val="660066"/>
                </a:solidFill>
              </a:rPr>
              <a:t> (1980-1990)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Özal</a:t>
            </a:r>
            <a:r>
              <a:rPr lang="en-US" dirty="0"/>
              <a:t> </a:t>
            </a:r>
            <a:r>
              <a:rPr lang="en-US" dirty="0" err="1"/>
              <a:t>Hükümetleri</a:t>
            </a:r>
            <a:r>
              <a:rPr lang="en-US" dirty="0"/>
              <a:t> </a:t>
            </a:r>
            <a:r>
              <a:rPr lang="en-US" dirty="0" err="1"/>
              <a:t>döneminde</a:t>
            </a:r>
            <a:r>
              <a:rPr lang="en-US" dirty="0"/>
              <a:t> </a:t>
            </a:r>
            <a:r>
              <a:rPr lang="en-US" dirty="0" err="1"/>
              <a:t>Yunansitan’la</a:t>
            </a:r>
            <a:r>
              <a:rPr lang="en-US" dirty="0"/>
              <a:t> </a:t>
            </a:r>
            <a:r>
              <a:rPr lang="en-US" dirty="0" err="1"/>
              <a:t>Yakınlaşma</a:t>
            </a:r>
            <a:r>
              <a:rPr lang="en-US" dirty="0"/>
              <a:t> </a:t>
            </a:r>
            <a:r>
              <a:rPr lang="en-US" dirty="0" err="1"/>
              <a:t>Çabaları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Sorunlar</a:t>
            </a:r>
            <a:r>
              <a:rPr lang="en-US" dirty="0"/>
              <a:t> (1983-1989)</a:t>
            </a:r>
          </a:p>
          <a:p>
            <a:pPr marL="82296" indent="0">
              <a:buNone/>
            </a:pPr>
            <a:r>
              <a:rPr lang="en-US" dirty="0"/>
              <a:t>-</a:t>
            </a:r>
            <a:r>
              <a:rPr lang="en-US" dirty="0" err="1"/>
              <a:t>Limni</a:t>
            </a:r>
            <a:r>
              <a:rPr lang="en-US" dirty="0"/>
              <a:t> </a:t>
            </a:r>
            <a:r>
              <a:rPr lang="en-US" dirty="0" err="1"/>
              <a:t>sorunu</a:t>
            </a:r>
            <a:endParaRPr lang="en-US" dirty="0"/>
          </a:p>
          <a:p>
            <a:pPr marL="82296" indent="0">
              <a:buNone/>
            </a:pPr>
            <a:r>
              <a:rPr lang="en-US" dirty="0"/>
              <a:t>-</a:t>
            </a:r>
            <a:r>
              <a:rPr lang="en-US" dirty="0" err="1"/>
              <a:t>Yunanistan’la</a:t>
            </a:r>
            <a:r>
              <a:rPr lang="en-US" dirty="0"/>
              <a:t> </a:t>
            </a:r>
            <a:r>
              <a:rPr lang="en-US" dirty="0" err="1"/>
              <a:t>gerginleşen</a:t>
            </a:r>
            <a:r>
              <a:rPr lang="en-US" dirty="0"/>
              <a:t> </a:t>
            </a:r>
            <a:r>
              <a:rPr lang="en-US" dirty="0" err="1"/>
              <a:t>ilişkiler</a:t>
            </a:r>
            <a:endParaRPr lang="en-US" dirty="0"/>
          </a:p>
          <a:p>
            <a:pPr marL="82296" indent="0">
              <a:buNone/>
            </a:pPr>
            <a:r>
              <a:rPr lang="en-US" dirty="0"/>
              <a:t>-Mart 1987 </a:t>
            </a:r>
            <a:r>
              <a:rPr lang="en-US" dirty="0" err="1"/>
              <a:t>Ege</a:t>
            </a:r>
            <a:r>
              <a:rPr lang="en-US" dirty="0"/>
              <a:t> </a:t>
            </a:r>
            <a:r>
              <a:rPr lang="en-US" dirty="0" err="1"/>
              <a:t>bunalımı</a:t>
            </a:r>
            <a:endParaRPr lang="en-US" dirty="0"/>
          </a:p>
          <a:p>
            <a:pPr marL="82296" indent="0">
              <a:buNone/>
            </a:pPr>
            <a:r>
              <a:rPr lang="en-US" dirty="0"/>
              <a:t>-Davos </a:t>
            </a:r>
            <a:r>
              <a:rPr lang="en-US" dirty="0" err="1"/>
              <a:t>süreci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32313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Solstice.thmx</Template>
  <TotalTime>295</TotalTime>
  <Words>338</Words>
  <Application>Microsoft Macintosh PowerPoint</Application>
  <PresentationFormat>On-screen Show (4:3)</PresentationFormat>
  <Paragraphs>58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Solstice</vt:lpstr>
      <vt:lpstr>TÜRK DIŞ POLİTİKASI II (Bahar 2019-2020)</vt:lpstr>
      <vt:lpstr>ABD ve NATO’yla İlişkiler (1980-1990)</vt:lpstr>
      <vt:lpstr>ABD ve NATO’yla İlişkiler (1980-1990)</vt:lpstr>
      <vt:lpstr>ABD ve NATO’yla İlişkiler (1980-1990)</vt:lpstr>
      <vt:lpstr>ABD ve NATO’yla İlişkiler (1980-1990)</vt:lpstr>
      <vt:lpstr>AT’yle İlişkiler (1980-1990)</vt:lpstr>
      <vt:lpstr>AT’yle İlişkiler (1980-1990)</vt:lpstr>
      <vt:lpstr>Yunanistan’la İlişkiler (1980-1990)</vt:lpstr>
      <vt:lpstr>Yunanistan’la İlişkiler (1980-1990)</vt:lpstr>
      <vt:lpstr>Yunanistan’la İlişkiler (1980-1990)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 DIŞ POLİTİKASI (Güz 2018)</dc:title>
  <dc:creator>Ozge</dc:creator>
  <cp:lastModifiedBy>Ozge</cp:lastModifiedBy>
  <cp:revision>37</cp:revision>
  <dcterms:created xsi:type="dcterms:W3CDTF">2019-01-06T14:47:31Z</dcterms:created>
  <dcterms:modified xsi:type="dcterms:W3CDTF">2019-09-22T09:10:43Z</dcterms:modified>
</cp:coreProperties>
</file>