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5" r:id="rId6"/>
    <p:sldId id="259" r:id="rId7"/>
    <p:sldId id="260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6</a:t>
            </a:r>
            <a:r>
              <a:rPr lang="en-US" dirty="0" smtClean="0">
                <a:solidFill>
                  <a:srgbClr val="660066"/>
                </a:solidFill>
              </a:rPr>
              <a:t>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 err="1" smtClean="0">
                <a:solidFill>
                  <a:srgbClr val="660066"/>
                </a:solidFill>
              </a:rPr>
              <a:t>Batı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Bloku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Ekseninde</a:t>
            </a:r>
            <a:r>
              <a:rPr lang="en-US" dirty="0" smtClean="0">
                <a:solidFill>
                  <a:srgbClr val="660066"/>
                </a:solidFill>
              </a:rPr>
              <a:t> Türkiye-2: 1980-1990 (II)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Yunanistan’la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Özal</a:t>
            </a:r>
            <a:r>
              <a:rPr lang="en-US" dirty="0" smtClean="0"/>
              <a:t> </a:t>
            </a:r>
            <a:r>
              <a:rPr lang="en-US" dirty="0" err="1" smtClean="0"/>
              <a:t>Hükümetleri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gelişmeleri</a:t>
            </a:r>
            <a:r>
              <a:rPr lang="en-US" dirty="0" smtClean="0"/>
              <a:t> (1983-1989)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Toplumlararası</a:t>
            </a:r>
            <a:r>
              <a:rPr lang="en-US" dirty="0" smtClean="0"/>
              <a:t> </a:t>
            </a:r>
            <a:r>
              <a:rPr lang="en-US" dirty="0" err="1" smtClean="0"/>
              <a:t>görüşmelerin</a:t>
            </a:r>
            <a:r>
              <a:rPr lang="en-US" dirty="0" smtClean="0"/>
              <a:t> </a:t>
            </a:r>
            <a:r>
              <a:rPr lang="en-US" dirty="0" err="1" smtClean="0"/>
              <a:t>başlaması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Özal</a:t>
            </a:r>
            <a:r>
              <a:rPr lang="en-US" dirty="0" smtClean="0"/>
              <a:t> </a:t>
            </a:r>
            <a:r>
              <a:rPr lang="en-US" dirty="0" err="1" smtClean="0"/>
              <a:t>hükümetinin</a:t>
            </a:r>
            <a:r>
              <a:rPr lang="en-US" dirty="0" smtClean="0"/>
              <a:t> KKTC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sorununun</a:t>
            </a:r>
            <a:r>
              <a:rPr lang="en-US" dirty="0" smtClean="0"/>
              <a:t> </a:t>
            </a:r>
            <a:r>
              <a:rPr lang="en-US" dirty="0" err="1" smtClean="0"/>
              <a:t>çözümünde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umut</a:t>
            </a:r>
            <a:r>
              <a:rPr lang="en-US" dirty="0" smtClean="0"/>
              <a:t>: </a:t>
            </a:r>
            <a:r>
              <a:rPr lang="en-US" dirty="0" err="1" smtClean="0"/>
              <a:t>Yeorgios</a:t>
            </a:r>
            <a:r>
              <a:rPr lang="en-US" dirty="0" smtClean="0"/>
              <a:t> </a:t>
            </a:r>
            <a:r>
              <a:rPr lang="en-US" dirty="0" err="1" smtClean="0"/>
              <a:t>Vasiliu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ABD </a:t>
            </a:r>
            <a:r>
              <a:rPr lang="en-US" sz="3200" dirty="0" err="1" smtClean="0">
                <a:solidFill>
                  <a:srgbClr val="660066"/>
                </a:solidFill>
              </a:rPr>
              <a:t>ve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NATO’yla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(1980-1990)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Özal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(1983-1991)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Özal</a:t>
            </a:r>
            <a:r>
              <a:rPr lang="en-US" dirty="0" smtClean="0"/>
              <a:t> </a:t>
            </a:r>
            <a:r>
              <a:rPr lang="en-US" dirty="0" err="1" smtClean="0"/>
              <a:t>yönetimine</a:t>
            </a:r>
            <a:r>
              <a:rPr lang="en-US" dirty="0" smtClean="0"/>
              <a:t> </a:t>
            </a:r>
            <a:r>
              <a:rPr lang="en-US" dirty="0" err="1" smtClean="0"/>
              <a:t>bakışı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err="1" smtClean="0"/>
              <a:t>Türkiye</a:t>
            </a:r>
            <a:r>
              <a:rPr lang="en-US" dirty="0" smtClean="0"/>
              <a:t>, </a:t>
            </a:r>
            <a:r>
              <a:rPr lang="en-US" dirty="0" err="1" smtClean="0"/>
              <a:t>Ortadoğu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</a:t>
            </a:r>
          </a:p>
          <a:p>
            <a:pPr marL="82296" indent="0">
              <a:buNone/>
            </a:pPr>
            <a:r>
              <a:rPr lang="en-US" dirty="0" smtClean="0"/>
              <a:t>ABD </a:t>
            </a:r>
            <a:r>
              <a:rPr lang="en-US" dirty="0" err="1" smtClean="0"/>
              <a:t>yardımı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1985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 (SEİA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90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Türk</a:t>
            </a:r>
            <a:r>
              <a:rPr lang="en-US" dirty="0" err="1"/>
              <a:t>-Yunan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 err="1" smtClean="0"/>
              <a:t>lişkileri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Kıbrıs</a:t>
            </a:r>
            <a:r>
              <a:rPr lang="en-US" dirty="0"/>
              <a:t> </a:t>
            </a:r>
            <a:r>
              <a:rPr lang="en-US" dirty="0" err="1"/>
              <a:t>sorununda</a:t>
            </a:r>
            <a:r>
              <a:rPr lang="en-US" dirty="0"/>
              <a:t> ABD </a:t>
            </a:r>
            <a:r>
              <a:rPr lang="en-US" dirty="0" err="1"/>
              <a:t>etkeni</a:t>
            </a:r>
            <a:endParaRPr lang="en-US" dirty="0"/>
          </a:p>
          <a:p>
            <a:pPr marL="82296" indent="0">
              <a:buNone/>
            </a:pPr>
            <a:r>
              <a:rPr lang="en-US" dirty="0" err="1"/>
              <a:t>Ermeni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tasarıları</a:t>
            </a:r>
            <a:r>
              <a:rPr lang="en-US" dirty="0"/>
              <a:t> </a:t>
            </a:r>
            <a:r>
              <a:rPr lang="en-US" dirty="0" err="1"/>
              <a:t>sorunu</a:t>
            </a:r>
            <a:endParaRPr lang="en-US" dirty="0"/>
          </a:p>
          <a:p>
            <a:pPr marL="82296" indent="0">
              <a:buNone/>
            </a:pPr>
            <a:r>
              <a:rPr lang="en-US" dirty="0" err="1"/>
              <a:t>Kürt</a:t>
            </a:r>
            <a:r>
              <a:rPr lang="en-US" dirty="0"/>
              <a:t> </a:t>
            </a:r>
            <a:r>
              <a:rPr lang="en-US" dirty="0" err="1"/>
              <a:t>sorunu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ABD</a:t>
            </a:r>
          </a:p>
          <a:p>
            <a:pPr marL="82296" indent="0">
              <a:buNone/>
            </a:pP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ilişkiler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6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1980</a:t>
            </a:r>
            <a:r>
              <a:rPr lang="en-US" dirty="0" smtClean="0"/>
              <a:t>’lerde NATO,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Sanayinin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Esnek</a:t>
            </a:r>
            <a:r>
              <a:rPr lang="en-US" dirty="0" smtClean="0"/>
              <a:t> </a:t>
            </a:r>
            <a:r>
              <a:rPr lang="en-US" dirty="0" err="1" smtClean="0"/>
              <a:t>karşılık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Alandışılık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Limni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27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Avrupa</a:t>
            </a:r>
            <a:r>
              <a:rPr lang="en-US" dirty="0"/>
              <a:t> </a:t>
            </a:r>
            <a:r>
              <a:rPr lang="en-US" dirty="0" err="1"/>
              <a:t>Konvansiyonel</a:t>
            </a:r>
            <a:r>
              <a:rPr lang="en-US" dirty="0"/>
              <a:t> </a:t>
            </a:r>
            <a:r>
              <a:rPr lang="en-US" dirty="0" err="1"/>
              <a:t>Kuvvet</a:t>
            </a:r>
            <a:r>
              <a:rPr lang="en-US" dirty="0"/>
              <a:t> </a:t>
            </a:r>
            <a:r>
              <a:rPr lang="en-US" dirty="0" err="1"/>
              <a:t>İndirimi</a:t>
            </a:r>
            <a:r>
              <a:rPr lang="en-US" dirty="0"/>
              <a:t> </a:t>
            </a:r>
            <a:r>
              <a:rPr lang="en-US" dirty="0" err="1"/>
              <a:t>Görüşmeleri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Mersin </a:t>
            </a:r>
            <a:r>
              <a:rPr lang="en-US" dirty="0" err="1"/>
              <a:t>krizi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silahlı</a:t>
            </a:r>
            <a:r>
              <a:rPr lang="en-US" dirty="0"/>
              <a:t> </a:t>
            </a:r>
            <a:r>
              <a:rPr lang="en-US" dirty="0" err="1"/>
              <a:t>kuvvetlerinin</a:t>
            </a:r>
            <a:r>
              <a:rPr lang="en-US" dirty="0"/>
              <a:t> </a:t>
            </a:r>
            <a:r>
              <a:rPr lang="en-US" dirty="0" err="1"/>
              <a:t>modernizasyonu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savunma</a:t>
            </a:r>
            <a:r>
              <a:rPr lang="en-US" dirty="0"/>
              <a:t> </a:t>
            </a:r>
            <a:r>
              <a:rPr lang="en-US" dirty="0" err="1"/>
              <a:t>sanayiinin</a:t>
            </a:r>
            <a:r>
              <a:rPr lang="en-US" dirty="0"/>
              <a:t> </a:t>
            </a:r>
            <a:r>
              <a:rPr lang="en-US" dirty="0" err="1"/>
              <a:t>gelişimi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0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AT’yle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(1980-1990)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Sancılı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-12 </a:t>
            </a:r>
            <a:r>
              <a:rPr lang="en-US" dirty="0" err="1" smtClean="0"/>
              <a:t>Eylül’ün</a:t>
            </a:r>
            <a:r>
              <a:rPr lang="en-US" dirty="0" smtClean="0"/>
              <a:t> </a:t>
            </a:r>
            <a:r>
              <a:rPr lang="en-US" dirty="0" err="1" smtClean="0"/>
              <a:t>Avrupa’ya</a:t>
            </a:r>
            <a:r>
              <a:rPr lang="en-US" dirty="0" smtClean="0"/>
              <a:t> </a:t>
            </a:r>
            <a:r>
              <a:rPr lang="en-US" dirty="0" err="1" smtClean="0"/>
              <a:t>yansımaları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Yunanistan’ın</a:t>
            </a:r>
            <a:r>
              <a:rPr lang="en-US" dirty="0" smtClean="0"/>
              <a:t> </a:t>
            </a:r>
            <a:r>
              <a:rPr lang="en-US" dirty="0" err="1" smtClean="0"/>
              <a:t>AT’ye</a:t>
            </a:r>
            <a:r>
              <a:rPr lang="en-US" dirty="0" smtClean="0"/>
              <a:t> tam </a:t>
            </a:r>
            <a:r>
              <a:rPr lang="en-US" dirty="0" err="1" smtClean="0"/>
              <a:t>üyeliğinin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-AT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gerginleşmesi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-Tam </a:t>
            </a:r>
            <a:r>
              <a:rPr lang="en-US" dirty="0" err="1" smtClean="0"/>
              <a:t>Üyelik</a:t>
            </a:r>
            <a:r>
              <a:rPr lang="en-US" dirty="0" smtClean="0"/>
              <a:t> </a:t>
            </a:r>
            <a:r>
              <a:rPr lang="en-US" dirty="0" err="1" smtClean="0"/>
              <a:t>başvurusuna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3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AT’yle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Tam </a:t>
            </a:r>
            <a:r>
              <a:rPr lang="en-US" dirty="0" err="1" smtClean="0"/>
              <a:t>Üyelik</a:t>
            </a:r>
            <a:r>
              <a:rPr lang="en-US" dirty="0" smtClean="0"/>
              <a:t> </a:t>
            </a:r>
            <a:r>
              <a:rPr lang="en-US" dirty="0" err="1" smtClean="0"/>
              <a:t>Başvurusu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Başvurunun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: </a:t>
            </a:r>
            <a:r>
              <a:rPr lang="en-US" dirty="0" err="1" smtClean="0"/>
              <a:t>Eknomik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Başvuruya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tepkiler</a:t>
            </a:r>
            <a:r>
              <a:rPr lang="en-US" dirty="0" smtClean="0"/>
              <a:t>: </a:t>
            </a:r>
            <a:r>
              <a:rPr lang="en-US" dirty="0" err="1" smtClean="0"/>
              <a:t>AT’nin</a:t>
            </a:r>
            <a:r>
              <a:rPr lang="en-US" dirty="0" smtClean="0"/>
              <a:t> </a:t>
            </a:r>
            <a:r>
              <a:rPr lang="en-US" dirty="0" err="1" smtClean="0"/>
              <a:t>yaklaşımı</a:t>
            </a:r>
            <a:r>
              <a:rPr lang="en-US" dirty="0" smtClean="0"/>
              <a:t>,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tepkiler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Başvurunun</a:t>
            </a:r>
            <a:r>
              <a:rPr lang="en-US" dirty="0" smtClean="0"/>
              <a:t> </a:t>
            </a:r>
            <a:r>
              <a:rPr lang="en-US" dirty="0" err="1" smtClean="0"/>
              <a:t>askıya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r>
              <a:rPr lang="en-US" dirty="0" smtClean="0"/>
              <a:t>: </a:t>
            </a:r>
            <a:r>
              <a:rPr lang="en-US" dirty="0" err="1" smtClean="0"/>
              <a:t>Komisyon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Konsey</a:t>
            </a:r>
            <a:r>
              <a:rPr lang="en-US" dirty="0" smtClean="0"/>
              <a:t> </a:t>
            </a:r>
            <a:r>
              <a:rPr lang="en-US" dirty="0" err="1" smtClean="0"/>
              <a:t>raporu</a:t>
            </a:r>
            <a:r>
              <a:rPr lang="en-US" dirty="0" smtClean="0"/>
              <a:t>, </a:t>
            </a:r>
            <a:r>
              <a:rPr lang="en-US" dirty="0" err="1" smtClean="0"/>
              <a:t>başvurunun</a:t>
            </a:r>
            <a:r>
              <a:rPr lang="en-US" dirty="0" smtClean="0"/>
              <a:t> </a:t>
            </a:r>
            <a:r>
              <a:rPr lang="en-US" dirty="0" err="1" smtClean="0"/>
              <a:t>askıya</a:t>
            </a:r>
            <a:r>
              <a:rPr lang="en-US" dirty="0" smtClean="0"/>
              <a:t> </a:t>
            </a:r>
            <a:r>
              <a:rPr lang="en-US" dirty="0" err="1" smtClean="0"/>
              <a:t>alınmasının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7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(1980-1990)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gelişmeleri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 smtClean="0"/>
          </a:p>
          <a:p>
            <a:r>
              <a:rPr lang="en-US" dirty="0" smtClean="0"/>
              <a:t>12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ikili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gelişmeleri</a:t>
            </a:r>
            <a:r>
              <a:rPr lang="en-US" dirty="0" smtClean="0"/>
              <a:t> (1980-1983)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KKTC’nin</a:t>
            </a:r>
            <a:r>
              <a:rPr lang="en-US" dirty="0" smtClean="0"/>
              <a:t> </a:t>
            </a:r>
            <a:r>
              <a:rPr lang="en-US" dirty="0" err="1" smtClean="0"/>
              <a:t>ilanı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918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Yunanistan’la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Özal</a:t>
            </a:r>
            <a:r>
              <a:rPr lang="en-US" dirty="0"/>
              <a:t> </a:t>
            </a:r>
            <a:r>
              <a:rPr lang="en-US" dirty="0" err="1"/>
              <a:t>Hükümetleri</a:t>
            </a:r>
            <a:r>
              <a:rPr lang="en-US" dirty="0"/>
              <a:t> </a:t>
            </a:r>
            <a:r>
              <a:rPr lang="en-US" dirty="0" err="1"/>
              <a:t>döneminde</a:t>
            </a:r>
            <a:r>
              <a:rPr lang="en-US" dirty="0"/>
              <a:t> </a:t>
            </a:r>
            <a:r>
              <a:rPr lang="en-US" dirty="0" err="1"/>
              <a:t>Yunansitan’la</a:t>
            </a:r>
            <a:r>
              <a:rPr lang="en-US" dirty="0"/>
              <a:t> </a:t>
            </a:r>
            <a:r>
              <a:rPr lang="en-US" dirty="0" err="1"/>
              <a:t>Yakınlaşma</a:t>
            </a:r>
            <a:r>
              <a:rPr lang="en-US" dirty="0"/>
              <a:t> </a:t>
            </a:r>
            <a:r>
              <a:rPr lang="en-US" dirty="0" err="1"/>
              <a:t>Çabaları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Sorunlar</a:t>
            </a:r>
            <a:r>
              <a:rPr lang="en-US" dirty="0"/>
              <a:t> (1983-1989)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Limni</a:t>
            </a:r>
            <a:r>
              <a:rPr lang="en-US" dirty="0"/>
              <a:t> </a:t>
            </a:r>
            <a:r>
              <a:rPr lang="en-US" dirty="0" err="1"/>
              <a:t>sorunu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Yunanistan’la</a:t>
            </a:r>
            <a:r>
              <a:rPr lang="en-US" dirty="0"/>
              <a:t> </a:t>
            </a:r>
            <a:r>
              <a:rPr lang="en-US" dirty="0" err="1"/>
              <a:t>gerginleşen</a:t>
            </a:r>
            <a:r>
              <a:rPr lang="en-US" dirty="0"/>
              <a:t> </a:t>
            </a:r>
            <a:r>
              <a:rPr lang="en-US" dirty="0" err="1"/>
              <a:t>ilişkiler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-Mart 1987 </a:t>
            </a:r>
            <a:r>
              <a:rPr lang="en-US" dirty="0" err="1"/>
              <a:t>Ege</a:t>
            </a:r>
            <a:r>
              <a:rPr lang="en-US" dirty="0"/>
              <a:t> </a:t>
            </a:r>
            <a:r>
              <a:rPr lang="en-US" dirty="0" err="1"/>
              <a:t>bunalımı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-Davos </a:t>
            </a:r>
            <a:r>
              <a:rPr lang="en-US" dirty="0" err="1"/>
              <a:t>süreci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31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295</TotalTime>
  <Words>338</Words>
  <Application>Microsoft Macintosh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TÜRK DIŞ POLİTİKASI II (Bahar 2019-2020)</vt:lpstr>
      <vt:lpstr>ABD ve NATO’yla İlişkiler (1980-1990)</vt:lpstr>
      <vt:lpstr>ABD ve NATO’yla İlişkiler (1980-1990)</vt:lpstr>
      <vt:lpstr>ABD ve NATO’yla İlişkiler (1980-1990)</vt:lpstr>
      <vt:lpstr>ABD ve NATO’yla İlişkiler (1980-1990)</vt:lpstr>
      <vt:lpstr>AT’yle İlişkiler (1980-1990)</vt:lpstr>
      <vt:lpstr>AT’yle İlişkiler (1980-1990)</vt:lpstr>
      <vt:lpstr>Yunanistan’la İlişkiler (1980-1990)</vt:lpstr>
      <vt:lpstr>Yunanistan’la İlişkiler (1980-1990)</vt:lpstr>
      <vt:lpstr>Yunanistan’la İlişkiler (1980-1990)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37</cp:revision>
  <dcterms:created xsi:type="dcterms:W3CDTF">2019-01-06T14:47:31Z</dcterms:created>
  <dcterms:modified xsi:type="dcterms:W3CDTF">2019-09-22T09:10:43Z</dcterms:modified>
</cp:coreProperties>
</file>