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3" r:id="rId4"/>
    <p:sldId id="264" r:id="rId5"/>
    <p:sldId id="265" r:id="rId6"/>
    <p:sldId id="257" r:id="rId7"/>
    <p:sldId id="258" r:id="rId8"/>
    <p:sldId id="259" r:id="rId9"/>
    <p:sldId id="260" r:id="rId10"/>
    <p:sldId id="261"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7E4ABA60-D987-4D66-875A-768E3FBCB17A}" type="datetimeFigureOut">
              <a:rPr lang="tr-TR" smtClean="0"/>
              <a:pPr/>
              <a:t>25.2.2018</a:t>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2"/>
            <a:ext cx="758952" cy="246888"/>
          </a:xfrm>
        </p:spPr>
        <p:txBody>
          <a:bodyPr/>
          <a:lstStyle/>
          <a:p>
            <a:fld id="{B437D729-1D18-4D3F-9D37-B63B3D83F364}"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E4ABA60-D987-4D66-875A-768E3FBCB17A}"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437D729-1D18-4D3F-9D37-B63B3D83F364}"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549276"/>
            <a:ext cx="6248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E4ABA60-D987-4D66-875A-768E3FBCB17A}"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437D729-1D18-4D3F-9D37-B63B3D83F364}"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kumimoji="0" lang="tr-TR" smtClean="0"/>
              <a:t>Asıl başlık stili için tıklatın</a:t>
            </a:r>
            <a:endParaRPr kumimoji="0" lang="en-US"/>
          </a:p>
        </p:txBody>
      </p:sp>
      <p:sp>
        <p:nvSpPr>
          <p:cNvPr id="27" name="26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7E4ABA60-D987-4D66-875A-768E3FBCB17A}" type="datetimeFigureOut">
              <a:rPr lang="tr-TR" smtClean="0"/>
              <a:pPr/>
              <a:t>25.2.2018</a:t>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2"/>
            <a:ext cx="758952" cy="246888"/>
          </a:xfrm>
        </p:spPr>
        <p:txBody>
          <a:bodyPr/>
          <a:lstStyle/>
          <a:p>
            <a:fld id="{B437D729-1D18-4D3F-9D37-B63B3D83F364}"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18 Veri Yer Tutucusu"/>
          <p:cNvSpPr>
            <a:spLocks noGrp="1"/>
          </p:cNvSpPr>
          <p:nvPr>
            <p:ph type="dt" sz="half" idx="10"/>
          </p:nvPr>
        </p:nvSpPr>
        <p:spPr/>
        <p:txBody>
          <a:bodyPr/>
          <a:lstStyle/>
          <a:p>
            <a:fld id="{7E4ABA60-D987-4D66-875A-768E3FBCB17A}" type="datetimeFigureOut">
              <a:rPr lang="tr-TR" smtClean="0"/>
              <a:pPr/>
              <a:t>25.2.2018</a:t>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B437D729-1D18-4D3F-9D37-B63B3D83F364}" type="slidenum">
              <a:rPr lang="tr-TR" smtClean="0"/>
              <a:pPr/>
              <a:t>‹#›</a:t>
            </a:fld>
            <a:endParaRPr lang="tr-TR"/>
          </a:p>
        </p:txBody>
      </p:sp>
      <p:sp>
        <p:nvSpPr>
          <p:cNvPr id="8" name="7 Başlık"/>
          <p:cNvSpPr>
            <a:spLocks noGrp="1"/>
          </p:cNvSpPr>
          <p:nvPr>
            <p:ph type="title"/>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7E4ABA60-D987-4D66-875A-768E3FBCB17A}" type="datetimeFigureOut">
              <a:rPr lang="tr-TR" smtClean="0"/>
              <a:pPr/>
              <a:t>25.2.2018</a:t>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B437D729-1D18-4D3F-9D37-B63B3D83F364}"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28 Başlık"/>
          <p:cNvSpPr>
            <a:spLocks noGrp="1"/>
          </p:cNvSpPr>
          <p:nvPr>
            <p:ph type="title"/>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24 Metin Yer Tutucusu"/>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İçerik Yer Tutucusu"/>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27 İçerik Yer Tutucusu"/>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7E4ABA60-D987-4D66-875A-768E3FBCB17A}" type="datetimeFigureOut">
              <a:rPr lang="tr-TR" smtClean="0"/>
              <a:pPr/>
              <a:t>25.2.2018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0" y="6477000"/>
            <a:ext cx="762000" cy="246888"/>
          </a:xfrm>
        </p:spPr>
        <p:txBody>
          <a:bodyPr/>
          <a:lstStyle/>
          <a:p>
            <a:fld id="{B437D729-1D18-4D3F-9D37-B63B3D83F364}" type="slidenum">
              <a:rPr lang="tr-TR" smtClean="0"/>
              <a:pPr/>
              <a:t>‹#›</a:t>
            </a:fld>
            <a:endParaRPr lang="tr-TR"/>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7E4ABA60-D987-4D66-875A-768E3FBCB17A}" type="datetimeFigureOut">
              <a:rPr lang="tr-TR" smtClean="0"/>
              <a:pPr/>
              <a:t>25.2.2018</a:t>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437D729-1D18-4D3F-9D37-B63B3D83F364}"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7E4ABA60-D987-4D66-875A-768E3FBCB17A}" type="datetimeFigureOut">
              <a:rPr lang="tr-TR" smtClean="0"/>
              <a:pPr/>
              <a:t>25.2.2018</a:t>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437D729-1D18-4D3F-9D37-B63B3D83F364}"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13 İçerik Yer Tutucusu"/>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7E4ABA60-D987-4D66-875A-768E3FBCB17A}" type="datetimeFigureOut">
              <a:rPr lang="tr-TR" smtClean="0"/>
              <a:pPr/>
              <a:t>25.2.2018</a:t>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437D729-1D18-4D3F-9D37-B63B3D83F364}"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7E4ABA60-D987-4D66-875A-768E3FBCB17A}"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B437D729-1D18-4D3F-9D37-B63B3D83F364}" type="slidenum">
              <a:rPr lang="tr-TR" smtClean="0"/>
              <a:pPr/>
              <a:t>‹#›</a:t>
            </a:fld>
            <a:endParaRPr lang="tr-TR"/>
          </a:p>
        </p:txBody>
      </p:sp>
      <p:sp>
        <p:nvSpPr>
          <p:cNvPr id="17" name="16 Başlık"/>
          <p:cNvSpPr>
            <a:spLocks noGrp="1"/>
          </p:cNvSpPr>
          <p:nvPr>
            <p:ph type="title"/>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E4ABA60-D987-4D66-875A-768E3FBCB17A}" type="datetimeFigureOut">
              <a:rPr lang="tr-TR" smtClean="0"/>
              <a:pPr/>
              <a:t>25.2.2018</a:t>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437D729-1D18-4D3F-9D37-B63B3D83F364}" type="slidenum">
              <a:rPr lang="tr-TR" smtClean="0"/>
              <a:pPr/>
              <a:t>‹#›</a:t>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3.parti/"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a:t>
            </a:r>
            <a:endParaRPr lang="tr-TR" dirty="0"/>
          </a:p>
        </p:txBody>
      </p:sp>
      <p:sp>
        <p:nvSpPr>
          <p:cNvPr id="3" name="2 Alt Başlık"/>
          <p:cNvSpPr>
            <a:spLocks noGrp="1"/>
          </p:cNvSpPr>
          <p:nvPr>
            <p:ph type="subTitle" idx="1"/>
          </p:nvPr>
        </p:nvSpPr>
        <p:spPr/>
        <p:txBody>
          <a:bodyPr/>
          <a:lstStyle/>
          <a:p>
            <a:r>
              <a:rPr lang="tr-TR" dirty="0" smtClean="0"/>
              <a:t>.</a:t>
            </a:r>
            <a:endParaRPr lang="tr-TR" dirty="0"/>
          </a:p>
        </p:txBody>
      </p:sp>
      <p:pic>
        <p:nvPicPr>
          <p:cNvPr id="1026" name="Picture 2" descr="C:\Users\DILBER ULAS\Desktop\47853_10151415601208884_1424927080_n.jpg"/>
          <p:cNvPicPr>
            <a:picLocks noChangeAspect="1" noChangeArrowheads="1"/>
          </p:cNvPicPr>
          <p:nvPr/>
        </p:nvPicPr>
        <p:blipFill>
          <a:blip r:embed="rId2" cstate="print"/>
          <a:srcRect/>
          <a:stretch>
            <a:fillRect/>
          </a:stretch>
        </p:blipFill>
        <p:spPr bwMode="auto">
          <a:xfrm>
            <a:off x="971600" y="476672"/>
            <a:ext cx="7470830" cy="5976664"/>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Sosyal Medya Bütçelendirmeleri Nasıl Belirlenir?</a:t>
            </a:r>
            <a:br>
              <a:rPr lang="tr-TR" dirty="0" smtClean="0"/>
            </a:br>
            <a:endParaRPr lang="tr-TR" dirty="0"/>
          </a:p>
        </p:txBody>
      </p:sp>
      <p:sp>
        <p:nvSpPr>
          <p:cNvPr id="3" name="2 İçerik Yer Tutucusu"/>
          <p:cNvSpPr>
            <a:spLocks noGrp="1"/>
          </p:cNvSpPr>
          <p:nvPr>
            <p:ph idx="1"/>
          </p:nvPr>
        </p:nvSpPr>
        <p:spPr/>
        <p:txBody>
          <a:bodyPr/>
          <a:lstStyle/>
          <a:p>
            <a:r>
              <a:rPr lang="tr-TR" dirty="0" smtClean="0"/>
              <a:t>Sosyal medya bütçelendirmeleri, markaların pazarlama stratejilerinde ulaşmak istediği sonuçlar ile doğru orantılıdır. Bu anlamda hedef kitlenin yoğun olarak sosyal medyada bulunduğu düşünürsek, marka düzenli proje ve reklam çalışmaları yapmalıdır. Bu da bütçeyi belirleyen önemli etkendir. Sosyal Medyada ne yapmak istediğiniz bütçenizin oluşmasında önemli bir kriterdir....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Sosyal Müşteri İlişkileri Yönetimi (Sosyal CRM) Nedir?</a:t>
            </a:r>
            <a:br>
              <a:rPr lang="tr-TR" dirty="0" smtClean="0"/>
            </a:br>
            <a:endParaRPr lang="tr-TR" dirty="0"/>
          </a:p>
        </p:txBody>
      </p:sp>
      <p:sp>
        <p:nvSpPr>
          <p:cNvPr id="3" name="2 İçerik Yer Tutucusu"/>
          <p:cNvSpPr>
            <a:spLocks noGrp="1"/>
          </p:cNvSpPr>
          <p:nvPr>
            <p:ph idx="1"/>
          </p:nvPr>
        </p:nvSpPr>
        <p:spPr/>
        <p:txBody>
          <a:bodyPr/>
          <a:lstStyle/>
          <a:p>
            <a:r>
              <a:rPr lang="tr-TR" dirty="0" smtClean="0"/>
              <a:t>Sosyal CRM, mal ve hizmet satın alırken şirketle ve birbirleriyle etkileşim kuran müşteriler tarafından yaratılan bilgiden anlayış elde etmektir. </a:t>
            </a:r>
          </a:p>
          <a:p>
            <a:endParaRPr lang="tr-TR" dirty="0" smtClean="0"/>
          </a:p>
          <a:p>
            <a:r>
              <a:rPr lang="tr-TR" dirty="0" smtClean="0"/>
              <a:t>İpucu: Topluluk ve ilişki kurmak sosyal </a:t>
            </a:r>
            <a:r>
              <a:rPr lang="tr-TR" dirty="0" err="1" smtClean="0"/>
              <a:t>CRM’in</a:t>
            </a:r>
            <a:r>
              <a:rPr lang="tr-TR" dirty="0" smtClean="0"/>
              <a:t> odak noktasıdır. Bunun için de sosyal medya ön plana çıkmaktadır.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Sosyal </a:t>
            </a:r>
            <a:r>
              <a:rPr lang="tr-TR" dirty="0" err="1" smtClean="0"/>
              <a:t>CRM’in</a:t>
            </a:r>
            <a:r>
              <a:rPr lang="tr-TR" dirty="0" smtClean="0"/>
              <a:t> Amaçları Nelerdir?</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•Dinleme •Konuşma•Harekete geçirme•Destekleme •Benimseme İpucu: Sosyal CRM amaçları geniş anlamda pazarlama tanımını ifade eder.</a:t>
            </a:r>
          </a:p>
          <a:p>
            <a:endParaRPr lang="tr-TR" dirty="0" smtClean="0"/>
          </a:p>
          <a:p>
            <a:r>
              <a:rPr lang="tr-TR" dirty="0" smtClean="0"/>
              <a:t> Pazarlama, pazarlama araştırması ile başlayan ve satış sonrası desteklere kadar uzanan süreci kapsamaktadır.</a:t>
            </a:r>
          </a:p>
          <a:p>
            <a:endParaRPr lang="tr-TR" dirty="0" smtClean="0"/>
          </a:p>
          <a:p>
            <a:r>
              <a:rPr lang="tr-TR" dirty="0" err="1" smtClean="0"/>
              <a:t>Facebook</a:t>
            </a:r>
            <a:r>
              <a:rPr lang="tr-TR" dirty="0" smtClean="0"/>
              <a:t>, </a:t>
            </a:r>
            <a:r>
              <a:rPr lang="tr-TR" dirty="0" err="1" smtClean="0"/>
              <a:t>Twitter</a:t>
            </a:r>
            <a:r>
              <a:rPr lang="tr-TR" dirty="0" smtClean="0"/>
              <a:t>, </a:t>
            </a:r>
            <a:r>
              <a:rPr lang="tr-TR" dirty="0" err="1" smtClean="0"/>
              <a:t>Friendfeed</a:t>
            </a:r>
            <a:r>
              <a:rPr lang="tr-TR" dirty="0" smtClean="0"/>
              <a:t>, </a:t>
            </a:r>
            <a:r>
              <a:rPr lang="tr-TR" dirty="0" err="1" smtClean="0"/>
              <a:t>Youtube</a:t>
            </a:r>
            <a:r>
              <a:rPr lang="tr-TR" dirty="0" smtClean="0"/>
              <a:t>, </a:t>
            </a:r>
            <a:r>
              <a:rPr lang="tr-TR" dirty="0" err="1" smtClean="0"/>
              <a:t>Linkedin</a:t>
            </a:r>
            <a:r>
              <a:rPr lang="tr-TR" dirty="0" smtClean="0"/>
              <a:t>, </a:t>
            </a:r>
            <a:r>
              <a:rPr lang="tr-TR" dirty="0" err="1" smtClean="0"/>
              <a:t>Flickr</a:t>
            </a:r>
            <a:r>
              <a:rPr lang="tr-TR" dirty="0" smtClean="0"/>
              <a:t>, </a:t>
            </a:r>
            <a:r>
              <a:rPr lang="tr-TR" dirty="0" err="1" smtClean="0"/>
              <a:t>bloglar</a:t>
            </a:r>
            <a:r>
              <a:rPr lang="tr-TR" dirty="0" smtClean="0"/>
              <a:t>, forumlar ve sözlüklerin tümü sosyal medyayı oluşturan mecralardır. Bu mecralar hem sayı olarak hem de kayıtlı kullanıcı olarak hızla artmaktadır. Örneğin, Türkiye’de </a:t>
            </a:r>
            <a:r>
              <a:rPr lang="tr-TR" dirty="0" err="1" smtClean="0"/>
              <a:t>Facebook</a:t>
            </a:r>
            <a:r>
              <a:rPr lang="tr-TR" dirty="0" smtClean="0"/>
              <a:t> kullanıcıları 31 milyondan (Ocak 2012) fazladır ve tüm internet kullanıcıları içinde %80 den fazla bir </a:t>
            </a:r>
            <a:r>
              <a:rPr lang="tr-TR" dirty="0" err="1" smtClean="0"/>
              <a:t>penetrasyona</a:t>
            </a:r>
            <a:r>
              <a:rPr lang="tr-TR" dirty="0" smtClean="0"/>
              <a:t> sahiptir.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1187624" y="166328"/>
            <a:ext cx="7128792" cy="6513291"/>
          </a:xfrm>
          <a:prstGeom prst="rect">
            <a:avLst/>
          </a:prstGeom>
          <a:solidFill>
            <a:srgbClr val="D7EDF8"/>
          </a:solidFill>
          <a:ln w="9525">
            <a:noFill/>
            <a:miter lim="800000"/>
            <a:headEnd/>
            <a:tailEnd/>
          </a:ln>
          <a:effectLst/>
        </p:spPr>
        <p:txBody>
          <a:bodyPr vert="horz" wrap="square" lIns="91440" tIns="45720" rIns="91440" bIns="952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b="0" i="0" u="none" strike="noStrike" cap="none" normalizeH="0" baseline="0" dirty="0" smtClean="0">
                <a:ln>
                  <a:noFill/>
                </a:ln>
                <a:solidFill>
                  <a:srgbClr val="262626"/>
                </a:solidFill>
                <a:effectLst/>
                <a:latin typeface="Arial" pitchFamily="34" charset="0"/>
                <a:ea typeface="Times New Roman" pitchFamily="18" charset="0"/>
                <a:cs typeface="Arial" pitchFamily="34" charset="0"/>
              </a:rPr>
              <a:t>Sosyal medya öncelikle, marka bilinirliğinin arttırması, müşteri ve potansiyel müşteri adayları ile birebir iletişim kurulmasını sağlar. Stratejik olarak belirli dönemlerde yapılan projeler ve kampanyalar online satışı destekleyen önemli araçlardan biridir.</a:t>
            </a:r>
            <a:r>
              <a:rPr kumimoji="0" lang="tr-TR" b="0" i="0" u="none" strike="noStrike" cap="none" normalizeH="0" baseline="0" dirty="0" smtClean="0">
                <a:ln>
                  <a:noFill/>
                </a:ln>
                <a:solidFill>
                  <a:schemeClr val="tx1"/>
                </a:solidFill>
                <a:effectLst/>
                <a:latin typeface="Arial"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rgbClr val="262626"/>
                </a:solidFill>
                <a:effectLst/>
                <a:latin typeface="Arial" pitchFamily="34" charset="0"/>
                <a:ea typeface="Times New Roman" pitchFamily="18" charset="0"/>
                <a:cs typeface="Arial" pitchFamily="34" charset="0"/>
              </a:rPr>
              <a:t>Sosyal medya hedef kitlenizin hangi konuları merak ettiğini, hangi konuları konuştuğunu, hangi ürün ve hizmetleri izlediğini öğrenmenize yardımcı olur. Müşterinizi tanımanıza yardım eder....</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rgbClr val="262626"/>
                </a:solidFill>
                <a:effectLst/>
                <a:latin typeface="Arial" pitchFamily="34" charset="0"/>
                <a:ea typeface="Times New Roman" pitchFamily="18" charset="0"/>
                <a:cs typeface="Arial" pitchFamily="34" charset="0"/>
              </a:rPr>
              <a:t>Klasik mecralarda yürütülen PR (Halkla ilişkiler) hizmetinin ne denli önemli olduğunu hepimiz biliyoruz. Markaların online ortamlarda sesini duyurabilmesi için, klasik PR hizmetinin yanında bunun dijitale uyarlanmış halini de almalarında fayda vardır. Çünkü dijital yayıncılık, klasik yayınların internet uzantılarından başka, sadece dijitalde yayın yapan mecralar, </a:t>
            </a:r>
            <a:r>
              <a:rPr kumimoji="0" lang="tr-TR" b="0" i="0" u="none" strike="noStrike" cap="none" normalizeH="0" baseline="0" dirty="0" err="1" smtClean="0">
                <a:ln>
                  <a:noFill/>
                </a:ln>
                <a:solidFill>
                  <a:srgbClr val="262626"/>
                </a:solidFill>
                <a:effectLst/>
                <a:latin typeface="Arial" pitchFamily="34" charset="0"/>
                <a:ea typeface="Times New Roman" pitchFamily="18" charset="0"/>
                <a:cs typeface="Arial" pitchFamily="34" charset="0"/>
              </a:rPr>
              <a:t>bloglar</a:t>
            </a:r>
            <a:r>
              <a:rPr kumimoji="0" lang="tr-TR" b="0" i="0" u="none" strike="noStrike" cap="none" normalizeH="0" baseline="0" dirty="0" smtClean="0">
                <a:ln>
                  <a:noFill/>
                </a:ln>
                <a:solidFill>
                  <a:srgbClr val="262626"/>
                </a:solidFill>
                <a:effectLst/>
                <a:latin typeface="Arial" pitchFamily="34" charset="0"/>
                <a:ea typeface="Times New Roman" pitchFamily="18" charset="0"/>
                <a:cs typeface="Arial" pitchFamily="34" charset="0"/>
              </a:rPr>
              <a:t> ve sosyal ortamları da kapsayan çok geniş bir evrendir. Bu evrene mesajınızın iletilmesi ise farklı bir uzmanlık alanı ve farklı bir iştir. Yine dijital ortamda yayılan içeriğin arama motorlarında görünürlüğünün sağlanması da, SEO (</a:t>
            </a:r>
            <a:r>
              <a:rPr kumimoji="0" lang="tr-TR" b="0" i="0" u="none" strike="noStrike" cap="none" normalizeH="0" baseline="0" dirty="0" err="1" smtClean="0">
                <a:ln>
                  <a:noFill/>
                </a:ln>
                <a:solidFill>
                  <a:srgbClr val="262626"/>
                </a:solidFill>
                <a:effectLst/>
                <a:latin typeface="Arial" pitchFamily="34" charset="0"/>
                <a:ea typeface="Times New Roman" pitchFamily="18" charset="0"/>
                <a:cs typeface="Arial" pitchFamily="34" charset="0"/>
              </a:rPr>
              <a:t>Search</a:t>
            </a:r>
            <a:r>
              <a:rPr kumimoji="0" lang="tr-TR" b="0" i="0" u="none" strike="noStrike" cap="none" normalizeH="0" baseline="0" dirty="0" smtClean="0">
                <a:ln>
                  <a:noFill/>
                </a:ln>
                <a:solidFill>
                  <a:srgbClr val="262626"/>
                </a:solidFill>
                <a:effectLst/>
                <a:latin typeface="Arial" pitchFamily="34" charset="0"/>
                <a:ea typeface="Times New Roman" pitchFamily="18" charset="0"/>
                <a:cs typeface="Arial" pitchFamily="34" charset="0"/>
              </a:rPr>
              <a:t> Engine </a:t>
            </a:r>
            <a:r>
              <a:rPr kumimoji="0" lang="tr-TR" b="0" i="0" u="none" strike="noStrike" cap="none" normalizeH="0" baseline="0" dirty="0" err="1" smtClean="0">
                <a:ln>
                  <a:noFill/>
                </a:ln>
                <a:solidFill>
                  <a:srgbClr val="262626"/>
                </a:solidFill>
                <a:effectLst/>
                <a:latin typeface="Arial" pitchFamily="34" charset="0"/>
                <a:ea typeface="Times New Roman" pitchFamily="18" charset="0"/>
                <a:cs typeface="Arial" pitchFamily="34" charset="0"/>
              </a:rPr>
              <a:t>Optimisation</a:t>
            </a:r>
            <a:r>
              <a:rPr kumimoji="0" lang="tr-TR" b="0" i="0" u="none" strike="noStrike" cap="none" normalizeH="0" baseline="0" dirty="0" smtClean="0">
                <a:ln>
                  <a:noFill/>
                </a:ln>
                <a:solidFill>
                  <a:srgbClr val="262626"/>
                </a:solidFill>
                <a:effectLst/>
                <a:latin typeface="Arial" pitchFamily="34" charset="0"/>
                <a:ea typeface="Times New Roman" pitchFamily="18" charset="0"/>
                <a:cs typeface="Arial" pitchFamily="34" charset="0"/>
              </a:rPr>
              <a:t>) bilgisini içerir ki, birçok dijital PR ajansı, dijitale servis edilecek bültenleri bu kurallara göre yeniden yazar.•Endüstride fikir liderleri arasına girmeye olanak sağlar.•Etkileyicileri anlamaya yardımcı olur.•Trafik meydana getirir.•Müşterilerle iletişim kurmayı sağlar.•Görünürlüğü artırır. NOT: </a:t>
            </a:r>
            <a:r>
              <a:rPr kumimoji="0" lang="tr-TR" b="0" i="0" u="none" strike="noStrike" cap="none" normalizeH="0" baseline="0" dirty="0" err="1" smtClean="0">
                <a:ln>
                  <a:noFill/>
                </a:ln>
                <a:solidFill>
                  <a:srgbClr val="262626"/>
                </a:solidFill>
                <a:effectLst/>
                <a:latin typeface="Arial" pitchFamily="34" charset="0"/>
                <a:ea typeface="Times New Roman" pitchFamily="18" charset="0"/>
                <a:cs typeface="Arial" pitchFamily="34" charset="0"/>
              </a:rPr>
              <a:t>Twitter</a:t>
            </a:r>
            <a:r>
              <a:rPr kumimoji="0" lang="tr-TR" b="0" i="0" u="none" strike="noStrike" cap="none" normalizeH="0" baseline="0" dirty="0" smtClean="0">
                <a:ln>
                  <a:noFill/>
                </a:ln>
                <a:solidFill>
                  <a:srgbClr val="262626"/>
                </a:solidFill>
                <a:effectLst/>
                <a:latin typeface="Arial" pitchFamily="34" charset="0"/>
                <a:ea typeface="Times New Roman" pitchFamily="18" charset="0"/>
                <a:cs typeface="Arial" pitchFamily="34" charset="0"/>
              </a:rPr>
              <a:t>, bir </a:t>
            </a:r>
            <a:r>
              <a:rPr kumimoji="0" lang="tr-TR" b="0" i="0" u="none" strike="noStrike" cap="none" normalizeH="0" baseline="0" dirty="0" err="1" smtClean="0">
                <a:ln>
                  <a:noFill/>
                </a:ln>
                <a:solidFill>
                  <a:srgbClr val="262626"/>
                </a:solidFill>
                <a:effectLst/>
                <a:latin typeface="Arial" pitchFamily="34" charset="0"/>
                <a:ea typeface="Times New Roman" pitchFamily="18" charset="0"/>
                <a:cs typeface="Arial" pitchFamily="34" charset="0"/>
              </a:rPr>
              <a:t>mikroblogging</a:t>
            </a:r>
            <a:r>
              <a:rPr kumimoji="0" lang="tr-TR" b="0" i="0" u="none" strike="noStrike" cap="none" normalizeH="0" baseline="0" dirty="0" smtClean="0">
                <a:ln>
                  <a:noFill/>
                </a:ln>
                <a:solidFill>
                  <a:srgbClr val="262626"/>
                </a:solidFill>
                <a:effectLst/>
                <a:latin typeface="Arial" pitchFamily="34" charset="0"/>
                <a:ea typeface="Times New Roman" pitchFamily="18" charset="0"/>
                <a:cs typeface="Arial" pitchFamily="34" charset="0"/>
              </a:rPr>
              <a:t> uygulamasıdır. En fazla 140 karaktere kadar girdi yazımına izin vermektedir.</a:t>
            </a:r>
            <a:r>
              <a:rPr kumimoji="0" lang="tr-TR"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Facebook</a:t>
            </a:r>
            <a:r>
              <a:rPr lang="tr-TR" dirty="0" smtClean="0"/>
              <a:t> Pazarlama Stratejileri Neleri Kapsamalıdır?</a:t>
            </a:r>
            <a:br>
              <a:rPr lang="tr-TR" dirty="0" smtClean="0"/>
            </a:br>
            <a:r>
              <a:rPr lang="tr-TR" dirty="0" smtClean="0"/>
              <a:t> </a:t>
            </a:r>
            <a:endParaRPr lang="tr-TR" dirty="0"/>
          </a:p>
        </p:txBody>
      </p:sp>
      <p:sp>
        <p:nvSpPr>
          <p:cNvPr id="3" name="2 İçerik Yer Tutucusu"/>
          <p:cNvSpPr>
            <a:spLocks noGrp="1"/>
          </p:cNvSpPr>
          <p:nvPr>
            <p:ph idx="1"/>
          </p:nvPr>
        </p:nvSpPr>
        <p:spPr/>
        <p:txBody>
          <a:bodyPr>
            <a:normAutofit fontScale="62500" lnSpcReduction="20000"/>
          </a:bodyPr>
          <a:lstStyle/>
          <a:p>
            <a:r>
              <a:rPr lang="tr-TR" dirty="0" smtClean="0"/>
              <a:t>Fanlar (Tüketicilerin %56’sı </a:t>
            </a:r>
            <a:r>
              <a:rPr lang="tr-TR" dirty="0" err="1" smtClean="0"/>
              <a:t>Facebook’ta</a:t>
            </a:r>
            <a:r>
              <a:rPr lang="tr-TR" dirty="0" smtClean="0"/>
              <a:t> fanı olduktan sonra bir arkadaşına bir markayı daha fazla önerdiğini söylemektedir)</a:t>
            </a:r>
          </a:p>
          <a:p>
            <a:r>
              <a:rPr lang="tr-TR" dirty="0" smtClean="0"/>
              <a:t>Etkinlikler </a:t>
            </a:r>
          </a:p>
          <a:p>
            <a:r>
              <a:rPr lang="tr-TR" dirty="0" smtClean="0"/>
              <a:t>Yarışmalar (En iyi yorumu yapana hediye vermek gibi)</a:t>
            </a:r>
          </a:p>
          <a:p>
            <a:r>
              <a:rPr lang="tr-TR" dirty="0" smtClean="0"/>
              <a:t>Reklamlar</a:t>
            </a:r>
          </a:p>
          <a:p>
            <a:r>
              <a:rPr lang="tr-TR" dirty="0" smtClean="0"/>
              <a:t>Paylaşım</a:t>
            </a:r>
          </a:p>
          <a:p>
            <a:r>
              <a:rPr lang="tr-TR" dirty="0" smtClean="0"/>
              <a:t>QR kodlar (İki boyutlu bir </a:t>
            </a:r>
            <a:r>
              <a:rPr lang="tr-TR" dirty="0" err="1" smtClean="0"/>
              <a:t>barkod</a:t>
            </a:r>
            <a:r>
              <a:rPr lang="tr-TR" dirty="0" smtClean="0"/>
              <a:t> sistemidir. “Hoş geldin” videosuna link verme ve/veya mağaza yerini haritada gösterme gibi)  </a:t>
            </a:r>
          </a:p>
          <a:p>
            <a:r>
              <a:rPr lang="tr-TR" dirty="0" smtClean="0"/>
              <a:t>İşbirliği</a:t>
            </a:r>
          </a:p>
          <a:p>
            <a:pPr>
              <a:buNone/>
            </a:pPr>
            <a:endParaRPr lang="tr-TR" dirty="0" smtClean="0"/>
          </a:p>
          <a:p>
            <a:r>
              <a:rPr lang="tr-TR" dirty="0" smtClean="0"/>
              <a:t>Devam eden süreçler (Sadece fanlar için kuponlar sunma gibi)ABD’de her 100 markanın 90’ının </a:t>
            </a:r>
            <a:r>
              <a:rPr lang="tr-TR" dirty="0" err="1" smtClean="0"/>
              <a:t>Facebook’ta</a:t>
            </a:r>
            <a:r>
              <a:rPr lang="tr-TR" dirty="0" smtClean="0"/>
              <a:t> sayfası olduğunu biliyor muydunuz? NOT: 2011’de Türkiye’de </a:t>
            </a:r>
            <a:r>
              <a:rPr lang="tr-TR" dirty="0" err="1" smtClean="0"/>
              <a:t>Facebook</a:t>
            </a:r>
            <a:r>
              <a:rPr lang="tr-TR" dirty="0" smtClean="0"/>
              <a:t> reklam harcama beklentileri 5 milyon lira civarındadır. 2014’te ise Türkiye’de şirketlerin sosyal medya harcamalarının, toplam pazarlama bütçesinden yüzde 20 pay alması beklenmektedir.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İşletmeler </a:t>
            </a:r>
            <a:r>
              <a:rPr lang="tr-TR" dirty="0" err="1" smtClean="0"/>
              <a:t>Facebook’u</a:t>
            </a:r>
            <a:r>
              <a:rPr lang="tr-TR" dirty="0" smtClean="0"/>
              <a:t> Hangi Amaçları Gerçekleştirmek İçin Kullanabilir?</a:t>
            </a:r>
            <a:br>
              <a:rPr lang="tr-TR" dirty="0" smtClean="0"/>
            </a:b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•Pazar araştırması</a:t>
            </a:r>
          </a:p>
          <a:p>
            <a:r>
              <a:rPr lang="tr-TR" dirty="0" smtClean="0"/>
              <a:t>•Müşteri hizmetleri</a:t>
            </a:r>
          </a:p>
          <a:p>
            <a:r>
              <a:rPr lang="tr-TR" dirty="0" smtClean="0"/>
              <a:t>•Halkla ilişkiler</a:t>
            </a:r>
          </a:p>
          <a:p>
            <a:r>
              <a:rPr lang="tr-TR" dirty="0" smtClean="0"/>
              <a:t>•Yeni ürün geliştirme</a:t>
            </a:r>
          </a:p>
          <a:p>
            <a:r>
              <a:rPr lang="tr-TR" dirty="0" smtClean="0"/>
              <a:t>•Genel pazarlama</a:t>
            </a:r>
          </a:p>
          <a:p>
            <a:r>
              <a:rPr lang="tr-TR" dirty="0" smtClean="0"/>
              <a:t>•Markalaşma </a:t>
            </a:r>
          </a:p>
          <a:p>
            <a:pPr>
              <a:buNone/>
            </a:pPr>
            <a:r>
              <a:rPr lang="tr-TR" dirty="0" smtClean="0"/>
              <a:t>	</a:t>
            </a:r>
          </a:p>
          <a:p>
            <a:pPr>
              <a:buNone/>
            </a:pPr>
            <a:r>
              <a:rPr lang="tr-TR" dirty="0" smtClean="0"/>
              <a:t>	Tüketicilerin %77’sinin </a:t>
            </a:r>
            <a:r>
              <a:rPr lang="tr-TR" dirty="0" err="1" smtClean="0"/>
              <a:t>Facebook’ta</a:t>
            </a:r>
            <a:r>
              <a:rPr lang="tr-TR" dirty="0" smtClean="0"/>
              <a:t> öncelikle gönderileri okuyarak ve markalardan güncellemeler alarak markalarla etkileşime geçtiklerini duymuş muydunuz? Ayrıca; Ağustos ayı itibariyle </a:t>
            </a:r>
            <a:r>
              <a:rPr lang="tr-TR" dirty="0" err="1" smtClean="0"/>
              <a:t>Facebook’un</a:t>
            </a:r>
            <a:r>
              <a:rPr lang="tr-TR" dirty="0" smtClean="0"/>
              <a:t> kullanıcı sayısının 1 milyara ulaşmasının beklendiğini biliyor muydunuz?</a:t>
            </a:r>
          </a:p>
          <a:p>
            <a:pPr>
              <a:buNone/>
            </a:pPr>
            <a:r>
              <a:rPr lang="tr-TR" dirty="0" smtClean="0"/>
              <a:t> </a:t>
            </a:r>
          </a:p>
          <a:p>
            <a:pPr>
              <a:buNone/>
            </a:pP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Bloglar</a:t>
            </a:r>
            <a:r>
              <a:rPr lang="tr-TR" b="1" dirty="0" smtClean="0"/>
              <a:t/>
            </a:r>
            <a:br>
              <a:rPr lang="tr-TR" b="1" dirty="0" smtClean="0"/>
            </a:br>
            <a:endParaRPr lang="tr-TR" dirty="0"/>
          </a:p>
        </p:txBody>
      </p:sp>
      <p:sp>
        <p:nvSpPr>
          <p:cNvPr id="3" name="2 İçerik Yer Tutucusu"/>
          <p:cNvSpPr>
            <a:spLocks noGrp="1"/>
          </p:cNvSpPr>
          <p:nvPr>
            <p:ph idx="1"/>
          </p:nvPr>
        </p:nvSpPr>
        <p:spPr/>
        <p:txBody>
          <a:bodyPr>
            <a:normAutofit fontScale="70000" lnSpcReduction="20000"/>
          </a:bodyPr>
          <a:lstStyle/>
          <a:p>
            <a:pPr>
              <a:buNone/>
            </a:pPr>
            <a:r>
              <a:rPr lang="tr-TR" dirty="0" smtClean="0"/>
              <a:t>	</a:t>
            </a:r>
            <a:r>
              <a:rPr lang="tr-TR" dirty="0" err="1" smtClean="0"/>
              <a:t>Blog</a:t>
            </a:r>
            <a:r>
              <a:rPr lang="tr-TR" dirty="0" smtClean="0"/>
              <a:t> kelimesi, kişisel olarak ya da bir grup tarafından güncellenen ve yazarın veya yazarların ilgi alanlarını ve kişiliklerini yansıtan, fikirler, bilgiler ve internet bağlantıları içeren günlük benzeri web sitelerini ifade eder. </a:t>
            </a:r>
          </a:p>
          <a:p>
            <a:pPr>
              <a:buNone/>
            </a:pPr>
            <a:r>
              <a:rPr lang="tr-TR" dirty="0" smtClean="0"/>
              <a:t>	</a:t>
            </a:r>
          </a:p>
          <a:p>
            <a:pPr>
              <a:buNone/>
            </a:pPr>
            <a:r>
              <a:rPr lang="tr-TR" dirty="0" smtClean="0"/>
              <a:t>	Firmalar, kurumsal olarak </a:t>
            </a:r>
            <a:r>
              <a:rPr lang="tr-TR" dirty="0" err="1" smtClean="0"/>
              <a:t>blog</a:t>
            </a:r>
            <a:r>
              <a:rPr lang="tr-TR" dirty="0" smtClean="0"/>
              <a:t> oluşturabildikleri gibi (Örneğin </a:t>
            </a:r>
            <a:r>
              <a:rPr lang="tr-TR" dirty="0" err="1" smtClean="0"/>
              <a:t>Turkcell</a:t>
            </a:r>
            <a:r>
              <a:rPr lang="tr-TR" dirty="0" smtClean="0"/>
              <a:t> </a:t>
            </a:r>
            <a:r>
              <a:rPr lang="tr-TR" dirty="0" err="1" smtClean="0"/>
              <a:t>blog</a:t>
            </a:r>
            <a:r>
              <a:rPr lang="tr-TR" dirty="0" smtClean="0"/>
              <a:t>) çalışanların herkese açık (Microsoft) ya da sadece kurum içi (HSBC) </a:t>
            </a:r>
            <a:r>
              <a:rPr lang="tr-TR" dirty="0" err="1" smtClean="0"/>
              <a:t>blog</a:t>
            </a:r>
            <a:r>
              <a:rPr lang="tr-TR" dirty="0" smtClean="0"/>
              <a:t> yazmalarını da teşvik etmektedirler. Firmaların kendilerine ait </a:t>
            </a:r>
            <a:r>
              <a:rPr lang="tr-TR" dirty="0" err="1" smtClean="0"/>
              <a:t>blogları</a:t>
            </a:r>
            <a:r>
              <a:rPr lang="tr-TR" dirty="0" smtClean="0"/>
              <a:t> olmasa bile </a:t>
            </a:r>
            <a:r>
              <a:rPr lang="tr-TR" dirty="0" err="1" smtClean="0"/>
              <a:t>blog</a:t>
            </a:r>
            <a:r>
              <a:rPr lang="tr-TR" dirty="0" smtClean="0"/>
              <a:t> dünyasını yakından takip etmeleri gerekmektedir çünkü internet Web 2.0’ın gelişimi ile birlikte “konuşmalar” üzerine gelişmeye devam etmekte ve firmaların potansiyel müşterileri olan kişilerde gittikçe artan bir şekilde günlük yaşantılarıyla ilgili olumlu olumsuz deneyimlerini web üzerinde paylaşmaktadırlar. </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Twitter</a:t>
            </a:r>
            <a:endParaRPr lang="tr-TR" dirty="0"/>
          </a:p>
        </p:txBody>
      </p:sp>
      <p:sp>
        <p:nvSpPr>
          <p:cNvPr id="3" name="2 İçerik Yer Tutucusu"/>
          <p:cNvSpPr>
            <a:spLocks noGrp="1"/>
          </p:cNvSpPr>
          <p:nvPr>
            <p:ph idx="1"/>
          </p:nvPr>
        </p:nvSpPr>
        <p:spPr/>
        <p:txBody>
          <a:bodyPr>
            <a:normAutofit fontScale="62500" lnSpcReduction="20000"/>
          </a:bodyPr>
          <a:lstStyle/>
          <a:p>
            <a:r>
              <a:rPr lang="tr-TR" dirty="0" err="1" smtClean="0"/>
              <a:t>Twitter</a:t>
            </a:r>
            <a:r>
              <a:rPr lang="tr-TR" dirty="0" smtClean="0"/>
              <a:t>, dünyanın her yerinden kullanıcıların oluşturduğu, şu anda ne yaptığınızı paylaştığınız ve başkalarının ne yaptıklarını keşfettiğiniz gerçek zamanlı bir bilgi ağıdır. </a:t>
            </a:r>
            <a:r>
              <a:rPr lang="tr-TR" dirty="0" err="1" smtClean="0"/>
              <a:t>Twitter'a</a:t>
            </a:r>
            <a:r>
              <a:rPr lang="tr-TR" dirty="0" smtClean="0"/>
              <a:t> üye olan kullanıcılar 140 karakter kullanarak o anda ne yaptıklarını paylaşabildikleri gibi faydalı ya da ilginç buldukları içeriklere yönlendiren bağlantılar paylaşabilir ve diğer kullanıcıların paylaşımlarını paylaşabilir veya bunların hakkında yorumlar yapabilirler. </a:t>
            </a:r>
            <a:r>
              <a:rPr lang="tr-TR" dirty="0" err="1" smtClean="0"/>
              <a:t>Twitter</a:t>
            </a:r>
            <a:r>
              <a:rPr lang="tr-TR" dirty="0" smtClean="0"/>
              <a:t> kullanıcıları, “</a:t>
            </a:r>
            <a:r>
              <a:rPr lang="tr-TR" dirty="0" err="1" smtClean="0"/>
              <a:t>tweet</a:t>
            </a:r>
            <a:r>
              <a:rPr lang="tr-TR" dirty="0" smtClean="0"/>
              <a:t>” adı verilen yazılarını herkese açık olarak yayınlayabilecekleri gibi bu yazıları yalnızca izin verdiği kişilerin görebilmesini de seçebilirler. </a:t>
            </a:r>
            <a:r>
              <a:rPr lang="tr-TR" dirty="0" err="1" smtClean="0"/>
              <a:t>Dell</a:t>
            </a:r>
            <a:r>
              <a:rPr lang="tr-TR" dirty="0" smtClean="0"/>
              <a:t> ya da </a:t>
            </a:r>
            <a:r>
              <a:rPr lang="tr-TR" dirty="0" err="1" smtClean="0"/>
              <a:t>Best</a:t>
            </a:r>
            <a:r>
              <a:rPr lang="tr-TR" dirty="0" smtClean="0"/>
              <a:t> Buy gibi tedarikçiler </a:t>
            </a:r>
            <a:r>
              <a:rPr lang="tr-TR" dirty="0" err="1" smtClean="0"/>
              <a:t>Twitter</a:t>
            </a:r>
            <a:r>
              <a:rPr lang="tr-TR" dirty="0" smtClean="0"/>
              <a:t> uyarılarını promosyon, indirim ve yeni ürün </a:t>
            </a:r>
            <a:r>
              <a:rPr lang="tr-TR" dirty="0" err="1" smtClean="0"/>
              <a:t>takipçileirni</a:t>
            </a:r>
            <a:r>
              <a:rPr lang="tr-TR" smtClean="0"/>
              <a:t> bilgilendirmek için kullanmaktadırlar ve gelirde kayda değer artış elde etmektedirler.</a:t>
            </a:r>
            <a:endParaRPr lang="tr-TR" dirty="0" smtClean="0"/>
          </a:p>
          <a:p>
            <a:endParaRPr lang="tr-TR" dirty="0" smtClean="0"/>
          </a:p>
          <a:p>
            <a:r>
              <a:rPr lang="tr-TR" dirty="0" err="1" smtClean="0"/>
              <a:t>Twitter'da</a:t>
            </a:r>
            <a:r>
              <a:rPr lang="tr-TR" dirty="0" smtClean="0"/>
              <a:t> gerçek kişilerin yanı sıra firmalar da etkin bir şekilde yer alabilir, mevcut ve potansiyel müşterileriyle sohbete katılabilir, ürünlerin tanıtımını yapabilir, mevcut ve potansiyel müşterilerin sorularını yanıtlayabilir, şikayetlerin çözülmesini sağlayabilirler.</a:t>
            </a:r>
          </a:p>
          <a:p>
            <a:r>
              <a:rPr lang="tr-TR" dirty="0" smtClean="0"/>
              <a:t>http://twitter.com/about</a:t>
            </a:r>
          </a:p>
          <a:p>
            <a:pPr>
              <a:buNone/>
            </a:pP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Friendfeed</a:t>
            </a:r>
            <a:endParaRPr lang="tr-TR" dirty="0"/>
          </a:p>
        </p:txBody>
      </p:sp>
      <p:sp>
        <p:nvSpPr>
          <p:cNvPr id="3" name="2 İçerik Yer Tutucusu"/>
          <p:cNvSpPr>
            <a:spLocks noGrp="1"/>
          </p:cNvSpPr>
          <p:nvPr>
            <p:ph idx="1"/>
          </p:nvPr>
        </p:nvSpPr>
        <p:spPr/>
        <p:txBody>
          <a:bodyPr>
            <a:normAutofit fontScale="85000" lnSpcReduction="10000"/>
          </a:bodyPr>
          <a:lstStyle/>
          <a:p>
            <a:r>
              <a:rPr lang="tr-TR" dirty="0" err="1" smtClean="0"/>
              <a:t>Friendfeed</a:t>
            </a:r>
            <a:r>
              <a:rPr lang="tr-TR" dirty="0" smtClean="0"/>
              <a:t>, kullanıcıların tüm sosyal medya sitelerinde yarattıkları içerikleri tek bir sistem üzerinden paylaşmalarına imkan sağlayan bir başka sosyal medya sitesidir.</a:t>
            </a:r>
          </a:p>
          <a:p>
            <a:endParaRPr lang="tr-TR" dirty="0" smtClean="0"/>
          </a:p>
          <a:p>
            <a:r>
              <a:rPr lang="tr-TR" dirty="0" smtClean="0"/>
              <a:t> Kullanıcılar sosyal medya sitelerinde oluşturdukları içeriklerin yanı sıra beğenilerini bu site üzerinden paylaşabilmekte ve yorumlar yoluyla etkileşime geçebilmektedirler. Diğer sosyal medya sitelerinin yanı sıra kullanıcılar </a:t>
            </a:r>
            <a:r>
              <a:rPr lang="tr-TR" dirty="0" err="1" smtClean="0"/>
              <a:t>friendfeed</a:t>
            </a:r>
            <a:r>
              <a:rPr lang="tr-TR" dirty="0" smtClean="0"/>
              <a:t>.com sitesi üzerinden ayrıca düşüncelerini paylaşabilmektedirler. </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Facebook</a:t>
            </a:r>
            <a:r>
              <a:rPr lang="tr-TR" dirty="0" smtClean="0"/>
              <a:t>,</a:t>
            </a:r>
            <a:endParaRPr lang="tr-TR" dirty="0"/>
          </a:p>
        </p:txBody>
      </p:sp>
      <p:sp>
        <p:nvSpPr>
          <p:cNvPr id="3" name="2 İçerik Yer Tutucusu"/>
          <p:cNvSpPr>
            <a:spLocks noGrp="1"/>
          </p:cNvSpPr>
          <p:nvPr>
            <p:ph idx="1"/>
          </p:nvPr>
        </p:nvSpPr>
        <p:spPr/>
        <p:txBody>
          <a:bodyPr>
            <a:normAutofit fontScale="77500" lnSpcReduction="20000"/>
          </a:bodyPr>
          <a:lstStyle/>
          <a:p>
            <a:r>
              <a:rPr lang="tr-TR" dirty="0" err="1" smtClean="0"/>
              <a:t>Facebook</a:t>
            </a:r>
            <a:r>
              <a:rPr lang="tr-TR" dirty="0" smtClean="0"/>
              <a:t>, 2004 yılında Mark </a:t>
            </a:r>
            <a:r>
              <a:rPr lang="tr-TR" dirty="0" err="1" smtClean="0"/>
              <a:t>Zuckerberg</a:t>
            </a:r>
            <a:r>
              <a:rPr lang="tr-TR" dirty="0" smtClean="0"/>
              <a:t> tarafından Harvard Üniversitesi öğrencilerinin birbirlerine bağlanmalarını sağlamak amacıyla kurulan </a:t>
            </a:r>
            <a:r>
              <a:rPr lang="tr-TR" dirty="0" err="1" smtClean="0"/>
              <a:t>facebook</a:t>
            </a:r>
            <a:r>
              <a:rPr lang="tr-TR" dirty="0" smtClean="0"/>
              <a:t> kısa bir süre sonra önce diğer üniversitelere daha sonra da tüm A.B.</a:t>
            </a:r>
            <a:r>
              <a:rPr lang="tr-TR" dirty="0" err="1" smtClean="0"/>
              <a:t>D’ye</a:t>
            </a:r>
            <a:r>
              <a:rPr lang="tr-TR" dirty="0" smtClean="0"/>
              <a:t> Kanada’ya ve tüm dünyaya açık hale geldi. </a:t>
            </a:r>
            <a:r>
              <a:rPr lang="tr-TR" dirty="0" err="1" smtClean="0"/>
              <a:t>Facebook</a:t>
            </a:r>
            <a:r>
              <a:rPr lang="tr-TR" dirty="0" smtClean="0"/>
              <a:t>, insanların diğer insanları arkadaş olarak </a:t>
            </a:r>
            <a:r>
              <a:rPr lang="tr-TR" dirty="0" err="1" smtClean="0"/>
              <a:t>ekledimelerine</a:t>
            </a:r>
            <a:r>
              <a:rPr lang="tr-TR" dirty="0" smtClean="0"/>
              <a:t>, fotoğraf, müzik, yazı, bağlantı paylaşımı yapabildiklerine, </a:t>
            </a:r>
            <a:r>
              <a:rPr lang="tr-TR" dirty="0" err="1" smtClean="0"/>
              <a:t>facebook’a</a:t>
            </a:r>
            <a:r>
              <a:rPr lang="tr-TR" dirty="0" smtClean="0"/>
              <a:t> özel olarak oluşturulan uygulamalarla vakit geçirebilmelerine olanak sağlamaktadır. </a:t>
            </a:r>
          </a:p>
          <a:p>
            <a:endParaRPr lang="tr-TR" dirty="0" smtClean="0"/>
          </a:p>
          <a:p>
            <a:r>
              <a:rPr lang="tr-TR" dirty="0" smtClean="0"/>
              <a:t>Türkiye’de nüfusun %28’i düzenli olarak </a:t>
            </a:r>
            <a:r>
              <a:rPr lang="tr-TR" dirty="0" err="1" smtClean="0"/>
              <a:t>facebook</a:t>
            </a:r>
            <a:r>
              <a:rPr lang="tr-TR" dirty="0" smtClean="0"/>
              <a:t> kullanmakta, bu kişilerin de %53.8’i her gün siteyi ziyaret etmektedir. </a:t>
            </a:r>
            <a:r>
              <a:rPr lang="tr-TR" dirty="0" err="1" smtClean="0"/>
              <a:t>Facebook</a:t>
            </a:r>
            <a:r>
              <a:rPr lang="tr-TR" dirty="0" smtClean="0"/>
              <a:t> </a:t>
            </a:r>
            <a:r>
              <a:rPr lang="tr-TR" dirty="0" err="1" smtClean="0"/>
              <a:t>alexa</a:t>
            </a:r>
            <a:r>
              <a:rPr lang="tr-TR" dirty="0" smtClean="0"/>
              <a:t>.com verilerine göre Türkiye’de en fazla ziyaret edilen 2. Web sitesi konumundadır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Sosyal Medya Nedir?</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Sosyal medya, kullanıcılar tarafından yaratılan online içeriktir.</a:t>
            </a:r>
          </a:p>
          <a:p>
            <a:endParaRPr lang="tr-TR" dirty="0" smtClean="0"/>
          </a:p>
          <a:p>
            <a:r>
              <a:rPr lang="tr-TR" dirty="0" smtClean="0"/>
              <a:t> Kısaca sosyal medyayı, kullanıcı yaratımlı içerik olarak ifade etmek mümkündür.</a:t>
            </a:r>
          </a:p>
          <a:p>
            <a:endParaRPr lang="tr-TR" dirty="0" smtClean="0"/>
          </a:p>
          <a:p>
            <a:r>
              <a:rPr lang="tr-TR" dirty="0" smtClean="0"/>
              <a:t>Sosyal Medyanın; aile ile bağlantı (%89), eğlence (%67), yaratıcı satış yeri (%64), tüketici geri bildirimlerini okuma (%66), pozitif geri bildirim verme (%54), kupan ve promosyonlar (%58), iş bağlantısı (%48) için kullanıldığını biliyor muydunuz? </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LinkedIn</a:t>
            </a:r>
            <a:endParaRPr lang="tr-TR" dirty="0"/>
          </a:p>
        </p:txBody>
      </p:sp>
      <p:sp>
        <p:nvSpPr>
          <p:cNvPr id="3" name="2 İçerik Yer Tutucusu"/>
          <p:cNvSpPr>
            <a:spLocks noGrp="1"/>
          </p:cNvSpPr>
          <p:nvPr>
            <p:ph idx="1"/>
          </p:nvPr>
        </p:nvSpPr>
        <p:spPr/>
        <p:txBody>
          <a:bodyPr/>
          <a:lstStyle/>
          <a:p>
            <a:r>
              <a:rPr lang="tr-TR" dirty="0" err="1" smtClean="0"/>
              <a:t>LinkedIn</a:t>
            </a:r>
            <a:r>
              <a:rPr lang="tr-TR" dirty="0" smtClean="0"/>
              <a:t>, dünyanın her yerinden deneyimli profesyonellerin birbirleriyle bağlanarak oluşturduğu 150 sektörü ve 200 ülkeyi temsil eden bir iletişim ağıdır. İnsanlar, </a:t>
            </a:r>
            <a:r>
              <a:rPr lang="tr-TR" dirty="0" err="1" smtClean="0"/>
              <a:t>LinkedIn'de</a:t>
            </a:r>
            <a:r>
              <a:rPr lang="tr-TR" dirty="0" smtClean="0"/>
              <a:t>  hedeflerine ulaşmak için birlikte çalışmaları gereken profesyonelleri bulabilir, onlarla diğer bağlantıları yoluyla tanıştırılabilir ve işbirliği yapabilirler .(http://press.linkedin.com/about).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Sosyal Medyanın Özellikleri Nelerdir?</a:t>
            </a:r>
            <a:endParaRPr lang="tr-TR" dirty="0"/>
          </a:p>
        </p:txBody>
      </p:sp>
      <p:sp>
        <p:nvSpPr>
          <p:cNvPr id="3" name="2 İçerik Yer Tutucusu"/>
          <p:cNvSpPr>
            <a:spLocks noGrp="1"/>
          </p:cNvSpPr>
          <p:nvPr>
            <p:ph idx="1"/>
          </p:nvPr>
        </p:nvSpPr>
        <p:spPr/>
        <p:txBody>
          <a:bodyPr/>
          <a:lstStyle/>
          <a:p>
            <a:r>
              <a:rPr lang="tr-TR" dirty="0" smtClean="0"/>
              <a:t>Anlık güncellemeye imkân verir.</a:t>
            </a:r>
          </a:p>
          <a:p>
            <a:r>
              <a:rPr lang="tr-TR" dirty="0" smtClean="0"/>
              <a:t>Sınırsız gerçek zamanlı yorum olanağı vardır.</a:t>
            </a:r>
          </a:p>
          <a:p>
            <a:r>
              <a:rPr lang="tr-TR" dirty="0" smtClean="0"/>
              <a:t> Anlık popülerlik ölçümü mümkündür.</a:t>
            </a:r>
          </a:p>
          <a:p>
            <a:r>
              <a:rPr lang="tr-TR" dirty="0" smtClean="0"/>
              <a:t>Tüm medyanın karma hale gelmesi söz konusudur (Ses, sesim, video ve metin bir arada kullanılabilir)  </a:t>
            </a:r>
          </a:p>
          <a:p>
            <a:r>
              <a:rPr lang="tr-TR" dirty="0" smtClean="0"/>
              <a:t>Paylaşım ve katılımı destekler.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Viral</a:t>
            </a:r>
            <a:r>
              <a:rPr lang="tr-TR" dirty="0" smtClean="0"/>
              <a:t> Pazarlama Nedir?</a:t>
            </a:r>
            <a:br>
              <a:rPr lang="tr-TR" dirty="0" smtClean="0"/>
            </a:br>
            <a:endParaRPr lang="tr-TR" dirty="0"/>
          </a:p>
        </p:txBody>
      </p:sp>
      <p:sp>
        <p:nvSpPr>
          <p:cNvPr id="3" name="2 İçerik Yer Tutucusu"/>
          <p:cNvSpPr>
            <a:spLocks noGrp="1"/>
          </p:cNvSpPr>
          <p:nvPr>
            <p:ph idx="1"/>
          </p:nvPr>
        </p:nvSpPr>
        <p:spPr/>
        <p:txBody>
          <a:bodyPr/>
          <a:lstStyle/>
          <a:p>
            <a:r>
              <a:rPr lang="tr-TR" dirty="0" smtClean="0"/>
              <a:t>Mesajın tanıtım ve etkisinin gitgide büyümesinde potansiyel yaratarak, bireyleri, bir pazarlama mesajını diğerlerine geçirmek için teşvik eden bir stratejidir.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Sosyal Tüketiciyi Etkileyen Şeyler Nelerdir?</a:t>
            </a:r>
            <a:br>
              <a:rPr lang="tr-TR" dirty="0" smtClean="0"/>
            </a:br>
            <a:endParaRPr lang="tr-TR" dirty="0"/>
          </a:p>
        </p:txBody>
      </p:sp>
      <p:sp>
        <p:nvSpPr>
          <p:cNvPr id="3" name="2 İçerik Yer Tutucusu"/>
          <p:cNvSpPr>
            <a:spLocks noGrp="1"/>
          </p:cNvSpPr>
          <p:nvPr>
            <p:ph idx="1"/>
          </p:nvPr>
        </p:nvSpPr>
        <p:spPr/>
        <p:txBody>
          <a:bodyPr>
            <a:normAutofit lnSpcReduction="10000"/>
          </a:bodyPr>
          <a:lstStyle/>
          <a:p>
            <a:r>
              <a:rPr lang="tr-TR" dirty="0" err="1" smtClean="0"/>
              <a:t>Rating</a:t>
            </a:r>
            <a:r>
              <a:rPr lang="tr-TR" dirty="0" smtClean="0"/>
              <a:t> ve eleştiri siteleri</a:t>
            </a:r>
          </a:p>
          <a:p>
            <a:r>
              <a:rPr lang="tr-TR" dirty="0" smtClean="0"/>
              <a:t>Haber makaleleri</a:t>
            </a:r>
          </a:p>
          <a:p>
            <a:r>
              <a:rPr lang="tr-TR" dirty="0" smtClean="0"/>
              <a:t>Ağızdan </a:t>
            </a:r>
            <a:r>
              <a:rPr lang="tr-TR" dirty="0" err="1" smtClean="0"/>
              <a:t>ağıza</a:t>
            </a:r>
            <a:r>
              <a:rPr lang="tr-TR" dirty="0" smtClean="0"/>
              <a:t> iletişim</a:t>
            </a:r>
          </a:p>
          <a:p>
            <a:r>
              <a:rPr lang="tr-TR" dirty="0" err="1" smtClean="0"/>
              <a:t>Blog</a:t>
            </a:r>
            <a:r>
              <a:rPr lang="tr-TR" dirty="0" smtClean="0"/>
              <a:t> gönderileri</a:t>
            </a:r>
          </a:p>
          <a:p>
            <a:r>
              <a:rPr lang="tr-TR" dirty="0" smtClean="0"/>
              <a:t>Marka Web siteleri</a:t>
            </a:r>
          </a:p>
          <a:p>
            <a:r>
              <a:rPr lang="tr-TR" dirty="0" err="1" smtClean="0"/>
              <a:t>Twitter</a:t>
            </a:r>
            <a:r>
              <a:rPr lang="tr-TR" dirty="0" smtClean="0"/>
              <a:t> paylaşımları</a:t>
            </a:r>
          </a:p>
          <a:p>
            <a:r>
              <a:rPr lang="tr-TR" dirty="0" err="1" smtClean="0"/>
              <a:t>Facebook</a:t>
            </a:r>
            <a:r>
              <a:rPr lang="tr-TR" dirty="0" smtClean="0"/>
              <a:t> sayfa ve paylaşımları</a:t>
            </a:r>
          </a:p>
          <a:p>
            <a:r>
              <a:rPr lang="tr-TR" dirty="0" err="1" smtClean="0"/>
              <a:t>YouTube</a:t>
            </a:r>
            <a:r>
              <a:rPr lang="tr-TR" dirty="0" smtClean="0"/>
              <a:t> videoları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Sosyal Medya Şirketler Açısından Önemli midir?</a:t>
            </a:r>
            <a:br>
              <a:rPr lang="tr-TR" dirty="0" smtClean="0"/>
            </a:br>
            <a:endParaRPr lang="tr-TR" dirty="0"/>
          </a:p>
        </p:txBody>
      </p:sp>
      <p:sp>
        <p:nvSpPr>
          <p:cNvPr id="3" name="2 İçerik Yer Tutucusu"/>
          <p:cNvSpPr>
            <a:spLocks noGrp="1"/>
          </p:cNvSpPr>
          <p:nvPr>
            <p:ph idx="1"/>
          </p:nvPr>
        </p:nvSpPr>
        <p:spPr/>
        <p:txBody>
          <a:bodyPr>
            <a:normAutofit lnSpcReduction="10000"/>
          </a:bodyPr>
          <a:lstStyle/>
          <a:p>
            <a:r>
              <a:rPr lang="tr-TR" dirty="0" smtClean="0"/>
              <a:t>Geleneksel medya, markaların kullanıcılar ile tekli iletişim kurduğu mecra, sosyal medya ise markaların, kullanıcılar ile birebir iletişim kurduğu bir medyadır. </a:t>
            </a:r>
          </a:p>
          <a:p>
            <a:endParaRPr lang="tr-TR" dirty="0" smtClean="0"/>
          </a:p>
          <a:p>
            <a:r>
              <a:rPr lang="tr-TR" dirty="0" smtClean="0"/>
              <a:t>Bu yönüyle sosyal medyanın kontrol edilmesi ve yönetilmesi oldukça zordur. Sosyal medyada algıların yönetilmesi ayrı bir uzmanlık alanı olarak ortaya çıkmıştır.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Sosyal Medyayı Ölçümleyebiliyor muyuz?</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Medyanın ölçülebilirliği oldukça güncel bir konudur. Mecralar içinde en ölçülebilir ve sürtünmesiz olanı internet üzerinden pazarlamadır. Televizyon, radyo ve basılı medyanın etkilerini ölçmek tam anlamıyla mümkün olmamakla beraber, </a:t>
            </a:r>
            <a:r>
              <a:rPr lang="tr-TR" u="sng" dirty="0" smtClean="0">
                <a:hlinkClick r:id="rId2"/>
              </a:rPr>
              <a:t>3.parti</a:t>
            </a:r>
            <a:r>
              <a:rPr lang="tr-TR" dirty="0" smtClean="0"/>
              <a:t> uygulamalarla bu konuda ölçümleme yapabiliriz. </a:t>
            </a:r>
          </a:p>
          <a:p>
            <a:endParaRPr lang="tr-TR" dirty="0" smtClean="0"/>
          </a:p>
          <a:p>
            <a:r>
              <a:rPr lang="tr-TR" dirty="0" smtClean="0"/>
              <a:t>Sosyal medya çalışmaları ise bu iki dairenin ortasında kalıyor diyebiliriz. Sosyal medyada paylaşılan linkler ve bu linklerin web sitemiz üzerinden oluşturduğu trafik ve satışlar ölçülebilir. Yine paylaşım, beğenme ve etkileşim sayıları da raporlanabilir. Ancak sosyal medyanın algılar üstündeki etkisi ve bu etkiye bağlı olarak gelişen tüketici davranışlarını ölçmek mümkün değildir. Tıpkı televizyon, radyo ve basılı yayınlar gibi. Bu yönüyle, sosyal medyanın ölçülebilen yönleri olduğu gibi, ölçülemeyen yönlerinin de olduğunu söyleyebiliriz</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t>
            </a:r>
            <a:br>
              <a:rPr lang="tr-TR" dirty="0" smtClean="0"/>
            </a:br>
            <a:r>
              <a:rPr lang="tr-TR" dirty="0" smtClean="0"/>
              <a:t>·  Tek Başına Sosyal Medya Yeterli midir?</a:t>
            </a:r>
            <a:br>
              <a:rPr lang="tr-TR" dirty="0" smtClean="0"/>
            </a:b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İstatistiklere ve deneyimimize göre dijital pazarlama kanallarında yapılan tüm çalışmalar bir biri ile entegre ile yapıldığında daha fazla olumlu geri dönüş sağlamaktadır.</a:t>
            </a:r>
          </a:p>
          <a:p>
            <a:endParaRPr lang="tr-TR" dirty="0" smtClean="0"/>
          </a:p>
          <a:p>
            <a:r>
              <a:rPr lang="tr-TR" dirty="0" smtClean="0"/>
              <a:t> Bu anlamda geleneksel mecra çalışmaları ile de dijital mecra çalışmalarının entegrasyonu önemli ölçüde başarılı sonuçlar doğurur. Tek başına sosyal medya çalışması markanın kendi konumlandırması ve ulaşmak istediği hedef kitleye göre şekillenebilir ama diğer mecralar ile entegreli kullanılması tavsiye edilir.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t>
            </a:r>
            <a:br>
              <a:rPr lang="tr-TR" dirty="0" smtClean="0"/>
            </a:br>
            <a:r>
              <a:rPr lang="tr-TR" dirty="0" smtClean="0"/>
              <a:t>·  Sosyal Medyada Başarılı Olduğunuzu Nasıl Anlarsınız?</a:t>
            </a:r>
            <a:endParaRPr lang="tr-TR" dirty="0"/>
          </a:p>
        </p:txBody>
      </p:sp>
      <p:sp>
        <p:nvSpPr>
          <p:cNvPr id="3" name="2 İçerik Yer Tutucusu"/>
          <p:cNvSpPr>
            <a:spLocks noGrp="1"/>
          </p:cNvSpPr>
          <p:nvPr>
            <p:ph idx="1"/>
          </p:nvPr>
        </p:nvSpPr>
        <p:spPr/>
        <p:txBody>
          <a:bodyPr>
            <a:normAutofit fontScale="92500"/>
          </a:bodyPr>
          <a:lstStyle/>
          <a:p>
            <a:endParaRPr lang="tr-TR" dirty="0" smtClean="0"/>
          </a:p>
          <a:p>
            <a:r>
              <a:rPr lang="tr-TR" dirty="0" smtClean="0"/>
              <a:t>Pazarlama stratejisi ile doğru orantılı olarak öncelikli hedefin daha fazla takipçi sayısından çok daha fazla konuşulur olmaktır.</a:t>
            </a:r>
          </a:p>
          <a:p>
            <a:r>
              <a:rPr lang="tr-TR" dirty="0" smtClean="0"/>
              <a:t> Sevilen ve güvenilen marka konumlandırması sosyal medyada yer alan kullanıcılar için önemli bir etkendir ve başarı bu beklentileri sonucu ile ortaya çıkmaktadır.</a:t>
            </a:r>
          </a:p>
          <a:p>
            <a:r>
              <a:rPr lang="tr-TR" dirty="0" smtClean="0"/>
              <a:t>Örnek: </a:t>
            </a:r>
            <a:r>
              <a:rPr lang="tr-TR" dirty="0" err="1" smtClean="0"/>
              <a:t>Starbucks</a:t>
            </a:r>
            <a:r>
              <a:rPr lang="tr-TR" dirty="0" smtClean="0"/>
              <a:t> </a:t>
            </a:r>
            <a:r>
              <a:rPr lang="tr-TR" dirty="0" err="1" smtClean="0"/>
              <a:t>Yasakşehir</a:t>
            </a:r>
            <a:r>
              <a:rPr lang="tr-TR" dirty="0" smtClean="0"/>
              <a:t> Çin de yasaklanması</a:t>
            </a:r>
            <a:endParaRPr lang="tr-T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15</TotalTime>
  <Words>1363</Words>
  <Application>Microsoft Office PowerPoint</Application>
  <PresentationFormat>Ekran Gösterisi (4:3)</PresentationFormat>
  <Paragraphs>96</Paragraphs>
  <Slides>20</Slides>
  <Notes>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Gezinti</vt:lpstr>
      <vt:lpstr>.</vt:lpstr>
      <vt:lpstr>Sosyal Medya Nedir?</vt:lpstr>
      <vt:lpstr>Sosyal Medyanın Özellikleri Nelerdir?</vt:lpstr>
      <vt:lpstr>Viral Pazarlama Nedir? </vt:lpstr>
      <vt:lpstr>Sosyal Tüketiciyi Etkileyen Şeyler Nelerdir? </vt:lpstr>
      <vt:lpstr>Sosyal Medya Şirketler Açısından Önemli midir? </vt:lpstr>
      <vt:lpstr>Sosyal Medyayı Ölçümleyebiliyor muyuz?</vt:lpstr>
      <vt:lpstr>  ·  Tek Başına Sosyal Medya Yeterli midir? </vt:lpstr>
      <vt:lpstr>  ·  Sosyal Medyada Başarılı Olduğunuzu Nasıl Anlarsınız?</vt:lpstr>
      <vt:lpstr>Sosyal Medya Bütçelendirmeleri Nasıl Belirlenir? </vt:lpstr>
      <vt:lpstr>Sosyal Müşteri İlişkileri Yönetimi (Sosyal CRM) Nedir? </vt:lpstr>
      <vt:lpstr>Sosyal CRM’in Amaçları Nelerdir?</vt:lpstr>
      <vt:lpstr>Slayt 13</vt:lpstr>
      <vt:lpstr>Facebook Pazarlama Stratejileri Neleri Kapsamalıdır?  </vt:lpstr>
      <vt:lpstr>İşletmeler Facebook’u Hangi Amaçları Gerçekleştirmek İçin Kullanabilir? </vt:lpstr>
      <vt:lpstr>Bloglar </vt:lpstr>
      <vt:lpstr>Twitter</vt:lpstr>
      <vt:lpstr>Friendfeed</vt:lpstr>
      <vt:lpstr>Facebook,</vt:lpstr>
      <vt:lpstr>LinkedIn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DILBER ULAS</dc:creator>
  <cp:lastModifiedBy>ulas</cp:lastModifiedBy>
  <cp:revision>5</cp:revision>
  <dcterms:created xsi:type="dcterms:W3CDTF">2013-04-03T14:06:48Z</dcterms:created>
  <dcterms:modified xsi:type="dcterms:W3CDTF">2018-02-25T13:41:11Z</dcterms:modified>
</cp:coreProperties>
</file>