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BBD8CEF-64BB-4DF7-B5AE-3F8148B42400}"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7429C6-C2C1-4143-8B4D-33F2FADB0540}" type="slidenum">
              <a:rPr lang="tr-TR" smtClean="0"/>
              <a:t>‹#›</a:t>
            </a:fld>
            <a:endParaRPr lang="tr-TR"/>
          </a:p>
        </p:txBody>
      </p:sp>
    </p:spTree>
    <p:extLst>
      <p:ext uri="{BB962C8B-B14F-4D97-AF65-F5344CB8AC3E}">
        <p14:creationId xmlns:p14="http://schemas.microsoft.com/office/powerpoint/2010/main" val="845031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BD8CEF-64BB-4DF7-B5AE-3F8148B42400}"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7429C6-C2C1-4143-8B4D-33F2FADB0540}" type="slidenum">
              <a:rPr lang="tr-TR" smtClean="0"/>
              <a:t>‹#›</a:t>
            </a:fld>
            <a:endParaRPr lang="tr-TR"/>
          </a:p>
        </p:txBody>
      </p:sp>
    </p:spTree>
    <p:extLst>
      <p:ext uri="{BB962C8B-B14F-4D97-AF65-F5344CB8AC3E}">
        <p14:creationId xmlns:p14="http://schemas.microsoft.com/office/powerpoint/2010/main" val="3529339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BD8CEF-64BB-4DF7-B5AE-3F8148B42400}"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7429C6-C2C1-4143-8B4D-33F2FADB0540}" type="slidenum">
              <a:rPr lang="tr-TR" smtClean="0"/>
              <a:t>‹#›</a:t>
            </a:fld>
            <a:endParaRPr lang="tr-TR"/>
          </a:p>
        </p:txBody>
      </p:sp>
    </p:spTree>
    <p:extLst>
      <p:ext uri="{BB962C8B-B14F-4D97-AF65-F5344CB8AC3E}">
        <p14:creationId xmlns:p14="http://schemas.microsoft.com/office/powerpoint/2010/main" val="1159740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BD8CEF-64BB-4DF7-B5AE-3F8148B42400}"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7429C6-C2C1-4143-8B4D-33F2FADB0540}" type="slidenum">
              <a:rPr lang="tr-TR" smtClean="0"/>
              <a:t>‹#›</a:t>
            </a:fld>
            <a:endParaRPr lang="tr-TR"/>
          </a:p>
        </p:txBody>
      </p:sp>
    </p:spTree>
    <p:extLst>
      <p:ext uri="{BB962C8B-B14F-4D97-AF65-F5344CB8AC3E}">
        <p14:creationId xmlns:p14="http://schemas.microsoft.com/office/powerpoint/2010/main" val="50131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BBD8CEF-64BB-4DF7-B5AE-3F8148B42400}"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7429C6-C2C1-4143-8B4D-33F2FADB0540}" type="slidenum">
              <a:rPr lang="tr-TR" smtClean="0"/>
              <a:t>‹#›</a:t>
            </a:fld>
            <a:endParaRPr lang="tr-TR"/>
          </a:p>
        </p:txBody>
      </p:sp>
    </p:spTree>
    <p:extLst>
      <p:ext uri="{BB962C8B-B14F-4D97-AF65-F5344CB8AC3E}">
        <p14:creationId xmlns:p14="http://schemas.microsoft.com/office/powerpoint/2010/main" val="567992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BBD8CEF-64BB-4DF7-B5AE-3F8148B42400}"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7429C6-C2C1-4143-8B4D-33F2FADB0540}" type="slidenum">
              <a:rPr lang="tr-TR" smtClean="0"/>
              <a:t>‹#›</a:t>
            </a:fld>
            <a:endParaRPr lang="tr-TR"/>
          </a:p>
        </p:txBody>
      </p:sp>
    </p:spTree>
    <p:extLst>
      <p:ext uri="{BB962C8B-B14F-4D97-AF65-F5344CB8AC3E}">
        <p14:creationId xmlns:p14="http://schemas.microsoft.com/office/powerpoint/2010/main" val="2586880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BBD8CEF-64BB-4DF7-B5AE-3F8148B42400}" type="datetimeFigureOut">
              <a:rPr lang="tr-TR" smtClean="0"/>
              <a:t>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7429C6-C2C1-4143-8B4D-33F2FADB0540}" type="slidenum">
              <a:rPr lang="tr-TR" smtClean="0"/>
              <a:t>‹#›</a:t>
            </a:fld>
            <a:endParaRPr lang="tr-TR"/>
          </a:p>
        </p:txBody>
      </p:sp>
    </p:spTree>
    <p:extLst>
      <p:ext uri="{BB962C8B-B14F-4D97-AF65-F5344CB8AC3E}">
        <p14:creationId xmlns:p14="http://schemas.microsoft.com/office/powerpoint/2010/main" val="4041151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BBD8CEF-64BB-4DF7-B5AE-3F8148B42400}" type="datetimeFigureOut">
              <a:rPr lang="tr-TR" smtClean="0"/>
              <a:t>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7429C6-C2C1-4143-8B4D-33F2FADB0540}" type="slidenum">
              <a:rPr lang="tr-TR" smtClean="0"/>
              <a:t>‹#›</a:t>
            </a:fld>
            <a:endParaRPr lang="tr-TR"/>
          </a:p>
        </p:txBody>
      </p:sp>
    </p:spTree>
    <p:extLst>
      <p:ext uri="{BB962C8B-B14F-4D97-AF65-F5344CB8AC3E}">
        <p14:creationId xmlns:p14="http://schemas.microsoft.com/office/powerpoint/2010/main" val="2831121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BBD8CEF-64BB-4DF7-B5AE-3F8148B42400}" type="datetimeFigureOut">
              <a:rPr lang="tr-TR" smtClean="0"/>
              <a:t>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7429C6-C2C1-4143-8B4D-33F2FADB0540}" type="slidenum">
              <a:rPr lang="tr-TR" smtClean="0"/>
              <a:t>‹#›</a:t>
            </a:fld>
            <a:endParaRPr lang="tr-TR"/>
          </a:p>
        </p:txBody>
      </p:sp>
    </p:spTree>
    <p:extLst>
      <p:ext uri="{BB962C8B-B14F-4D97-AF65-F5344CB8AC3E}">
        <p14:creationId xmlns:p14="http://schemas.microsoft.com/office/powerpoint/2010/main" val="3352928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BBD8CEF-64BB-4DF7-B5AE-3F8148B42400}"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7429C6-C2C1-4143-8B4D-33F2FADB0540}" type="slidenum">
              <a:rPr lang="tr-TR" smtClean="0"/>
              <a:t>‹#›</a:t>
            </a:fld>
            <a:endParaRPr lang="tr-TR"/>
          </a:p>
        </p:txBody>
      </p:sp>
    </p:spTree>
    <p:extLst>
      <p:ext uri="{BB962C8B-B14F-4D97-AF65-F5344CB8AC3E}">
        <p14:creationId xmlns:p14="http://schemas.microsoft.com/office/powerpoint/2010/main" val="19700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BBD8CEF-64BB-4DF7-B5AE-3F8148B42400}"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7429C6-C2C1-4143-8B4D-33F2FADB0540}" type="slidenum">
              <a:rPr lang="tr-TR" smtClean="0"/>
              <a:t>‹#›</a:t>
            </a:fld>
            <a:endParaRPr lang="tr-TR"/>
          </a:p>
        </p:txBody>
      </p:sp>
    </p:spTree>
    <p:extLst>
      <p:ext uri="{BB962C8B-B14F-4D97-AF65-F5344CB8AC3E}">
        <p14:creationId xmlns:p14="http://schemas.microsoft.com/office/powerpoint/2010/main" val="2138266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BD8CEF-64BB-4DF7-B5AE-3F8148B42400}" type="datetimeFigureOut">
              <a:rPr lang="tr-TR" smtClean="0"/>
              <a:t>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429C6-C2C1-4143-8B4D-33F2FADB0540}" type="slidenum">
              <a:rPr lang="tr-TR" smtClean="0"/>
              <a:t>‹#›</a:t>
            </a:fld>
            <a:endParaRPr lang="tr-TR"/>
          </a:p>
        </p:txBody>
      </p:sp>
    </p:spTree>
    <p:extLst>
      <p:ext uri="{BB962C8B-B14F-4D97-AF65-F5344CB8AC3E}">
        <p14:creationId xmlns:p14="http://schemas.microsoft.com/office/powerpoint/2010/main" val="3457519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Yansıtma Kuramı ve </a:t>
            </a:r>
            <a:r>
              <a:rPr lang="tr-TR" dirty="0" err="1" smtClean="0"/>
              <a:t>Mimesis</a:t>
            </a:r>
            <a:r>
              <a:rPr lang="tr-TR" dirty="0" smtClean="0"/>
              <a:t> Kavramı</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848668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Sanat tanımı ve niteliği konusunda Antik Yunan’daki temel kabul, onun görünür gerçeklikle bir «benzetme» ya da «yansıtma» ilişkisi olduğu yönündedir. </a:t>
            </a:r>
          </a:p>
          <a:p>
            <a:r>
              <a:rPr lang="tr-TR" dirty="0" smtClean="0"/>
              <a:t>Sanatçının, çevresinde gördüklerinin bir benzerini meydana getirme ya da sanat yapıtı yoluyla bunların bir çeşit taklidini ortaya koyma niteliğinde bir iş yaptığını kabul edenler, başarının ölçüsünü de buna göre belirleyeceklerdir.</a:t>
            </a:r>
          </a:p>
          <a:p>
            <a:r>
              <a:rPr lang="tr-TR" dirty="0" smtClean="0"/>
              <a:t>Söz konusu anlayış Antik Yunan’la sınırlı kalmamış, sonraki yüzyıllarda da devam etmiştir.</a:t>
            </a:r>
          </a:p>
          <a:p>
            <a:r>
              <a:rPr lang="tr-TR" dirty="0" smtClean="0"/>
              <a:t>Realizm, natüralizm, Marksist estetik ve eleştiri gibi akım ve yöntemler de sanatın temelde böyle bir özelliği olduğunu kabul ederler.</a:t>
            </a:r>
          </a:p>
          <a:p>
            <a:r>
              <a:rPr lang="tr-TR" dirty="0" smtClean="0"/>
              <a:t>Resim olsun edebiyat olsun yüzyıllar boyu böyle görülmüştür. Aynı yaklaşımın günümüzde bile çeşitli biçimleriyle karşılaşmak olanaklıdır.   </a:t>
            </a:r>
            <a:endParaRPr lang="tr-TR" dirty="0"/>
          </a:p>
        </p:txBody>
      </p:sp>
    </p:spTree>
    <p:extLst>
      <p:ext uri="{BB962C8B-B14F-4D97-AF65-F5344CB8AC3E}">
        <p14:creationId xmlns:p14="http://schemas.microsoft.com/office/powerpoint/2010/main" val="3716593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Edebiyatın niteliği ve işlevi konusunda ilk yazılı kuramsal bilgilere Platon’un «Devlet» kitabında rastlanmaktadır. Kitap, özellikle bu konuya eğilmiş değildir; ancak Platon’un genel yaklaşımları içinde edebiyat üzerine söyledikleri de dikkati çeker.</a:t>
            </a:r>
          </a:p>
          <a:p>
            <a:r>
              <a:rPr lang="tr-TR" dirty="0" smtClean="0"/>
              <a:t>Platon’a göre bu dünyada gördüğümüz nesneler/ varlıklar asıl gerçeklik önünde perde işlevi görürler. İnsanın, karşı karşıya bulunduğu nesneler/ varlıklar hakkında sadece beş duyusuna dayanarak edindiği bilgi gerçek bir bilgi değildir. Böyle bir bilginin değeri de yoktur. </a:t>
            </a:r>
          </a:p>
          <a:p>
            <a:r>
              <a:rPr lang="tr-TR" dirty="0" smtClean="0"/>
              <a:t>Gerçek bilgi, görünenin ardındaki görünmeyenin bilgisidir. Görünüş, değişken ve yanıltıcıdır; oysa gerçek bilgi, mutlak ve değişmezdir. Görünen dünyanın beş duyu ile sınırlı gerçekliğine yönelik duyuş ve kavrayışı aşarak kendini hemen ele vermeyen dünyanın içine girmek gerekir. </a:t>
            </a:r>
            <a:endParaRPr lang="tr-TR" dirty="0"/>
          </a:p>
        </p:txBody>
      </p:sp>
    </p:spTree>
    <p:extLst>
      <p:ext uri="{BB962C8B-B14F-4D97-AF65-F5344CB8AC3E}">
        <p14:creationId xmlns:p14="http://schemas.microsoft.com/office/powerpoint/2010/main" val="2784877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İşte, gerçek bilgiye erişmenin olanaklı hâle geldiği aşkın boyut, «</a:t>
            </a:r>
            <a:r>
              <a:rPr lang="tr-TR" dirty="0" err="1" smtClean="0"/>
              <a:t>idea»lar</a:t>
            </a:r>
            <a:r>
              <a:rPr lang="tr-TR" dirty="0" smtClean="0"/>
              <a:t> dünyasıdır. Gerçek bilgi de ideaların bilgisidir. İdeaların bilgisine erişen kişi, bilgedir.</a:t>
            </a:r>
          </a:p>
          <a:p>
            <a:r>
              <a:rPr lang="tr-TR" dirty="0" smtClean="0"/>
              <a:t>Bu bilgiye erişmek için düşünsel ve içsel bir eğitimden geçmek gerekir. İnsan, doğuştan bu bilgiye erişebilecek bir potansiyele sahiptir; bu bilgisel donanım da yine potansiyel olarak onda aslında mevcuttur.</a:t>
            </a:r>
          </a:p>
          <a:p>
            <a:r>
              <a:rPr lang="tr-TR" dirty="0" smtClean="0"/>
              <a:t>İnsanlık dünyasındaki yapıp etmelerin önemi ve değeri, kişiyi ancak bu bilgiye ulaştırma ya da ulaşmasında rol üstlenme nispetindedir. Felsefe, bireye ideaların bilgisini kazandırıp onu bu bakımdan yetkinleştirmek için vardır.</a:t>
            </a:r>
            <a:endParaRPr lang="tr-TR" dirty="0"/>
          </a:p>
        </p:txBody>
      </p:sp>
    </p:spTree>
    <p:extLst>
      <p:ext uri="{BB962C8B-B14F-4D97-AF65-F5344CB8AC3E}">
        <p14:creationId xmlns:p14="http://schemas.microsoft.com/office/powerpoint/2010/main" val="227841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Platon’nun</a:t>
            </a:r>
            <a:r>
              <a:rPr lang="tr-TR" dirty="0" smtClean="0"/>
              <a:t> bu düşüncelerinde kullandığı anahtar sözcüklerden biri de «</a:t>
            </a:r>
            <a:r>
              <a:rPr lang="tr-TR" dirty="0" err="1" smtClean="0"/>
              <a:t>mimesis»tir</a:t>
            </a:r>
            <a:r>
              <a:rPr lang="tr-TR" dirty="0" smtClean="0"/>
              <a:t>. </a:t>
            </a:r>
            <a:r>
              <a:rPr lang="tr-TR" dirty="0" err="1" smtClean="0"/>
              <a:t>Mimesis</a:t>
            </a:r>
            <a:r>
              <a:rPr lang="tr-TR" dirty="0" smtClean="0"/>
              <a:t>; yansıtma, taklit/öykünme gibi anlamlara gelmektedir. Aslında etrafımızda gördüğümüz her şey, kendi ideasının bir yansımasıdır. Bunlar eksik ya da kusurlu olabildikleri hâlde idealar tam ve kusursuzdur. Bunların zihinsel çabalarla aşılması gerekir.</a:t>
            </a:r>
          </a:p>
          <a:p>
            <a:r>
              <a:rPr lang="tr-TR" dirty="0" smtClean="0"/>
              <a:t>Platon’un sanata bakışı da «</a:t>
            </a:r>
            <a:r>
              <a:rPr lang="tr-TR" dirty="0" err="1" smtClean="0"/>
              <a:t>mimesis</a:t>
            </a:r>
            <a:r>
              <a:rPr lang="tr-TR" dirty="0" smtClean="0"/>
              <a:t>» kavramı üzerindendir. Sanatçı, taklitten/yansıtmadan başka bir iş yapmaz. Sanat yapıtlarında, dış dünyanın ve yaşamın çeşitli yansımalarından/ taklitlerinden başka görülebilecek bir şey yoktur.</a:t>
            </a:r>
          </a:p>
          <a:p>
            <a:r>
              <a:rPr lang="tr-TR" dirty="0" smtClean="0"/>
              <a:t>Şair/yazar da bu </a:t>
            </a:r>
            <a:r>
              <a:rPr lang="tr-TR" dirty="0" err="1" smtClean="0"/>
              <a:t>mimetik</a:t>
            </a:r>
            <a:r>
              <a:rPr lang="tr-TR" dirty="0" smtClean="0"/>
              <a:t> eylemini dil aracılığı ile gerçekleştirir.</a:t>
            </a:r>
            <a:endParaRPr lang="tr-TR" dirty="0"/>
          </a:p>
        </p:txBody>
      </p:sp>
    </p:spTree>
    <p:extLst>
      <p:ext uri="{BB962C8B-B14F-4D97-AF65-F5344CB8AC3E}">
        <p14:creationId xmlns:p14="http://schemas.microsoft.com/office/powerpoint/2010/main" val="3253536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Platon’un amacı ve beklentisi, ideal bir yönetim/ ideal bir devlet idi. İdea fikri ve onun bilgisel önemi konusundaki ısrarı da aslında bu amaç ve beklentiyle ilişkilidir.</a:t>
            </a:r>
          </a:p>
          <a:p>
            <a:r>
              <a:rPr lang="tr-TR" dirty="0" smtClean="0"/>
              <a:t>Dolayısıyla sanatın/ edebiyatın niteliğine ve işlevine yönelik saptama ve eleştirileri de bu eksende değerlendirilmelidir.</a:t>
            </a:r>
          </a:p>
          <a:p>
            <a:r>
              <a:rPr lang="tr-TR" dirty="0" smtClean="0"/>
              <a:t>Ona göre sanat/ edebiyat, insanı asıl gerçeklikten ve gerçeklik bilgisinden uzaklaştırır; çünkü zaten kendisi bir yansıma/ taklit olan ögeleri taklit eder/ yansıtır ve böylece varılması gereken asıl hedeften ikinci kez uzaklaşmaya neden olur.</a:t>
            </a:r>
          </a:p>
          <a:p>
            <a:r>
              <a:rPr lang="tr-TR" dirty="0" smtClean="0"/>
              <a:t>Yani sanat, taklidin de taklididir.</a:t>
            </a:r>
            <a:endParaRPr lang="tr-TR" dirty="0"/>
          </a:p>
        </p:txBody>
      </p:sp>
    </p:spTree>
    <p:extLst>
      <p:ext uri="{BB962C8B-B14F-4D97-AF65-F5344CB8AC3E}">
        <p14:creationId xmlns:p14="http://schemas.microsoft.com/office/powerpoint/2010/main" val="3164168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Bu noktada «</a:t>
            </a:r>
            <a:r>
              <a:rPr lang="tr-TR" dirty="0" err="1" smtClean="0"/>
              <a:t>Devlet»ten</a:t>
            </a:r>
            <a:r>
              <a:rPr lang="tr-TR" dirty="0" smtClean="0"/>
              <a:t> aktarılan bir diyalog yeterince fikir verici olacaktır:</a:t>
            </a:r>
          </a:p>
          <a:p>
            <a:pPr marL="0" indent="0">
              <a:buNone/>
            </a:pPr>
            <a:r>
              <a:rPr lang="tr-TR" dirty="0" smtClean="0"/>
              <a:t>«- İstersen bir ayna al eline, dört bir yana tut. Bir anda yaptın gitti güneşi, yıldızları, dünyayı, kendini, evin bütün eşyasını, bitkileri, bütün canlı varlıkları.</a:t>
            </a:r>
          </a:p>
          <a:p>
            <a:pPr marL="0" indent="0">
              <a:buNone/>
            </a:pPr>
            <a:r>
              <a:rPr lang="tr-TR" dirty="0" smtClean="0"/>
              <a:t>-Evet, görünürde varlıkları yaratmış olurum, ama hiçbir gerçekliği olmaz bunların.</a:t>
            </a:r>
          </a:p>
          <a:p>
            <a:pPr marL="0" indent="0">
              <a:buNone/>
            </a:pPr>
            <a:r>
              <a:rPr lang="tr-TR" dirty="0" smtClean="0"/>
              <a:t>-İyi ya, tam üstüne bastın işte düşüncemin; </a:t>
            </a:r>
            <a:r>
              <a:rPr lang="tr-TR" dirty="0" err="1" smtClean="0"/>
              <a:t>çtnkt</a:t>
            </a:r>
            <a:r>
              <a:rPr lang="tr-TR" dirty="0" smtClean="0"/>
              <a:t> bu türlü varlık yaratan ustalar arasına ressamı da koyabiliriz, değil mi?</a:t>
            </a:r>
          </a:p>
          <a:p>
            <a:pPr marL="0" indent="0">
              <a:buNone/>
            </a:pPr>
            <a:r>
              <a:rPr lang="tr-TR" dirty="0" smtClean="0"/>
              <a:t>-Koyabiliriz tabii.»</a:t>
            </a:r>
            <a:br>
              <a:rPr lang="tr-TR" dirty="0" smtClean="0"/>
            </a:br>
            <a:r>
              <a:rPr lang="tr-TR" dirty="0" smtClean="0"/>
              <a:t>«-Tragedya şairinin de yaptığı bu değil mi? Benzetmek değil mi onun da yaptığı? O da kuraldan, yani doğrudan, üç sıra aşağıdadır öyleyse, bütün </a:t>
            </a:r>
            <a:r>
              <a:rPr lang="tr-TR" dirty="0" err="1" smtClean="0"/>
              <a:t>benzetmeciler</a:t>
            </a:r>
            <a:r>
              <a:rPr lang="tr-TR" dirty="0" smtClean="0"/>
              <a:t> gibi.» </a:t>
            </a:r>
            <a:r>
              <a:rPr lang="tr-TR" dirty="0" smtClean="0"/>
              <a:t>(Berna </a:t>
            </a:r>
            <a:r>
              <a:rPr lang="tr-TR" dirty="0" err="1" smtClean="0"/>
              <a:t>Moran</a:t>
            </a:r>
            <a:r>
              <a:rPr lang="tr-TR" dirty="0" smtClean="0"/>
              <a:t>, Edebiyat Kuramları ve Eleştiri, İletişim Yayınları, İstanbul, 1994, s. 22-23) </a:t>
            </a:r>
            <a:endParaRPr lang="tr-TR" dirty="0"/>
          </a:p>
        </p:txBody>
      </p:sp>
    </p:spTree>
    <p:extLst>
      <p:ext uri="{BB962C8B-B14F-4D97-AF65-F5344CB8AC3E}">
        <p14:creationId xmlns:p14="http://schemas.microsoft.com/office/powerpoint/2010/main" val="505064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Bu durumda, gerçeği arayan, sanatın/ edebiyatın değil felsefenin peşinden gitmelidir.</a:t>
            </a:r>
          </a:p>
          <a:p>
            <a:r>
              <a:rPr lang="tr-TR" dirty="0" smtClean="0"/>
              <a:t>Edebiyatın öğretici bir yanı yoktur, gerçeklik hakkında bir kavrayış da sunamaz; çünkü ressamlar gibi şairler de gerçek bir bilgiye sahip olmayan taklitçi/ </a:t>
            </a:r>
            <a:r>
              <a:rPr lang="tr-TR" dirty="0" err="1" smtClean="0"/>
              <a:t>benzetmeci</a:t>
            </a:r>
            <a:r>
              <a:rPr lang="tr-TR" dirty="0" smtClean="0"/>
              <a:t> kişilerdir.</a:t>
            </a:r>
          </a:p>
          <a:p>
            <a:r>
              <a:rPr lang="tr-TR" dirty="0" smtClean="0"/>
              <a:t>Ayrıca edebiyat yapıtlarında, gençler için zararlı etkilere yol açabilecek parçalar da bulunur. Örneğin tanrıların ve saygın kahramanların onlarla bağdaşmayacak davranışlar içinde gösterilmesi, ahlaksızlık sergilemeleri, yalan söylemeleri, ağlayıp sızlamaları, çeşitli zayıflıklar sergilemeleri bu bakımdan zarar vericidir. Bu yapıtlarda görüldüğü gibi, kötü insanların mutluluğa kavuşmaları da yine öyledir. Böyle zararlı parçalar, yapıtlardan çıkarılmalıdır.</a:t>
            </a:r>
            <a:endParaRPr lang="tr-TR" dirty="0"/>
          </a:p>
        </p:txBody>
      </p:sp>
    </p:spTree>
    <p:extLst>
      <p:ext uri="{BB962C8B-B14F-4D97-AF65-F5344CB8AC3E}">
        <p14:creationId xmlns:p14="http://schemas.microsoft.com/office/powerpoint/2010/main" val="2135919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Edebiyat, kişinin duygularına seslenir ve onları dizginlenemez hâle getirir; oysa topluma kazandırılması gereken bilge ve dengeli insan profili, aklını kullanabilen ve bu sayede duygularını kontrol altına alabilen kişidir. Edebiyat, bu bakımdan da zararlıdır.</a:t>
            </a:r>
          </a:p>
          <a:p>
            <a:r>
              <a:rPr lang="tr-TR" dirty="0" smtClean="0"/>
              <a:t>Edebiyatın kişiye kazandırabileceği bir yetkinlik yoktur; çünkü şairlerin bu yetkinliği kazanabilecekleri bir alan söz konusu değildir.</a:t>
            </a:r>
          </a:p>
          <a:p>
            <a:r>
              <a:rPr lang="tr-TR" dirty="0" smtClean="0"/>
              <a:t>Platon, ancak tanrıları ve iyi insanları öven sanata açık kapı bırakır.</a:t>
            </a:r>
          </a:p>
          <a:p>
            <a:r>
              <a:rPr lang="tr-TR" dirty="0" smtClean="0"/>
              <a:t>Bu düşünceleri dolayısıyla Platon için genellikle «</a:t>
            </a:r>
            <a:r>
              <a:rPr lang="tr-TR" dirty="0" err="1" smtClean="0"/>
              <a:t>Devet’inden</a:t>
            </a:r>
            <a:r>
              <a:rPr lang="tr-TR" dirty="0" smtClean="0"/>
              <a:t> sanatçıları kovmuştur.» denir. </a:t>
            </a:r>
          </a:p>
          <a:p>
            <a:r>
              <a:rPr lang="tr-TR" dirty="0" smtClean="0"/>
              <a:t>Platon’un da içinde bulunduğu yaklaşım, sanatın/edebiyatın görünen dünyayı yansıttığı şeklindedir. </a:t>
            </a:r>
            <a:endParaRPr lang="tr-TR" dirty="0" smtClean="0"/>
          </a:p>
          <a:p>
            <a:pPr marL="0" indent="0">
              <a:buNone/>
            </a:pPr>
            <a:r>
              <a:rPr lang="tr-TR" dirty="0" smtClean="0"/>
              <a:t>(Kaynak: Berna </a:t>
            </a:r>
            <a:r>
              <a:rPr lang="tr-TR" dirty="0" err="1"/>
              <a:t>Moran</a:t>
            </a:r>
            <a:r>
              <a:rPr lang="tr-TR" dirty="0"/>
              <a:t>, Edebiyat Kuramları ve Eleştiri, İletişim Yayınları, İstanbul</a:t>
            </a:r>
            <a:r>
              <a:rPr lang="tr-TR"/>
              <a:t>, </a:t>
            </a:r>
            <a:r>
              <a:rPr lang="tr-TR" smtClean="0"/>
              <a:t>1994.)</a:t>
            </a:r>
            <a:endParaRPr lang="tr-TR" dirty="0"/>
          </a:p>
        </p:txBody>
      </p:sp>
    </p:spTree>
    <p:extLst>
      <p:ext uri="{BB962C8B-B14F-4D97-AF65-F5344CB8AC3E}">
        <p14:creationId xmlns:p14="http://schemas.microsoft.com/office/powerpoint/2010/main" val="402756627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824</Words>
  <Application>Microsoft Office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Yansıtma Kuramı ve Mimesis Kavramı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Yansıtma Kuramı ve Mimesis Kavramı</dc:title>
  <dc:creator>pc</dc:creator>
  <cp:lastModifiedBy>pc</cp:lastModifiedBy>
  <cp:revision>8</cp:revision>
  <dcterms:created xsi:type="dcterms:W3CDTF">2020-05-02T00:38:17Z</dcterms:created>
  <dcterms:modified xsi:type="dcterms:W3CDTF">2020-05-02T01:33:52Z</dcterms:modified>
</cp:coreProperties>
</file>